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diagrams/data6.xml" ContentType="application/vnd.openxmlformats-officedocument.drawingml.diagramData+xml"/>
  <Override PartName="/ppt/diagrams/data2.xml" ContentType="application/vnd.openxmlformats-officedocument.drawingml.diagramData+xml"/>
  <Override PartName="/ppt/diagrams/data7.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4.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2.xml" ContentType="application/vnd.openxmlformats-officedocument.theme+xml"/>
  <Override PartName="/ppt/diagrams/layout3.xml" ContentType="application/vnd.openxmlformats-officedocument.drawingml.diagram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147374528" r:id="rId2"/>
    <p:sldId id="258" r:id="rId3"/>
    <p:sldId id="2147374839" r:id="rId4"/>
    <p:sldId id="328" r:id="rId5"/>
    <p:sldId id="2147374679" r:id="rId6"/>
    <p:sldId id="2147374680" r:id="rId7"/>
    <p:sldId id="2147374557" r:id="rId8"/>
    <p:sldId id="321" r:id="rId9"/>
    <p:sldId id="2147374853" r:id="rId10"/>
    <p:sldId id="2147374869" r:id="rId11"/>
    <p:sldId id="2147375053" r:id="rId12"/>
    <p:sldId id="2147374843" r:id="rId13"/>
    <p:sldId id="2147375063" r:id="rId14"/>
    <p:sldId id="304" r:id="rId15"/>
    <p:sldId id="2147375064" r:id="rId16"/>
    <p:sldId id="2147375059" r:id="rId17"/>
    <p:sldId id="2147375039" r:id="rId18"/>
    <p:sldId id="2147374842" r:id="rId19"/>
    <p:sldId id="2147374629" r:id="rId20"/>
    <p:sldId id="2147375018" r:id="rId21"/>
    <p:sldId id="2147374874" r:id="rId22"/>
    <p:sldId id="2147374881" r:id="rId23"/>
    <p:sldId id="2147375006" r:id="rId24"/>
    <p:sldId id="2147374631" r:id="rId25"/>
    <p:sldId id="2147375057" r:id="rId26"/>
    <p:sldId id="256" r:id="rId27"/>
    <p:sldId id="2147374663" r:id="rId28"/>
    <p:sldId id="2147374848" r:id="rId29"/>
    <p:sldId id="2147374675" r:id="rId30"/>
    <p:sldId id="2147375061" r:id="rId31"/>
    <p:sldId id="2147375050" r:id="rId32"/>
    <p:sldId id="2147375051" r:id="rId33"/>
    <p:sldId id="378" r:id="rId34"/>
    <p:sldId id="2147374872" r:id="rId35"/>
    <p:sldId id="271" r:id="rId36"/>
    <p:sldId id="2147374633" r:id="rId37"/>
    <p:sldId id="2147374634" r:id="rId38"/>
    <p:sldId id="288" r:id="rId39"/>
    <p:sldId id="2147374632" r:id="rId40"/>
    <p:sldId id="21473748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0275E114-DBB1-5C78-196E-74860DB6EF14}" name="WOODMAN, Lynsey (LINCOLNSHIRE PARTNERSHIP NHS FOUNDATION TRUST)" initials="WL(PNFT" userId="S::lynseywoodman@nhs.net::e31f7869-6363-4e03-ad4b-b7e9a20e0000" providerId="AD"/>
  <p188:author id="{DF06D555-12AA-0981-CFE8-2EF9F5F7D9E1}" name="WHITTAKER, Elizabeth (IMPERIAL COLLEGE HEALTHCARE NHS TRUST)" initials="WT" userId="S::elizabeth.whittaker2@nhs.net::37ffe6a1-a58b-4180-887c-ece9236f5ae9" providerId="AD"/>
  <p188:author id="{0611EE55-73EB-F5A3-5F79-0665CC65EF6B}" name="LIVINGSTON, Rebecca (UNIVERSITY COLLEGE LONDON HOSPITALS NHS FOUNDATION TRUST)" initials="RL" userId="S::rlivingston@nhs.net::1bdceeaa-5c4d-45a5-9f42-748752011b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8A198-5661-B87E-6924-C46AAC5F71C7}" v="68" dt="2026-02-05T15:24:25.884"/>
    <p1510:client id="{11EBBC5C-393E-2F64-CF34-54D156B114B8}" v="1101" dt="2026-02-06T10:14:38.873"/>
    <p1510:client id="{1C2B6EC3-A308-D4D6-E522-2352A965BF29}" v="15" dt="2026-02-06T00:15:01.515"/>
    <p1510:client id="{32B35B8E-8691-C4ED-9AC0-740AFBCE2048}" v="26" dt="2026-02-06T11:30:31.596"/>
    <p1510:client id="{7A591C85-78FD-99D8-9920-4CDF5609250A}" v="109" dt="2026-02-04T14:26:28.599"/>
    <p1510:client id="{85B67992-D952-7B95-C377-7C93A9F15A07}" v="1" dt="2026-02-04T17:12:45.873"/>
    <p1510:client id="{A281C3F4-A688-EC4E-ACE7-6F25C39B4C60}" v="1664" dt="2026-02-04T17:02:53.350"/>
    <p1510:client id="{A928C0B1-9606-AA1A-EBB5-20A05D3186EE}" v="40" dt="2026-02-04T17:11:59.241"/>
    <p1510:client id="{BCDB39BD-4D1D-D7FB-6F0C-3FBA1835964C}" v="346" dt="2026-02-04T16:57:20.061"/>
    <p1510:client id="{C92D8266-C538-F126-2DEC-970843E62133}" v="8" dt="2026-02-04T14:28:49.918"/>
    <p1510:client id="{FC98015F-BCAE-27EA-7FD0-9BAF584A5F11}" v="12" dt="2026-02-06T10:16:03.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svg"/><Relationship Id="rId4" Type="http://schemas.openxmlformats.org/officeDocument/2006/relationships/image" Target="../media/image42.png"/></Relationships>
</file>

<file path=ppt/diagrams/_rels/data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svg"/><Relationship Id="rId4" Type="http://schemas.openxmlformats.org/officeDocument/2006/relationships/image" Target="../media/image4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647DB9-D210-43FB-A443-1968542DE17E}"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09CD626-E37A-4084-ADE7-2744C6F94B83}">
      <dgm:prSet/>
      <dgm:spPr/>
      <dgm:t>
        <a:bodyPr/>
        <a:lstStyle/>
        <a:p>
          <a:r>
            <a:rPr lang="en-GB"/>
            <a:t>worsened by activity, not caused by exertion, not relieved by rest</a:t>
          </a:r>
          <a:endParaRPr lang="en-US"/>
        </a:p>
      </dgm:t>
    </dgm:pt>
    <dgm:pt modelId="{5BC5584E-8CF9-47BB-AF17-B28B98113CA4}" type="parTrans" cxnId="{1E8A3B91-A23F-4C43-8530-A7CCDD975EE0}">
      <dgm:prSet/>
      <dgm:spPr/>
      <dgm:t>
        <a:bodyPr/>
        <a:lstStyle/>
        <a:p>
          <a:endParaRPr lang="en-US"/>
        </a:p>
      </dgm:t>
    </dgm:pt>
    <dgm:pt modelId="{4E05565C-89DB-46D4-A073-2B051003C568}" type="sibTrans" cxnId="{1E8A3B91-A23F-4C43-8530-A7CCDD975EE0}">
      <dgm:prSet/>
      <dgm:spPr/>
      <dgm:t>
        <a:bodyPr/>
        <a:lstStyle/>
        <a:p>
          <a:endParaRPr lang="en-US"/>
        </a:p>
      </dgm:t>
    </dgm:pt>
    <dgm:pt modelId="{7F4C3CEC-D36F-4062-95A2-624FA0044642}">
      <dgm:prSet/>
      <dgm:spPr/>
      <dgm:t>
        <a:bodyPr/>
        <a:lstStyle/>
        <a:p>
          <a:pPr>
            <a:defRPr b="1"/>
          </a:pPr>
          <a:r>
            <a:rPr lang="en-GB" b="1"/>
            <a:t>Post exertional malaise </a:t>
          </a:r>
          <a:endParaRPr lang="en-US"/>
        </a:p>
      </dgm:t>
    </dgm:pt>
    <dgm:pt modelId="{BDB08CE5-9E44-4B05-A4ED-A911BEAA7ADC}" type="parTrans" cxnId="{F7633483-6B7A-48F1-AEFB-6F1217D97EE9}">
      <dgm:prSet/>
      <dgm:spPr/>
      <dgm:t>
        <a:bodyPr/>
        <a:lstStyle/>
        <a:p>
          <a:endParaRPr lang="en-US"/>
        </a:p>
      </dgm:t>
    </dgm:pt>
    <dgm:pt modelId="{72A2673B-8BA7-4234-BF13-2E9C891978EB}" type="sibTrans" cxnId="{F7633483-6B7A-48F1-AEFB-6F1217D97EE9}">
      <dgm:prSet/>
      <dgm:spPr/>
      <dgm:t>
        <a:bodyPr/>
        <a:lstStyle/>
        <a:p>
          <a:endParaRPr lang="en-US"/>
        </a:p>
      </dgm:t>
    </dgm:pt>
    <dgm:pt modelId="{F0E8D88F-3115-42AE-8895-2C2E750AA592}">
      <dgm:prSet/>
      <dgm:spPr/>
      <dgm:t>
        <a:bodyPr/>
        <a:lstStyle/>
        <a:p>
          <a:r>
            <a:rPr lang="en-GB"/>
            <a:t>after activity, often delayed, disproportionate to the activity, prolonged recovery time</a:t>
          </a:r>
          <a:endParaRPr lang="en-US"/>
        </a:p>
      </dgm:t>
    </dgm:pt>
    <dgm:pt modelId="{68A8DD5E-3E0A-4475-B1C3-185FAE8D217B}" type="parTrans" cxnId="{6A790398-22CB-4332-B34C-DB8993151CD3}">
      <dgm:prSet/>
      <dgm:spPr/>
      <dgm:t>
        <a:bodyPr/>
        <a:lstStyle/>
        <a:p>
          <a:endParaRPr lang="en-US"/>
        </a:p>
      </dgm:t>
    </dgm:pt>
    <dgm:pt modelId="{5C1E0E8A-59C2-46DF-8F7B-49AA1935456C}" type="sibTrans" cxnId="{6A790398-22CB-4332-B34C-DB8993151CD3}">
      <dgm:prSet/>
      <dgm:spPr/>
      <dgm:t>
        <a:bodyPr/>
        <a:lstStyle/>
        <a:p>
          <a:endParaRPr lang="en-US"/>
        </a:p>
      </dgm:t>
    </dgm:pt>
    <dgm:pt modelId="{3F35BAAC-C6E5-4474-AD7C-D31D960CF63E}">
      <dgm:prSet/>
      <dgm:spPr/>
      <dgm:t>
        <a:bodyPr/>
        <a:lstStyle/>
        <a:p>
          <a:pPr>
            <a:defRPr b="1"/>
          </a:pPr>
          <a:r>
            <a:rPr lang="en-GB" b="1"/>
            <a:t>Unrefreshing sleep </a:t>
          </a:r>
          <a:endParaRPr lang="en-US"/>
        </a:p>
      </dgm:t>
    </dgm:pt>
    <dgm:pt modelId="{3CC11AC2-46E8-4E7B-901D-0996C774B741}" type="parTrans" cxnId="{FD269687-1FB7-4B5A-8008-7DEA7282882F}">
      <dgm:prSet/>
      <dgm:spPr/>
      <dgm:t>
        <a:bodyPr/>
        <a:lstStyle/>
        <a:p>
          <a:endParaRPr lang="en-US"/>
        </a:p>
      </dgm:t>
    </dgm:pt>
    <dgm:pt modelId="{40782B57-866E-4421-A2F2-08844A523025}" type="sibTrans" cxnId="{FD269687-1FB7-4B5A-8008-7DEA7282882F}">
      <dgm:prSet/>
      <dgm:spPr/>
      <dgm:t>
        <a:bodyPr/>
        <a:lstStyle/>
        <a:p>
          <a:endParaRPr lang="en-US"/>
        </a:p>
      </dgm:t>
    </dgm:pt>
    <dgm:pt modelId="{A832DA62-9533-4679-8F8B-5DB72C6F3230}">
      <dgm:prSet/>
      <dgm:spPr/>
      <dgm:t>
        <a:bodyPr/>
        <a:lstStyle/>
        <a:p>
          <a:r>
            <a:rPr lang="en-GB"/>
            <a:t>or sleep disturbance or both, feeling exhausted/ unwell, broken or shallow sleep, altered pattern, hypersomnia</a:t>
          </a:r>
          <a:endParaRPr lang="en-US"/>
        </a:p>
      </dgm:t>
    </dgm:pt>
    <dgm:pt modelId="{37B82FCD-5A2C-474C-B6DF-AB2983C280CE}" type="parTrans" cxnId="{7630A9D1-224C-43C3-AD05-6612A9F4D6E5}">
      <dgm:prSet/>
      <dgm:spPr/>
      <dgm:t>
        <a:bodyPr/>
        <a:lstStyle/>
        <a:p>
          <a:endParaRPr lang="en-US"/>
        </a:p>
      </dgm:t>
    </dgm:pt>
    <dgm:pt modelId="{3019743A-8FCF-45A2-BB89-B96EC37DF2E2}" type="sibTrans" cxnId="{7630A9D1-224C-43C3-AD05-6612A9F4D6E5}">
      <dgm:prSet/>
      <dgm:spPr/>
      <dgm:t>
        <a:bodyPr/>
        <a:lstStyle/>
        <a:p>
          <a:endParaRPr lang="en-US"/>
        </a:p>
      </dgm:t>
    </dgm:pt>
    <dgm:pt modelId="{1FDB8D50-03AC-457B-9AAE-B5A88F8F0646}">
      <dgm:prSet/>
      <dgm:spPr/>
      <dgm:t>
        <a:bodyPr/>
        <a:lstStyle/>
        <a:p>
          <a:pPr>
            <a:defRPr b="1"/>
          </a:pPr>
          <a:r>
            <a:rPr lang="en-GB" b="1"/>
            <a:t>Cognitive difficulties </a:t>
          </a:r>
          <a:r>
            <a:rPr lang="en-GB"/>
            <a:t>(brainfog)</a:t>
          </a:r>
          <a:endParaRPr lang="en-US"/>
        </a:p>
      </dgm:t>
    </dgm:pt>
    <dgm:pt modelId="{157CB877-59A0-409D-810A-584A422C2755}" type="parTrans" cxnId="{C5B669AB-D701-46AA-A915-543F33B325AF}">
      <dgm:prSet/>
      <dgm:spPr/>
      <dgm:t>
        <a:bodyPr/>
        <a:lstStyle/>
        <a:p>
          <a:endParaRPr lang="en-US"/>
        </a:p>
      </dgm:t>
    </dgm:pt>
    <dgm:pt modelId="{50C97C10-3591-4ED8-B82C-F0E0837647EB}" type="sibTrans" cxnId="{C5B669AB-D701-46AA-A915-543F33B325AF}">
      <dgm:prSet/>
      <dgm:spPr/>
      <dgm:t>
        <a:bodyPr/>
        <a:lstStyle/>
        <a:p>
          <a:endParaRPr lang="en-US"/>
        </a:p>
      </dgm:t>
    </dgm:pt>
    <dgm:pt modelId="{0FDBAC10-8DA8-46F3-A72A-CD8BFBDCA120}">
      <dgm:prSet/>
      <dgm:spPr/>
      <dgm:t>
        <a:bodyPr/>
        <a:lstStyle/>
        <a:p>
          <a:r>
            <a:rPr lang="en-GB"/>
            <a:t>difficulty word/ number finding/ speaking,  concentration and memory problems, multitasking difficult </a:t>
          </a:r>
          <a:endParaRPr lang="en-US"/>
        </a:p>
      </dgm:t>
    </dgm:pt>
    <dgm:pt modelId="{0BA94477-92D1-4136-B9C5-5D68FF96317D}" type="parTrans" cxnId="{8FBB832B-9DE7-4C70-92A8-CDB461C6D1E7}">
      <dgm:prSet/>
      <dgm:spPr/>
      <dgm:t>
        <a:bodyPr/>
        <a:lstStyle/>
        <a:p>
          <a:endParaRPr lang="en-US"/>
        </a:p>
      </dgm:t>
    </dgm:pt>
    <dgm:pt modelId="{F36A7D9C-3701-4F1F-818E-397DADE7BD09}" type="sibTrans" cxnId="{8FBB832B-9DE7-4C70-92A8-CDB461C6D1E7}">
      <dgm:prSet/>
      <dgm:spPr/>
      <dgm:t>
        <a:bodyPr/>
        <a:lstStyle/>
        <a:p>
          <a:endParaRPr lang="en-US"/>
        </a:p>
      </dgm:t>
    </dgm:pt>
    <dgm:pt modelId="{754BA512-130B-4640-A08B-9A5BB812D2C5}">
      <dgm:prSet/>
      <dgm:spPr/>
      <dgm:t>
        <a:bodyPr/>
        <a:lstStyle/>
        <a:p>
          <a:pPr>
            <a:defRPr b="1"/>
          </a:pPr>
          <a:r>
            <a:rPr lang="en-GB" b="1"/>
            <a:t>Debilitating fatigue</a:t>
          </a:r>
          <a:endParaRPr lang="en-US"/>
        </a:p>
      </dgm:t>
    </dgm:pt>
    <dgm:pt modelId="{A358B11A-3A65-C246-AE96-53DC5512012B}" type="parTrans" cxnId="{5CD412F0-ABC7-5D4E-BED3-834C53161997}">
      <dgm:prSet/>
      <dgm:spPr/>
      <dgm:t>
        <a:bodyPr/>
        <a:lstStyle/>
        <a:p>
          <a:endParaRPr lang="en-GB"/>
        </a:p>
      </dgm:t>
    </dgm:pt>
    <dgm:pt modelId="{C7FF2875-ADB0-A042-9142-52AADF62919E}" type="sibTrans" cxnId="{5CD412F0-ABC7-5D4E-BED3-834C53161997}">
      <dgm:prSet/>
      <dgm:spPr/>
      <dgm:t>
        <a:bodyPr/>
        <a:lstStyle/>
        <a:p>
          <a:endParaRPr lang="en-GB"/>
        </a:p>
      </dgm:t>
    </dgm:pt>
    <dgm:pt modelId="{AD2FD6B6-96BB-4941-8BB0-32455FCAE00A}" type="pres">
      <dgm:prSet presAssocID="{2C647DB9-D210-43FB-A443-1968542DE17E}" presName="linear" presStyleCnt="0">
        <dgm:presLayoutVars>
          <dgm:animLvl val="lvl"/>
          <dgm:resizeHandles val="exact"/>
        </dgm:presLayoutVars>
      </dgm:prSet>
      <dgm:spPr/>
    </dgm:pt>
    <dgm:pt modelId="{8B27ADAF-357A-3B4C-823E-EF33839658D0}" type="pres">
      <dgm:prSet presAssocID="{754BA512-130B-4640-A08B-9A5BB812D2C5}" presName="parentText" presStyleLbl="node1" presStyleIdx="0" presStyleCnt="4">
        <dgm:presLayoutVars>
          <dgm:chMax val="0"/>
          <dgm:bulletEnabled val="1"/>
        </dgm:presLayoutVars>
      </dgm:prSet>
      <dgm:spPr/>
    </dgm:pt>
    <dgm:pt modelId="{E198C3BB-7402-8C49-BE2A-C2EE3D497508}" type="pres">
      <dgm:prSet presAssocID="{754BA512-130B-4640-A08B-9A5BB812D2C5}" presName="childText" presStyleLbl="revTx" presStyleIdx="0" presStyleCnt="4">
        <dgm:presLayoutVars>
          <dgm:bulletEnabled val="1"/>
        </dgm:presLayoutVars>
      </dgm:prSet>
      <dgm:spPr/>
    </dgm:pt>
    <dgm:pt modelId="{749B24AA-578A-CF46-8F95-89112FDAF5B3}" type="pres">
      <dgm:prSet presAssocID="{7F4C3CEC-D36F-4062-95A2-624FA0044642}" presName="parentText" presStyleLbl="node1" presStyleIdx="1" presStyleCnt="4">
        <dgm:presLayoutVars>
          <dgm:chMax val="0"/>
          <dgm:bulletEnabled val="1"/>
        </dgm:presLayoutVars>
      </dgm:prSet>
      <dgm:spPr/>
    </dgm:pt>
    <dgm:pt modelId="{E86B1D38-F55D-6F49-9847-3331CB1540D5}" type="pres">
      <dgm:prSet presAssocID="{7F4C3CEC-D36F-4062-95A2-624FA0044642}" presName="childText" presStyleLbl="revTx" presStyleIdx="1" presStyleCnt="4" custScaleX="98978" custScaleY="89011">
        <dgm:presLayoutVars>
          <dgm:bulletEnabled val="1"/>
        </dgm:presLayoutVars>
      </dgm:prSet>
      <dgm:spPr/>
    </dgm:pt>
    <dgm:pt modelId="{8A633C13-5E15-6F48-AA63-0E6A703B132A}" type="pres">
      <dgm:prSet presAssocID="{3F35BAAC-C6E5-4474-AD7C-D31D960CF63E}" presName="parentText" presStyleLbl="node1" presStyleIdx="2" presStyleCnt="4">
        <dgm:presLayoutVars>
          <dgm:chMax val="0"/>
          <dgm:bulletEnabled val="1"/>
        </dgm:presLayoutVars>
      </dgm:prSet>
      <dgm:spPr/>
    </dgm:pt>
    <dgm:pt modelId="{2A8CD12A-EE6F-7C4B-8474-4FE121D09592}" type="pres">
      <dgm:prSet presAssocID="{3F35BAAC-C6E5-4474-AD7C-D31D960CF63E}" presName="childText" presStyleLbl="revTx" presStyleIdx="2" presStyleCnt="4">
        <dgm:presLayoutVars>
          <dgm:bulletEnabled val="1"/>
        </dgm:presLayoutVars>
      </dgm:prSet>
      <dgm:spPr/>
    </dgm:pt>
    <dgm:pt modelId="{56BEF4A2-BE03-0B40-8579-C7AA4A8489AC}" type="pres">
      <dgm:prSet presAssocID="{1FDB8D50-03AC-457B-9AAE-B5A88F8F0646}" presName="parentText" presStyleLbl="node1" presStyleIdx="3" presStyleCnt="4">
        <dgm:presLayoutVars>
          <dgm:chMax val="0"/>
          <dgm:bulletEnabled val="1"/>
        </dgm:presLayoutVars>
      </dgm:prSet>
      <dgm:spPr/>
    </dgm:pt>
    <dgm:pt modelId="{BD1F8FBA-07A7-E24B-9044-9CF96AE4D8AC}" type="pres">
      <dgm:prSet presAssocID="{1FDB8D50-03AC-457B-9AAE-B5A88F8F0646}" presName="childText" presStyleLbl="revTx" presStyleIdx="3" presStyleCnt="4">
        <dgm:presLayoutVars>
          <dgm:bulletEnabled val="1"/>
        </dgm:presLayoutVars>
      </dgm:prSet>
      <dgm:spPr/>
    </dgm:pt>
  </dgm:ptLst>
  <dgm:cxnLst>
    <dgm:cxn modelId="{33B9C404-1B49-E44F-B409-AF9491B35C0B}" type="presOf" srcId="{F0E8D88F-3115-42AE-8895-2C2E750AA592}" destId="{E86B1D38-F55D-6F49-9847-3331CB1540D5}" srcOrd="0" destOrd="0" presId="urn:microsoft.com/office/officeart/2005/8/layout/vList2"/>
    <dgm:cxn modelId="{EA36B827-6364-9F45-B2B2-5C53D16D85A1}" type="presOf" srcId="{754BA512-130B-4640-A08B-9A5BB812D2C5}" destId="{8B27ADAF-357A-3B4C-823E-EF33839658D0}" srcOrd="0" destOrd="0" presId="urn:microsoft.com/office/officeart/2005/8/layout/vList2"/>
    <dgm:cxn modelId="{8FBB832B-9DE7-4C70-92A8-CDB461C6D1E7}" srcId="{1FDB8D50-03AC-457B-9AAE-B5A88F8F0646}" destId="{0FDBAC10-8DA8-46F3-A72A-CD8BFBDCA120}" srcOrd="0" destOrd="0" parTransId="{0BA94477-92D1-4136-B9C5-5D68FF96317D}" sibTransId="{F36A7D9C-3701-4F1F-818E-397DADE7BD09}"/>
    <dgm:cxn modelId="{190FA339-D3D5-DF41-BCDC-7B510DC6AB97}" type="presOf" srcId="{0FDBAC10-8DA8-46F3-A72A-CD8BFBDCA120}" destId="{BD1F8FBA-07A7-E24B-9044-9CF96AE4D8AC}" srcOrd="0" destOrd="0" presId="urn:microsoft.com/office/officeart/2005/8/layout/vList2"/>
    <dgm:cxn modelId="{8471D442-F9E2-834B-8607-F5BD183B78D1}" type="presOf" srcId="{7F4C3CEC-D36F-4062-95A2-624FA0044642}" destId="{749B24AA-578A-CF46-8F95-89112FDAF5B3}" srcOrd="0" destOrd="0" presId="urn:microsoft.com/office/officeart/2005/8/layout/vList2"/>
    <dgm:cxn modelId="{F7633483-6B7A-48F1-AEFB-6F1217D97EE9}" srcId="{2C647DB9-D210-43FB-A443-1968542DE17E}" destId="{7F4C3CEC-D36F-4062-95A2-624FA0044642}" srcOrd="1" destOrd="0" parTransId="{BDB08CE5-9E44-4B05-A4ED-A911BEAA7ADC}" sibTransId="{72A2673B-8BA7-4234-BF13-2E9C891978EB}"/>
    <dgm:cxn modelId="{FD269687-1FB7-4B5A-8008-7DEA7282882F}" srcId="{2C647DB9-D210-43FB-A443-1968542DE17E}" destId="{3F35BAAC-C6E5-4474-AD7C-D31D960CF63E}" srcOrd="2" destOrd="0" parTransId="{3CC11AC2-46E8-4E7B-901D-0996C774B741}" sibTransId="{40782B57-866E-4421-A2F2-08844A523025}"/>
    <dgm:cxn modelId="{1E8A3B91-A23F-4C43-8530-A7CCDD975EE0}" srcId="{754BA512-130B-4640-A08B-9A5BB812D2C5}" destId="{809CD626-E37A-4084-ADE7-2744C6F94B83}" srcOrd="0" destOrd="0" parTransId="{5BC5584E-8CF9-47BB-AF17-B28B98113CA4}" sibTransId="{4E05565C-89DB-46D4-A073-2B051003C568}"/>
    <dgm:cxn modelId="{89BF1497-53CE-C049-8C4B-6309897C7B08}" type="presOf" srcId="{3F35BAAC-C6E5-4474-AD7C-D31D960CF63E}" destId="{8A633C13-5E15-6F48-AA63-0E6A703B132A}" srcOrd="0" destOrd="0" presId="urn:microsoft.com/office/officeart/2005/8/layout/vList2"/>
    <dgm:cxn modelId="{6A790398-22CB-4332-B34C-DB8993151CD3}" srcId="{7F4C3CEC-D36F-4062-95A2-624FA0044642}" destId="{F0E8D88F-3115-42AE-8895-2C2E750AA592}" srcOrd="0" destOrd="0" parTransId="{68A8DD5E-3E0A-4475-B1C3-185FAE8D217B}" sibTransId="{5C1E0E8A-59C2-46DF-8F7B-49AA1935456C}"/>
    <dgm:cxn modelId="{C5B669AB-D701-46AA-A915-543F33B325AF}" srcId="{2C647DB9-D210-43FB-A443-1968542DE17E}" destId="{1FDB8D50-03AC-457B-9AAE-B5A88F8F0646}" srcOrd="3" destOrd="0" parTransId="{157CB877-59A0-409D-810A-584A422C2755}" sibTransId="{50C97C10-3591-4ED8-B82C-F0E0837647EB}"/>
    <dgm:cxn modelId="{862435AE-99D9-4548-955C-A1612CC23CD6}" type="presOf" srcId="{2C647DB9-D210-43FB-A443-1968542DE17E}" destId="{AD2FD6B6-96BB-4941-8BB0-32455FCAE00A}" srcOrd="0" destOrd="0" presId="urn:microsoft.com/office/officeart/2005/8/layout/vList2"/>
    <dgm:cxn modelId="{720E6DC0-ABB5-A94B-9616-0B21ADE72228}" type="presOf" srcId="{A832DA62-9533-4679-8F8B-5DB72C6F3230}" destId="{2A8CD12A-EE6F-7C4B-8474-4FE121D09592}" srcOrd="0" destOrd="0" presId="urn:microsoft.com/office/officeart/2005/8/layout/vList2"/>
    <dgm:cxn modelId="{38B3E7C6-4FBB-014C-B781-4C95AA0EA523}" type="presOf" srcId="{809CD626-E37A-4084-ADE7-2744C6F94B83}" destId="{E198C3BB-7402-8C49-BE2A-C2EE3D497508}" srcOrd="0" destOrd="0" presId="urn:microsoft.com/office/officeart/2005/8/layout/vList2"/>
    <dgm:cxn modelId="{7630A9D1-224C-43C3-AD05-6612A9F4D6E5}" srcId="{3F35BAAC-C6E5-4474-AD7C-D31D960CF63E}" destId="{A832DA62-9533-4679-8F8B-5DB72C6F3230}" srcOrd="0" destOrd="0" parTransId="{37B82FCD-5A2C-474C-B6DF-AB2983C280CE}" sibTransId="{3019743A-8FCF-45A2-BB89-B96EC37DF2E2}"/>
    <dgm:cxn modelId="{602A48E7-9CF7-FF4A-92C8-BBE944CF2DE5}" type="presOf" srcId="{1FDB8D50-03AC-457B-9AAE-B5A88F8F0646}" destId="{56BEF4A2-BE03-0B40-8579-C7AA4A8489AC}" srcOrd="0" destOrd="0" presId="urn:microsoft.com/office/officeart/2005/8/layout/vList2"/>
    <dgm:cxn modelId="{5CD412F0-ABC7-5D4E-BED3-834C53161997}" srcId="{2C647DB9-D210-43FB-A443-1968542DE17E}" destId="{754BA512-130B-4640-A08B-9A5BB812D2C5}" srcOrd="0" destOrd="0" parTransId="{A358B11A-3A65-C246-AE96-53DC5512012B}" sibTransId="{C7FF2875-ADB0-A042-9142-52AADF62919E}"/>
    <dgm:cxn modelId="{982A6928-5A70-B242-8175-B3572E4C68A4}" type="presParOf" srcId="{AD2FD6B6-96BB-4941-8BB0-32455FCAE00A}" destId="{8B27ADAF-357A-3B4C-823E-EF33839658D0}" srcOrd="0" destOrd="0" presId="urn:microsoft.com/office/officeart/2005/8/layout/vList2"/>
    <dgm:cxn modelId="{BAA36A97-32C1-E34E-84AA-21BCA2E21C17}" type="presParOf" srcId="{AD2FD6B6-96BB-4941-8BB0-32455FCAE00A}" destId="{E198C3BB-7402-8C49-BE2A-C2EE3D497508}" srcOrd="1" destOrd="0" presId="urn:microsoft.com/office/officeart/2005/8/layout/vList2"/>
    <dgm:cxn modelId="{62EFD711-CCC5-A945-BCAF-96B26334A743}" type="presParOf" srcId="{AD2FD6B6-96BB-4941-8BB0-32455FCAE00A}" destId="{749B24AA-578A-CF46-8F95-89112FDAF5B3}" srcOrd="2" destOrd="0" presId="urn:microsoft.com/office/officeart/2005/8/layout/vList2"/>
    <dgm:cxn modelId="{2B9B47EE-706E-E24E-AD94-FB67492AB10E}" type="presParOf" srcId="{AD2FD6B6-96BB-4941-8BB0-32455FCAE00A}" destId="{E86B1D38-F55D-6F49-9847-3331CB1540D5}" srcOrd="3" destOrd="0" presId="urn:microsoft.com/office/officeart/2005/8/layout/vList2"/>
    <dgm:cxn modelId="{9CCFE976-5035-DF43-8FB5-735DFEC1FE40}" type="presParOf" srcId="{AD2FD6B6-96BB-4941-8BB0-32455FCAE00A}" destId="{8A633C13-5E15-6F48-AA63-0E6A703B132A}" srcOrd="4" destOrd="0" presId="urn:microsoft.com/office/officeart/2005/8/layout/vList2"/>
    <dgm:cxn modelId="{509EDD01-2562-E341-BFDE-501C6E3BDAC1}" type="presParOf" srcId="{AD2FD6B6-96BB-4941-8BB0-32455FCAE00A}" destId="{2A8CD12A-EE6F-7C4B-8474-4FE121D09592}" srcOrd="5" destOrd="0" presId="urn:microsoft.com/office/officeart/2005/8/layout/vList2"/>
    <dgm:cxn modelId="{49FAA3DA-AADA-1547-B502-E6CEE2BF87A2}" type="presParOf" srcId="{AD2FD6B6-96BB-4941-8BB0-32455FCAE00A}" destId="{56BEF4A2-BE03-0B40-8579-C7AA4A8489AC}" srcOrd="6" destOrd="0" presId="urn:microsoft.com/office/officeart/2005/8/layout/vList2"/>
    <dgm:cxn modelId="{155423C4-F05F-3045-B982-8A877F50BF99}" type="presParOf" srcId="{AD2FD6B6-96BB-4941-8BB0-32455FCAE00A}" destId="{BD1F8FBA-07A7-E24B-9044-9CF96AE4D8AC}"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4D28D-14A3-4007-964D-5974E7256F6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C41358-9969-5D4B-A496-22480FF9E5D8}">
      <dgm:prSet custT="1"/>
      <dgm:spPr/>
      <dgm:t>
        <a:bodyPr/>
        <a:lstStyle/>
        <a:p>
          <a:pPr>
            <a:lnSpc>
              <a:spcPct val="100000"/>
            </a:lnSpc>
            <a:defRPr cap="all"/>
          </a:pPr>
          <a:r>
            <a:rPr lang="en-GB" sz="1800" b="0" i="0" baseline="0"/>
            <a:t> Rule out  differential diagnoses + secondary organ pathology from COVID-19</a:t>
          </a:r>
        </a:p>
      </dgm:t>
    </dgm:pt>
    <dgm:pt modelId="{72484DEC-3B76-1F4E-A4E4-753CC56A2232}" type="sibTrans" cxnId="{522343FC-CFE6-7C48-A0EB-61FF1ABD5338}">
      <dgm:prSet/>
      <dgm:spPr/>
      <dgm:t>
        <a:bodyPr/>
        <a:lstStyle/>
        <a:p>
          <a:endParaRPr lang="en-GB"/>
        </a:p>
      </dgm:t>
    </dgm:pt>
    <dgm:pt modelId="{C9237B03-1CD7-5442-9772-9C20623DDC09}" type="parTrans" cxnId="{522343FC-CFE6-7C48-A0EB-61FF1ABD5338}">
      <dgm:prSet/>
      <dgm:spPr/>
      <dgm:t>
        <a:bodyPr/>
        <a:lstStyle/>
        <a:p>
          <a:endParaRPr lang="en-GB"/>
        </a:p>
      </dgm:t>
    </dgm:pt>
    <dgm:pt modelId="{45321533-931B-4F18-9AC2-2C02AC8FA7E9}">
      <dgm:prSet custT="1"/>
      <dgm:spPr/>
      <dgm:t>
        <a:bodyPr/>
        <a:lstStyle/>
        <a:p>
          <a:pPr>
            <a:lnSpc>
              <a:spcPct val="100000"/>
            </a:lnSpc>
            <a:defRPr cap="all"/>
          </a:pPr>
          <a:r>
            <a:rPr lang="en-GB" sz="1800" b="0" i="0" baseline="0"/>
            <a:t>Rehabilitation and local support Referral to specialist services</a:t>
          </a:r>
        </a:p>
        <a:p>
          <a:pPr>
            <a:lnSpc>
              <a:spcPct val="100000"/>
            </a:lnSpc>
            <a:defRPr cap="all"/>
          </a:pPr>
          <a:endParaRPr lang="en-GB" sz="1800" b="0" i="0" baseline="0"/>
        </a:p>
      </dgm:t>
    </dgm:pt>
    <dgm:pt modelId="{863291AA-ECFD-48B4-BFB0-0289AF5BA622}" type="parTrans" cxnId="{A4267CB4-C38B-4913-9034-5ACB127F8602}">
      <dgm:prSet/>
      <dgm:spPr/>
      <dgm:t>
        <a:bodyPr/>
        <a:lstStyle/>
        <a:p>
          <a:endParaRPr lang="en-GB"/>
        </a:p>
      </dgm:t>
    </dgm:pt>
    <dgm:pt modelId="{7923F299-D033-4C53-8F04-2023A2B74C8A}" type="sibTrans" cxnId="{A4267CB4-C38B-4913-9034-5ACB127F8602}">
      <dgm:prSet/>
      <dgm:spPr/>
      <dgm:t>
        <a:bodyPr/>
        <a:lstStyle/>
        <a:p>
          <a:endParaRPr lang="en-GB"/>
        </a:p>
      </dgm:t>
    </dgm:pt>
    <dgm:pt modelId="{7EB4F05C-8C58-4927-9F0B-CC303911530E}">
      <dgm:prSet custT="1"/>
      <dgm:spPr/>
      <dgm:t>
        <a:bodyPr/>
        <a:lstStyle/>
        <a:p>
          <a:pPr>
            <a:lnSpc>
              <a:spcPct val="100000"/>
            </a:lnSpc>
            <a:defRPr cap="all"/>
          </a:pPr>
          <a:r>
            <a:rPr lang="en-US" sz="1800" b="0" i="0" baseline="0">
              <a:solidFill>
                <a:srgbClr val="7030A0"/>
              </a:solidFill>
            </a:rPr>
            <a:t>MDT Holistic Biopsychosocial  assessment </a:t>
          </a:r>
        </a:p>
        <a:p>
          <a:pPr>
            <a:lnSpc>
              <a:spcPct val="100000"/>
            </a:lnSpc>
            <a:defRPr cap="all"/>
          </a:pPr>
          <a:r>
            <a:rPr lang="en-US" sz="1800" b="0" i="0" baseline="0">
              <a:solidFill>
                <a:srgbClr val="7030A0"/>
              </a:solidFill>
            </a:rPr>
            <a:t>Listen with empathy about effects on their life</a:t>
          </a:r>
        </a:p>
      </dgm:t>
    </dgm:pt>
    <dgm:pt modelId="{305FA3E6-6F6F-421D-A630-691AF651EAB9}" type="sibTrans" cxnId="{0F4D0070-D8FC-42D8-B236-B2D53266E981}">
      <dgm:prSet/>
      <dgm:spPr/>
      <dgm:t>
        <a:bodyPr/>
        <a:lstStyle/>
        <a:p>
          <a:endParaRPr lang="en-US"/>
        </a:p>
      </dgm:t>
    </dgm:pt>
    <dgm:pt modelId="{260A442D-7710-4FDA-A4FB-50C6F7FEF402}" type="parTrans" cxnId="{0F4D0070-D8FC-42D8-B236-B2D53266E981}">
      <dgm:prSet/>
      <dgm:spPr/>
      <dgm:t>
        <a:bodyPr/>
        <a:lstStyle/>
        <a:p>
          <a:endParaRPr lang="en-US"/>
        </a:p>
      </dgm:t>
    </dgm:pt>
    <dgm:pt modelId="{FF4DB3E1-C521-4B9A-B54C-B132BE9154A5}">
      <dgm:prSet custT="1"/>
      <dgm:spPr/>
      <dgm:t>
        <a:bodyPr/>
        <a:lstStyle/>
        <a:p>
          <a:pPr>
            <a:lnSpc>
              <a:spcPct val="100000"/>
            </a:lnSpc>
            <a:defRPr cap="all"/>
          </a:pPr>
          <a:r>
            <a:rPr lang="en-GB" sz="1800" b="0" i="0" baseline="0"/>
            <a:t>Medical Management of symptoms and comorbidities</a:t>
          </a:r>
        </a:p>
        <a:p>
          <a:pPr>
            <a:lnSpc>
              <a:spcPct val="100000"/>
            </a:lnSpc>
            <a:defRPr cap="all"/>
          </a:pPr>
          <a:r>
            <a:rPr lang="en-GB" sz="1800" b="0" i="0" baseline="0"/>
            <a:t> </a:t>
          </a:r>
          <a:r>
            <a:rPr lang="en-GB" sz="1800" b="0" i="0" baseline="0" err="1"/>
            <a:t>eg</a:t>
          </a:r>
          <a:r>
            <a:rPr lang="en-GB" sz="1800" b="0" i="0" baseline="0"/>
            <a:t> migraine, sleep, gastro, dysautonomia</a:t>
          </a:r>
        </a:p>
      </dgm:t>
    </dgm:pt>
    <dgm:pt modelId="{25C1775D-2FB8-4A13-A507-2499CECED355}" type="sibTrans" cxnId="{9661E994-1CCB-4CC1-91A2-BF272F633673}">
      <dgm:prSet/>
      <dgm:spPr/>
      <dgm:t>
        <a:bodyPr/>
        <a:lstStyle/>
        <a:p>
          <a:endParaRPr lang="en-US"/>
        </a:p>
      </dgm:t>
    </dgm:pt>
    <dgm:pt modelId="{AA953A91-DBB3-4236-86F2-84B21145FFA0}" type="parTrans" cxnId="{9661E994-1CCB-4CC1-91A2-BF272F633673}">
      <dgm:prSet/>
      <dgm:spPr/>
      <dgm:t>
        <a:bodyPr/>
        <a:lstStyle/>
        <a:p>
          <a:endParaRPr lang="en-US"/>
        </a:p>
      </dgm:t>
    </dgm:pt>
    <dgm:pt modelId="{CB077E97-AFF9-AD44-A9A7-E85281CE85E3}">
      <dgm:prSet custT="1"/>
      <dgm:spPr/>
      <dgm:t>
        <a:bodyPr/>
        <a:lstStyle/>
        <a:p>
          <a:endParaRPr lang="en-GB"/>
        </a:p>
      </dgm:t>
    </dgm:pt>
    <dgm:pt modelId="{88F1C0A8-400D-1548-B615-151E81805D67}" type="parTrans" cxnId="{B7C52442-6E3F-1D48-A4D0-863110239FFD}">
      <dgm:prSet/>
      <dgm:spPr/>
      <dgm:t>
        <a:bodyPr/>
        <a:lstStyle/>
        <a:p>
          <a:endParaRPr lang="en-GB"/>
        </a:p>
      </dgm:t>
    </dgm:pt>
    <dgm:pt modelId="{555D6DC4-25ED-6846-ADB4-C64DBFE35C6E}" type="sibTrans" cxnId="{B7C52442-6E3F-1D48-A4D0-863110239FFD}">
      <dgm:prSet/>
      <dgm:spPr/>
      <dgm:t>
        <a:bodyPr/>
        <a:lstStyle/>
        <a:p>
          <a:endParaRPr lang="en-GB"/>
        </a:p>
      </dgm:t>
    </dgm:pt>
    <dgm:pt modelId="{1E380030-ADBE-45EC-9FF5-1C35CC94F35B}" type="pres">
      <dgm:prSet presAssocID="{A744D28D-14A3-4007-964D-5974E7256F64}" presName="root" presStyleCnt="0">
        <dgm:presLayoutVars>
          <dgm:dir/>
          <dgm:resizeHandles val="exact"/>
        </dgm:presLayoutVars>
      </dgm:prSet>
      <dgm:spPr/>
    </dgm:pt>
    <dgm:pt modelId="{A406944C-AA06-4C96-B94A-06962A062929}" type="pres">
      <dgm:prSet presAssocID="{7EB4F05C-8C58-4927-9F0B-CC303911530E}" presName="compNode" presStyleCnt="0"/>
      <dgm:spPr/>
    </dgm:pt>
    <dgm:pt modelId="{E0468FAB-AB09-4D09-B2CA-0C872E9106A8}" type="pres">
      <dgm:prSet presAssocID="{7EB4F05C-8C58-4927-9F0B-CC303911530E}" presName="iconBgRect" presStyleLbl="bgShp" presStyleIdx="0" presStyleCnt="4"/>
      <dgm:spPr/>
    </dgm:pt>
    <dgm:pt modelId="{159D6C27-DCAF-466C-A121-D0BA0C49F682}" type="pres">
      <dgm:prSet presAssocID="{7EB4F05C-8C58-4927-9F0B-CC30391153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st"/>
        </a:ext>
      </dgm:extLst>
    </dgm:pt>
    <dgm:pt modelId="{D4C40A4F-551A-407E-8BA2-EC868C978FDC}" type="pres">
      <dgm:prSet presAssocID="{7EB4F05C-8C58-4927-9F0B-CC303911530E}" presName="spaceRect" presStyleCnt="0"/>
      <dgm:spPr/>
    </dgm:pt>
    <dgm:pt modelId="{53E49C68-6CAB-41CF-8054-AA52A92C4523}" type="pres">
      <dgm:prSet presAssocID="{7EB4F05C-8C58-4927-9F0B-CC303911530E}" presName="textRect" presStyleLbl="revTx" presStyleIdx="0" presStyleCnt="4" custScaleX="117503">
        <dgm:presLayoutVars>
          <dgm:chMax val="1"/>
          <dgm:chPref val="1"/>
        </dgm:presLayoutVars>
      </dgm:prSet>
      <dgm:spPr/>
    </dgm:pt>
    <dgm:pt modelId="{DF474C51-81A2-4958-895C-6C430E09A402}" type="pres">
      <dgm:prSet presAssocID="{305FA3E6-6F6F-421D-A630-691AF651EAB9}" presName="sibTrans" presStyleCnt="0"/>
      <dgm:spPr/>
    </dgm:pt>
    <dgm:pt modelId="{3969A5F6-A012-1C44-B97B-A54672C1207C}" type="pres">
      <dgm:prSet presAssocID="{ABC41358-9969-5D4B-A496-22480FF9E5D8}" presName="compNode" presStyleCnt="0"/>
      <dgm:spPr/>
    </dgm:pt>
    <dgm:pt modelId="{EE8D46EE-B7D1-7048-B9A0-44681866EDBD}" type="pres">
      <dgm:prSet presAssocID="{ABC41358-9969-5D4B-A496-22480FF9E5D8}" presName="iconBgRect" presStyleLbl="bgShp" presStyleIdx="1" presStyleCnt="4"/>
      <dgm:spPr>
        <a:solidFill>
          <a:srgbClr val="8EC739"/>
        </a:solidFill>
      </dgm:spPr>
    </dgm:pt>
    <dgm:pt modelId="{1DBA2E22-E824-BC45-B421-543C835A5B95}" type="pres">
      <dgm:prSet presAssocID="{ABC41358-9969-5D4B-A496-22480FF9E5D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idneys"/>
        </a:ext>
      </dgm:extLst>
    </dgm:pt>
    <dgm:pt modelId="{BA2CC6A0-2154-9544-8A84-FA4AE453B781}" type="pres">
      <dgm:prSet presAssocID="{ABC41358-9969-5D4B-A496-22480FF9E5D8}" presName="spaceRect" presStyleCnt="0"/>
      <dgm:spPr/>
    </dgm:pt>
    <dgm:pt modelId="{D35EF5B0-A0FC-684A-9D42-E1CAC7BAAC9F}" type="pres">
      <dgm:prSet presAssocID="{ABC41358-9969-5D4B-A496-22480FF9E5D8}" presName="textRect" presStyleLbl="revTx" presStyleIdx="1" presStyleCnt="4">
        <dgm:presLayoutVars>
          <dgm:chMax val="1"/>
          <dgm:chPref val="1"/>
        </dgm:presLayoutVars>
      </dgm:prSet>
      <dgm:spPr/>
    </dgm:pt>
    <dgm:pt modelId="{7E6423C7-50C0-458E-8B46-9D70648366A6}" type="pres">
      <dgm:prSet presAssocID="{72484DEC-3B76-1F4E-A4E4-753CC56A2232}" presName="sibTrans" presStyleCnt="0"/>
      <dgm:spPr/>
    </dgm:pt>
    <dgm:pt modelId="{A298A8F8-E615-43C1-BCA7-FBBD67ECC23B}" type="pres">
      <dgm:prSet presAssocID="{FF4DB3E1-C521-4B9A-B54C-B132BE9154A5}" presName="compNode" presStyleCnt="0"/>
      <dgm:spPr/>
    </dgm:pt>
    <dgm:pt modelId="{4EDD4C37-4306-4D79-B494-4F36527D94B8}" type="pres">
      <dgm:prSet presAssocID="{FF4DB3E1-C521-4B9A-B54C-B132BE9154A5}" presName="iconBgRect" presStyleLbl="bgShp" presStyleIdx="2" presStyleCnt="4"/>
      <dgm:spPr>
        <a:solidFill>
          <a:schemeClr val="accent4"/>
        </a:solidFill>
      </dgm:spPr>
    </dgm:pt>
    <dgm:pt modelId="{7DF5ACF0-8B30-4A4E-B13E-1550B8326413}" type="pres">
      <dgm:prSet presAssocID="{FF4DB3E1-C521-4B9A-B54C-B132BE9154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nce"/>
        </a:ext>
      </dgm:extLst>
    </dgm:pt>
    <dgm:pt modelId="{028712E8-C7A9-4D6C-A72D-C3F1E5933E7A}" type="pres">
      <dgm:prSet presAssocID="{FF4DB3E1-C521-4B9A-B54C-B132BE9154A5}" presName="spaceRect" presStyleCnt="0"/>
      <dgm:spPr/>
    </dgm:pt>
    <dgm:pt modelId="{84ABD9B9-4C96-453D-89A6-E623163AAEBC}" type="pres">
      <dgm:prSet presAssocID="{FF4DB3E1-C521-4B9A-B54C-B132BE9154A5}" presName="textRect" presStyleLbl="revTx" presStyleIdx="2" presStyleCnt="4">
        <dgm:presLayoutVars>
          <dgm:chMax val="1"/>
          <dgm:chPref val="1"/>
        </dgm:presLayoutVars>
      </dgm:prSet>
      <dgm:spPr/>
    </dgm:pt>
    <dgm:pt modelId="{097B87EB-6FDF-48F0-8A46-A2A9F9945D89}" type="pres">
      <dgm:prSet presAssocID="{25C1775D-2FB8-4A13-A507-2499CECED355}" presName="sibTrans" presStyleCnt="0"/>
      <dgm:spPr/>
    </dgm:pt>
    <dgm:pt modelId="{52CF5A82-A1BD-4AB1-B84D-56C62DC5938B}" type="pres">
      <dgm:prSet presAssocID="{45321533-931B-4F18-9AC2-2C02AC8FA7E9}" presName="compNode" presStyleCnt="0"/>
      <dgm:spPr/>
    </dgm:pt>
    <dgm:pt modelId="{341749AC-7BCC-43A4-9BF0-638EB8160244}" type="pres">
      <dgm:prSet presAssocID="{45321533-931B-4F18-9AC2-2C02AC8FA7E9}" presName="iconBgRect" presStyleLbl="bgShp" presStyleIdx="3" presStyleCnt="4"/>
      <dgm:spPr>
        <a:solidFill>
          <a:srgbClr val="FF3399"/>
        </a:solidFill>
      </dgm:spPr>
    </dgm:pt>
    <dgm:pt modelId="{47A4981B-7CDB-4EA5-89AD-3F405D5342D6}" type="pres">
      <dgm:prSet presAssocID="{45321533-931B-4F18-9AC2-2C02AC8FA7E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un"/>
        </a:ext>
      </dgm:extLst>
    </dgm:pt>
    <dgm:pt modelId="{8A97F120-DF38-4DB6-8872-549E1A874730}" type="pres">
      <dgm:prSet presAssocID="{45321533-931B-4F18-9AC2-2C02AC8FA7E9}" presName="spaceRect" presStyleCnt="0"/>
      <dgm:spPr/>
    </dgm:pt>
    <dgm:pt modelId="{EA335878-FAA3-41E7-A559-EA87915CCE5B}" type="pres">
      <dgm:prSet presAssocID="{45321533-931B-4F18-9AC2-2C02AC8FA7E9}" presName="textRect" presStyleLbl="revTx" presStyleIdx="3" presStyleCnt="4" custLinFactNeighborX="-1501" custLinFactNeighborY="4576">
        <dgm:presLayoutVars>
          <dgm:chMax val="1"/>
          <dgm:chPref val="1"/>
        </dgm:presLayoutVars>
      </dgm:prSet>
      <dgm:spPr/>
    </dgm:pt>
  </dgm:ptLst>
  <dgm:cxnLst>
    <dgm:cxn modelId="{90C95C18-8B1D-8249-9EB2-639BB554059B}" type="presOf" srcId="{45321533-931B-4F18-9AC2-2C02AC8FA7E9}" destId="{EA335878-FAA3-41E7-A559-EA87915CCE5B}" srcOrd="0" destOrd="0" presId="urn:microsoft.com/office/officeart/2018/5/layout/IconCircleLabelList"/>
    <dgm:cxn modelId="{CF824123-8E2F-3942-8874-DC1DD6C0CF4B}" type="presOf" srcId="{FF4DB3E1-C521-4B9A-B54C-B132BE9154A5}" destId="{84ABD9B9-4C96-453D-89A6-E623163AAEBC}" srcOrd="0" destOrd="0" presId="urn:microsoft.com/office/officeart/2018/5/layout/IconCircleLabelList"/>
    <dgm:cxn modelId="{DDCF1238-8601-1D4A-A645-A311D7A8A241}" type="presOf" srcId="{7EB4F05C-8C58-4927-9F0B-CC303911530E}" destId="{53E49C68-6CAB-41CF-8054-AA52A92C4523}" srcOrd="0" destOrd="0" presId="urn:microsoft.com/office/officeart/2018/5/layout/IconCircleLabelList"/>
    <dgm:cxn modelId="{B7C52442-6E3F-1D48-A4D0-863110239FFD}" srcId="{45321533-931B-4F18-9AC2-2C02AC8FA7E9}" destId="{CB077E97-AFF9-AD44-A9A7-E85281CE85E3}" srcOrd="0" destOrd="0" parTransId="{88F1C0A8-400D-1548-B615-151E81805D67}" sibTransId="{555D6DC4-25ED-6846-ADB4-C64DBFE35C6E}"/>
    <dgm:cxn modelId="{0F4D0070-D8FC-42D8-B236-B2D53266E981}" srcId="{A744D28D-14A3-4007-964D-5974E7256F64}" destId="{7EB4F05C-8C58-4927-9F0B-CC303911530E}" srcOrd="0" destOrd="0" parTransId="{260A442D-7710-4FDA-A4FB-50C6F7FEF402}" sibTransId="{305FA3E6-6F6F-421D-A630-691AF651EAB9}"/>
    <dgm:cxn modelId="{6FEC6E8A-EEFC-084C-944E-215143F25514}" type="presOf" srcId="{ABC41358-9969-5D4B-A496-22480FF9E5D8}" destId="{D35EF5B0-A0FC-684A-9D42-E1CAC7BAAC9F}" srcOrd="0" destOrd="0" presId="urn:microsoft.com/office/officeart/2018/5/layout/IconCircleLabelList"/>
    <dgm:cxn modelId="{9661E994-1CCB-4CC1-91A2-BF272F633673}" srcId="{A744D28D-14A3-4007-964D-5974E7256F64}" destId="{FF4DB3E1-C521-4B9A-B54C-B132BE9154A5}" srcOrd="2" destOrd="0" parTransId="{AA953A91-DBB3-4236-86F2-84B21145FFA0}" sibTransId="{25C1775D-2FB8-4A13-A507-2499CECED355}"/>
    <dgm:cxn modelId="{A4267CB4-C38B-4913-9034-5ACB127F8602}" srcId="{A744D28D-14A3-4007-964D-5974E7256F64}" destId="{45321533-931B-4F18-9AC2-2C02AC8FA7E9}" srcOrd="3" destOrd="0" parTransId="{863291AA-ECFD-48B4-BFB0-0289AF5BA622}" sibTransId="{7923F299-D033-4C53-8F04-2023A2B74C8A}"/>
    <dgm:cxn modelId="{EFB07EBC-7D2F-4A4B-AC03-35394F666F55}" type="presOf" srcId="{A744D28D-14A3-4007-964D-5974E7256F64}" destId="{1E380030-ADBE-45EC-9FF5-1C35CC94F35B}" srcOrd="0" destOrd="0" presId="urn:microsoft.com/office/officeart/2018/5/layout/IconCircleLabelList"/>
    <dgm:cxn modelId="{522343FC-CFE6-7C48-A0EB-61FF1ABD5338}" srcId="{A744D28D-14A3-4007-964D-5974E7256F64}" destId="{ABC41358-9969-5D4B-A496-22480FF9E5D8}" srcOrd="1" destOrd="0" parTransId="{C9237B03-1CD7-5442-9772-9C20623DDC09}" sibTransId="{72484DEC-3B76-1F4E-A4E4-753CC56A2232}"/>
    <dgm:cxn modelId="{C82336F8-87B8-D04B-8BCE-CD8076FDD202}" type="presParOf" srcId="{1E380030-ADBE-45EC-9FF5-1C35CC94F35B}" destId="{A406944C-AA06-4C96-B94A-06962A062929}" srcOrd="0" destOrd="0" presId="urn:microsoft.com/office/officeart/2018/5/layout/IconCircleLabelList"/>
    <dgm:cxn modelId="{53514573-8CE8-D94D-AEBD-63DC0A374139}" type="presParOf" srcId="{A406944C-AA06-4C96-B94A-06962A062929}" destId="{E0468FAB-AB09-4D09-B2CA-0C872E9106A8}" srcOrd="0" destOrd="0" presId="urn:microsoft.com/office/officeart/2018/5/layout/IconCircleLabelList"/>
    <dgm:cxn modelId="{569E2ED6-A97F-8444-9B01-1B4AB251E533}" type="presParOf" srcId="{A406944C-AA06-4C96-B94A-06962A062929}" destId="{159D6C27-DCAF-466C-A121-D0BA0C49F682}" srcOrd="1" destOrd="0" presId="urn:microsoft.com/office/officeart/2018/5/layout/IconCircleLabelList"/>
    <dgm:cxn modelId="{102C1F29-476A-1944-AD98-442E4278B537}" type="presParOf" srcId="{A406944C-AA06-4C96-B94A-06962A062929}" destId="{D4C40A4F-551A-407E-8BA2-EC868C978FDC}" srcOrd="2" destOrd="0" presId="urn:microsoft.com/office/officeart/2018/5/layout/IconCircleLabelList"/>
    <dgm:cxn modelId="{BBBDACD1-4AF9-584A-BB2D-DE9422AF9C09}" type="presParOf" srcId="{A406944C-AA06-4C96-B94A-06962A062929}" destId="{53E49C68-6CAB-41CF-8054-AA52A92C4523}" srcOrd="3" destOrd="0" presId="urn:microsoft.com/office/officeart/2018/5/layout/IconCircleLabelList"/>
    <dgm:cxn modelId="{78C86B7F-FA23-4240-956E-BB5A86655F0E}" type="presParOf" srcId="{1E380030-ADBE-45EC-9FF5-1C35CC94F35B}" destId="{DF474C51-81A2-4958-895C-6C430E09A402}" srcOrd="1" destOrd="0" presId="urn:microsoft.com/office/officeart/2018/5/layout/IconCircleLabelList"/>
    <dgm:cxn modelId="{4E61FEED-D8A6-904B-B6BB-2989F1BF490A}" type="presParOf" srcId="{1E380030-ADBE-45EC-9FF5-1C35CC94F35B}" destId="{3969A5F6-A012-1C44-B97B-A54672C1207C}" srcOrd="2" destOrd="0" presId="urn:microsoft.com/office/officeart/2018/5/layout/IconCircleLabelList"/>
    <dgm:cxn modelId="{742BD1DE-F7A5-1548-BF40-B3C8AF1AA6D2}" type="presParOf" srcId="{3969A5F6-A012-1C44-B97B-A54672C1207C}" destId="{EE8D46EE-B7D1-7048-B9A0-44681866EDBD}" srcOrd="0" destOrd="0" presId="urn:microsoft.com/office/officeart/2018/5/layout/IconCircleLabelList"/>
    <dgm:cxn modelId="{53A28F5E-9141-CA40-8CED-738E8807758F}" type="presParOf" srcId="{3969A5F6-A012-1C44-B97B-A54672C1207C}" destId="{1DBA2E22-E824-BC45-B421-543C835A5B95}" srcOrd="1" destOrd="0" presId="urn:microsoft.com/office/officeart/2018/5/layout/IconCircleLabelList"/>
    <dgm:cxn modelId="{40D1B2A5-10BC-AE4F-91CE-6506C61239E2}" type="presParOf" srcId="{3969A5F6-A012-1C44-B97B-A54672C1207C}" destId="{BA2CC6A0-2154-9544-8A84-FA4AE453B781}" srcOrd="2" destOrd="0" presId="urn:microsoft.com/office/officeart/2018/5/layout/IconCircleLabelList"/>
    <dgm:cxn modelId="{B592234B-6A7F-8244-A069-8DA7FBCDF02D}" type="presParOf" srcId="{3969A5F6-A012-1C44-B97B-A54672C1207C}" destId="{D35EF5B0-A0FC-684A-9D42-E1CAC7BAAC9F}" srcOrd="3" destOrd="0" presId="urn:microsoft.com/office/officeart/2018/5/layout/IconCircleLabelList"/>
    <dgm:cxn modelId="{C97F008E-09E2-1C43-9BC5-9E7A8788C58B}" type="presParOf" srcId="{1E380030-ADBE-45EC-9FF5-1C35CC94F35B}" destId="{7E6423C7-50C0-458E-8B46-9D70648366A6}" srcOrd="3" destOrd="0" presId="urn:microsoft.com/office/officeart/2018/5/layout/IconCircleLabelList"/>
    <dgm:cxn modelId="{F109646B-AC41-1546-BF25-EB94252AEE48}" type="presParOf" srcId="{1E380030-ADBE-45EC-9FF5-1C35CC94F35B}" destId="{A298A8F8-E615-43C1-BCA7-FBBD67ECC23B}" srcOrd="4" destOrd="0" presId="urn:microsoft.com/office/officeart/2018/5/layout/IconCircleLabelList"/>
    <dgm:cxn modelId="{C12AFE3C-AD91-8B4C-AC0A-E1087C1B2BC8}" type="presParOf" srcId="{A298A8F8-E615-43C1-BCA7-FBBD67ECC23B}" destId="{4EDD4C37-4306-4D79-B494-4F36527D94B8}" srcOrd="0" destOrd="0" presId="urn:microsoft.com/office/officeart/2018/5/layout/IconCircleLabelList"/>
    <dgm:cxn modelId="{246D21D1-66AF-BC41-AF25-0CD1BBF6D065}" type="presParOf" srcId="{A298A8F8-E615-43C1-BCA7-FBBD67ECC23B}" destId="{7DF5ACF0-8B30-4A4E-B13E-1550B8326413}" srcOrd="1" destOrd="0" presId="urn:microsoft.com/office/officeart/2018/5/layout/IconCircleLabelList"/>
    <dgm:cxn modelId="{2F903230-B5DC-9C47-BBD7-72F2B4AF9AC0}" type="presParOf" srcId="{A298A8F8-E615-43C1-BCA7-FBBD67ECC23B}" destId="{028712E8-C7A9-4D6C-A72D-C3F1E5933E7A}" srcOrd="2" destOrd="0" presId="urn:microsoft.com/office/officeart/2018/5/layout/IconCircleLabelList"/>
    <dgm:cxn modelId="{20F5CFB6-7F79-A546-AFAF-C4D5523437C4}" type="presParOf" srcId="{A298A8F8-E615-43C1-BCA7-FBBD67ECC23B}" destId="{84ABD9B9-4C96-453D-89A6-E623163AAEBC}" srcOrd="3" destOrd="0" presId="urn:microsoft.com/office/officeart/2018/5/layout/IconCircleLabelList"/>
    <dgm:cxn modelId="{C4F55016-57F6-FA43-AB4F-9D05ECB367EA}" type="presParOf" srcId="{1E380030-ADBE-45EC-9FF5-1C35CC94F35B}" destId="{097B87EB-6FDF-48F0-8A46-A2A9F9945D89}" srcOrd="5" destOrd="0" presId="urn:microsoft.com/office/officeart/2018/5/layout/IconCircleLabelList"/>
    <dgm:cxn modelId="{BAC7001E-F8D4-3E45-913E-1CC3F333FCA6}" type="presParOf" srcId="{1E380030-ADBE-45EC-9FF5-1C35CC94F35B}" destId="{52CF5A82-A1BD-4AB1-B84D-56C62DC5938B}" srcOrd="6" destOrd="0" presId="urn:microsoft.com/office/officeart/2018/5/layout/IconCircleLabelList"/>
    <dgm:cxn modelId="{984699C4-3318-9E41-866A-6EE9B93C0C8B}" type="presParOf" srcId="{52CF5A82-A1BD-4AB1-B84D-56C62DC5938B}" destId="{341749AC-7BCC-43A4-9BF0-638EB8160244}" srcOrd="0" destOrd="0" presId="urn:microsoft.com/office/officeart/2018/5/layout/IconCircleLabelList"/>
    <dgm:cxn modelId="{3CFDE136-A996-2049-BDB1-29BE41A60F87}" type="presParOf" srcId="{52CF5A82-A1BD-4AB1-B84D-56C62DC5938B}" destId="{47A4981B-7CDB-4EA5-89AD-3F405D5342D6}" srcOrd="1" destOrd="0" presId="urn:microsoft.com/office/officeart/2018/5/layout/IconCircleLabelList"/>
    <dgm:cxn modelId="{AAA12D82-5E79-0649-A361-23B4910A33BE}" type="presParOf" srcId="{52CF5A82-A1BD-4AB1-B84D-56C62DC5938B}" destId="{8A97F120-DF38-4DB6-8872-549E1A874730}" srcOrd="2" destOrd="0" presId="urn:microsoft.com/office/officeart/2018/5/layout/IconCircleLabelList"/>
    <dgm:cxn modelId="{D276F443-DE1C-B145-8DBE-AA73B16ABA0C}" type="presParOf" srcId="{52CF5A82-A1BD-4AB1-B84D-56C62DC5938B}" destId="{EA335878-FAA3-41E7-A559-EA87915CCE5B}" srcOrd="3" destOrd="0" presId="urn:microsoft.com/office/officeart/2018/5/layout/IconCircleLabel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4BC0C3-2BFB-4E8A-8E1B-40AA853657DF}"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GB"/>
        </a:p>
      </dgm:t>
    </dgm:pt>
    <dgm:pt modelId="{45096B84-87A3-4D7A-AE5B-298BDBC6EB5C}">
      <dgm:prSet phldrT="[Text]" phldr="0"/>
      <dgm:spPr/>
      <dgm:t>
        <a:bodyPr/>
        <a:lstStyle/>
        <a:p>
          <a:pPr rtl="0"/>
          <a:r>
            <a:rPr lang="en-US">
              <a:latin typeface="Calibri"/>
              <a:ea typeface="Calibri"/>
              <a:cs typeface="Calibri"/>
            </a:rPr>
            <a:t> </a:t>
          </a:r>
          <a:r>
            <a:rPr lang="en-US" b="1">
              <a:latin typeface="Calibri"/>
              <a:ea typeface="Calibri"/>
              <a:cs typeface="Calibri"/>
            </a:rPr>
            <a:t>Very severe:</a:t>
          </a:r>
          <a:r>
            <a:rPr lang="en-US">
              <a:latin typeface="Calibri"/>
              <a:ea typeface="Calibri"/>
              <a:cs typeface="Calibri"/>
            </a:rPr>
            <a:t> People are in bed all day and dependent on care</a:t>
          </a:r>
          <a:endParaRPr lang="en-GB">
            <a:latin typeface="Calibri" panose="020F0502020204030204"/>
            <a:ea typeface="+mn-ea"/>
            <a:cs typeface="+mn-cs"/>
          </a:endParaRPr>
        </a:p>
      </dgm:t>
    </dgm:pt>
    <dgm:pt modelId="{142EBF13-F722-412C-A27A-8D266B661D0D}" type="parTrans" cxnId="{0C91D2D7-63E4-4186-9B0D-CC4B21A80C62}">
      <dgm:prSet/>
      <dgm:spPr/>
      <dgm:t>
        <a:bodyPr/>
        <a:lstStyle/>
        <a:p>
          <a:endParaRPr lang="en-GB"/>
        </a:p>
      </dgm:t>
    </dgm:pt>
    <dgm:pt modelId="{2BF6EA43-2D31-416D-A64F-7302C2AF2A5C}" type="sibTrans" cxnId="{0C91D2D7-63E4-4186-9B0D-CC4B21A80C62}">
      <dgm:prSet/>
      <dgm:spPr/>
      <dgm:t>
        <a:bodyPr/>
        <a:lstStyle/>
        <a:p>
          <a:endParaRPr lang="en-GB"/>
        </a:p>
      </dgm:t>
    </dgm:pt>
    <dgm:pt modelId="{7CDB3E9B-C53A-4884-9166-5DA50DEF36BE}">
      <dgm:prSet phldr="0"/>
      <dgm:spPr/>
      <dgm:t>
        <a:bodyPr/>
        <a:lstStyle/>
        <a:p>
          <a:pPr rtl="0"/>
          <a:r>
            <a:rPr lang="en-US" b="1">
              <a:latin typeface="Calibri"/>
              <a:ea typeface="Calibri"/>
              <a:cs typeface="Calibri"/>
            </a:rPr>
            <a:t>Mild:</a:t>
          </a:r>
          <a:r>
            <a:rPr lang="en-US">
              <a:latin typeface="Calibri"/>
              <a:ea typeface="Calibri"/>
              <a:cs typeface="Calibri"/>
            </a:rPr>
            <a:t> </a:t>
          </a:r>
          <a:r>
            <a:rPr lang="en-US" sz="1800">
              <a:latin typeface="Calibri"/>
              <a:ea typeface="Calibri"/>
              <a:cs typeface="Calibri"/>
            </a:rPr>
            <a:t>People can care for themselves and do some light domestic tasks but may have mobility difficulties.</a:t>
          </a:r>
          <a:endParaRPr lang="en-GB" sz="1800">
            <a:latin typeface="Calibri"/>
            <a:ea typeface="Calibri"/>
            <a:cs typeface="Calibri"/>
          </a:endParaRPr>
        </a:p>
      </dgm:t>
    </dgm:pt>
    <dgm:pt modelId="{DBAE1D3E-7B37-4A7F-B3CF-DF54B94D63D5}" type="parTrans" cxnId="{9BF1023A-BF02-4747-8114-C9CAF5ADE3DD}">
      <dgm:prSet/>
      <dgm:spPr/>
    </dgm:pt>
    <dgm:pt modelId="{E943C3D8-F005-482F-B666-066AB2B83761}" type="sibTrans" cxnId="{9BF1023A-BF02-4747-8114-C9CAF5ADE3DD}">
      <dgm:prSet/>
      <dgm:spPr/>
      <dgm:t>
        <a:bodyPr/>
        <a:lstStyle/>
        <a:p>
          <a:endParaRPr lang="en-GB"/>
        </a:p>
      </dgm:t>
    </dgm:pt>
    <dgm:pt modelId="{6DC04C9D-FCA9-4F21-ACF7-069CA71E81D8}">
      <dgm:prSet phldr="0"/>
      <dgm:spPr/>
      <dgm:t>
        <a:bodyPr/>
        <a:lstStyle/>
        <a:p>
          <a:pPr rtl="0"/>
          <a:r>
            <a:rPr lang="en-US" b="1">
              <a:latin typeface="Calibri"/>
              <a:ea typeface="Calibri"/>
              <a:cs typeface="Calibri"/>
            </a:rPr>
            <a:t>Moderate:</a:t>
          </a:r>
          <a:r>
            <a:rPr lang="en-US">
              <a:latin typeface="Calibri"/>
              <a:ea typeface="Calibri"/>
              <a:cs typeface="Calibri"/>
            </a:rPr>
            <a:t> People have reduced mobility and are restricted in daily activities. </a:t>
          </a:r>
          <a:endParaRPr lang="en-GB">
            <a:latin typeface="Calibri"/>
            <a:ea typeface="Calibri"/>
            <a:cs typeface="Calibri"/>
          </a:endParaRPr>
        </a:p>
      </dgm:t>
    </dgm:pt>
    <dgm:pt modelId="{C2FA00A7-0556-47B5-9ECB-A464A2163BFB}" type="parTrans" cxnId="{11B99BF1-08D6-48C6-AB7E-3E1E24C83195}">
      <dgm:prSet/>
      <dgm:spPr/>
    </dgm:pt>
    <dgm:pt modelId="{76689EFA-2A1B-4042-829B-5B17E4D66F0A}" type="sibTrans" cxnId="{11B99BF1-08D6-48C6-AB7E-3E1E24C83195}">
      <dgm:prSet/>
      <dgm:spPr/>
      <dgm:t>
        <a:bodyPr/>
        <a:lstStyle/>
        <a:p>
          <a:endParaRPr lang="en-GB"/>
        </a:p>
      </dgm:t>
    </dgm:pt>
    <dgm:pt modelId="{970766F3-40B6-456B-BEF3-E851F7EF132B}">
      <dgm:prSet phldr="0"/>
      <dgm:spPr/>
      <dgm:t>
        <a:bodyPr/>
        <a:lstStyle/>
        <a:p>
          <a:pPr rtl="0"/>
          <a:r>
            <a:rPr lang="en-US">
              <a:latin typeface="Calibri"/>
              <a:ea typeface="Calibri"/>
              <a:cs typeface="Calibri"/>
            </a:rPr>
            <a:t> </a:t>
          </a:r>
          <a:r>
            <a:rPr lang="en-US" b="1">
              <a:latin typeface="Calibri"/>
              <a:ea typeface="Calibri"/>
              <a:cs typeface="Calibri"/>
            </a:rPr>
            <a:t>Severe:</a:t>
          </a:r>
          <a:r>
            <a:rPr lang="en-US">
              <a:latin typeface="Calibri"/>
              <a:ea typeface="Calibri"/>
              <a:cs typeface="Calibri"/>
            </a:rPr>
            <a:t> People are unable to do any activity for themselves or can carry out minimal daily tasks only. </a:t>
          </a:r>
          <a:endParaRPr lang="en-GB">
            <a:latin typeface="Calibri"/>
            <a:ea typeface="Calibri"/>
            <a:cs typeface="Calibri"/>
          </a:endParaRPr>
        </a:p>
      </dgm:t>
    </dgm:pt>
    <dgm:pt modelId="{47763DCF-DD0F-4923-A00E-05E214ECE824}" type="parTrans" cxnId="{3CF503F9-6EC9-499F-903B-6A0263E077DC}">
      <dgm:prSet/>
      <dgm:spPr/>
    </dgm:pt>
    <dgm:pt modelId="{399DEF07-12FD-4FAB-9B16-CB4CDBAD42F1}" type="sibTrans" cxnId="{3CF503F9-6EC9-499F-903B-6A0263E077DC}">
      <dgm:prSet/>
      <dgm:spPr/>
      <dgm:t>
        <a:bodyPr/>
        <a:lstStyle/>
        <a:p>
          <a:endParaRPr lang="en-GB"/>
        </a:p>
      </dgm:t>
    </dgm:pt>
    <dgm:pt modelId="{516F2CD7-FAD1-4525-8C71-68BE4017357E}" type="pres">
      <dgm:prSet presAssocID="{E84BC0C3-2BFB-4E8A-8E1B-40AA853657DF}" presName="diagram" presStyleCnt="0">
        <dgm:presLayoutVars>
          <dgm:dir/>
          <dgm:resizeHandles val="exact"/>
        </dgm:presLayoutVars>
      </dgm:prSet>
      <dgm:spPr/>
    </dgm:pt>
    <dgm:pt modelId="{E2AF23BF-5E43-438D-A00F-79885B4061B3}" type="pres">
      <dgm:prSet presAssocID="{7CDB3E9B-C53A-4884-9166-5DA50DEF36BE}" presName="node" presStyleLbl="node1" presStyleIdx="0" presStyleCnt="4">
        <dgm:presLayoutVars>
          <dgm:bulletEnabled val="1"/>
        </dgm:presLayoutVars>
      </dgm:prSet>
      <dgm:spPr/>
    </dgm:pt>
    <dgm:pt modelId="{A8793D10-FB19-47D1-A9F5-A1EC58AFBF78}" type="pres">
      <dgm:prSet presAssocID="{E943C3D8-F005-482F-B666-066AB2B83761}" presName="sibTrans" presStyleCnt="0"/>
      <dgm:spPr/>
    </dgm:pt>
    <dgm:pt modelId="{53763037-9CE0-48EA-955D-242CCB60DF94}" type="pres">
      <dgm:prSet presAssocID="{6DC04C9D-FCA9-4F21-ACF7-069CA71E81D8}" presName="node" presStyleLbl="node1" presStyleIdx="1" presStyleCnt="4">
        <dgm:presLayoutVars>
          <dgm:bulletEnabled val="1"/>
        </dgm:presLayoutVars>
      </dgm:prSet>
      <dgm:spPr/>
    </dgm:pt>
    <dgm:pt modelId="{06657A3D-939D-4982-90C5-D19948D9C5A5}" type="pres">
      <dgm:prSet presAssocID="{76689EFA-2A1B-4042-829B-5B17E4D66F0A}" presName="sibTrans" presStyleCnt="0"/>
      <dgm:spPr/>
    </dgm:pt>
    <dgm:pt modelId="{7B0013C9-AA26-41A3-81DD-03EFFDADE8ED}" type="pres">
      <dgm:prSet presAssocID="{970766F3-40B6-456B-BEF3-E851F7EF132B}" presName="node" presStyleLbl="node1" presStyleIdx="2" presStyleCnt="4">
        <dgm:presLayoutVars>
          <dgm:bulletEnabled val="1"/>
        </dgm:presLayoutVars>
      </dgm:prSet>
      <dgm:spPr/>
    </dgm:pt>
    <dgm:pt modelId="{C19B34BD-4DCE-4F67-A6DC-3D9EF464A1D1}" type="pres">
      <dgm:prSet presAssocID="{399DEF07-12FD-4FAB-9B16-CB4CDBAD42F1}" presName="sibTrans" presStyleCnt="0"/>
      <dgm:spPr/>
    </dgm:pt>
    <dgm:pt modelId="{2D79CEA5-E705-41F6-9B25-65EBDEF98F69}" type="pres">
      <dgm:prSet presAssocID="{45096B84-87A3-4D7A-AE5B-298BDBC6EB5C}" presName="node" presStyleLbl="node1" presStyleIdx="3" presStyleCnt="4">
        <dgm:presLayoutVars>
          <dgm:bulletEnabled val="1"/>
        </dgm:presLayoutVars>
      </dgm:prSet>
      <dgm:spPr/>
    </dgm:pt>
  </dgm:ptLst>
  <dgm:cxnLst>
    <dgm:cxn modelId="{9BF1023A-BF02-4747-8114-C9CAF5ADE3DD}" srcId="{E84BC0C3-2BFB-4E8A-8E1B-40AA853657DF}" destId="{7CDB3E9B-C53A-4884-9166-5DA50DEF36BE}" srcOrd="0" destOrd="0" parTransId="{DBAE1D3E-7B37-4A7F-B3CF-DF54B94D63D5}" sibTransId="{E943C3D8-F005-482F-B666-066AB2B83761}"/>
    <dgm:cxn modelId="{7B886E5E-42B3-4BD9-994F-CB48FD386CD6}" type="presOf" srcId="{E84BC0C3-2BFB-4E8A-8E1B-40AA853657DF}" destId="{516F2CD7-FAD1-4525-8C71-68BE4017357E}" srcOrd="0" destOrd="0" presId="urn:microsoft.com/office/officeart/2005/8/layout/default"/>
    <dgm:cxn modelId="{09770963-9604-4D41-AF7C-6EE0978D188F}" type="presOf" srcId="{6DC04C9D-FCA9-4F21-ACF7-069CA71E81D8}" destId="{53763037-9CE0-48EA-955D-242CCB60DF94}" srcOrd="0" destOrd="0" presId="urn:microsoft.com/office/officeart/2005/8/layout/default"/>
    <dgm:cxn modelId="{57614C67-C4BA-4D50-955F-FBD883BD31E8}" type="presOf" srcId="{7CDB3E9B-C53A-4884-9166-5DA50DEF36BE}" destId="{E2AF23BF-5E43-438D-A00F-79885B4061B3}" srcOrd="0" destOrd="0" presId="urn:microsoft.com/office/officeart/2005/8/layout/default"/>
    <dgm:cxn modelId="{6AEA4270-E77B-4D60-99DC-7E1C42F49116}" type="presOf" srcId="{970766F3-40B6-456B-BEF3-E851F7EF132B}" destId="{7B0013C9-AA26-41A3-81DD-03EFFDADE8ED}" srcOrd="0" destOrd="0" presId="urn:microsoft.com/office/officeart/2005/8/layout/default"/>
    <dgm:cxn modelId="{173D3179-AAD2-41AA-8F07-3455DD0F5EE5}" type="presOf" srcId="{45096B84-87A3-4D7A-AE5B-298BDBC6EB5C}" destId="{2D79CEA5-E705-41F6-9B25-65EBDEF98F69}" srcOrd="0" destOrd="0" presId="urn:microsoft.com/office/officeart/2005/8/layout/default"/>
    <dgm:cxn modelId="{0C91D2D7-63E4-4186-9B0D-CC4B21A80C62}" srcId="{E84BC0C3-2BFB-4E8A-8E1B-40AA853657DF}" destId="{45096B84-87A3-4D7A-AE5B-298BDBC6EB5C}" srcOrd="3" destOrd="0" parTransId="{142EBF13-F722-412C-A27A-8D266B661D0D}" sibTransId="{2BF6EA43-2D31-416D-A64F-7302C2AF2A5C}"/>
    <dgm:cxn modelId="{11B99BF1-08D6-48C6-AB7E-3E1E24C83195}" srcId="{E84BC0C3-2BFB-4E8A-8E1B-40AA853657DF}" destId="{6DC04C9D-FCA9-4F21-ACF7-069CA71E81D8}" srcOrd="1" destOrd="0" parTransId="{C2FA00A7-0556-47B5-9ECB-A464A2163BFB}" sibTransId="{76689EFA-2A1B-4042-829B-5B17E4D66F0A}"/>
    <dgm:cxn modelId="{3CF503F9-6EC9-499F-903B-6A0263E077DC}" srcId="{E84BC0C3-2BFB-4E8A-8E1B-40AA853657DF}" destId="{970766F3-40B6-456B-BEF3-E851F7EF132B}" srcOrd="2" destOrd="0" parTransId="{47763DCF-DD0F-4923-A00E-05E214ECE824}" sibTransId="{399DEF07-12FD-4FAB-9B16-CB4CDBAD42F1}"/>
    <dgm:cxn modelId="{E316A1B9-FD9A-4551-9668-9F161C7E85D0}" type="presParOf" srcId="{516F2CD7-FAD1-4525-8C71-68BE4017357E}" destId="{E2AF23BF-5E43-438D-A00F-79885B4061B3}" srcOrd="0" destOrd="0" presId="urn:microsoft.com/office/officeart/2005/8/layout/default"/>
    <dgm:cxn modelId="{91A604B8-C593-4474-801B-C1E3BE782E8C}" type="presParOf" srcId="{516F2CD7-FAD1-4525-8C71-68BE4017357E}" destId="{A8793D10-FB19-47D1-A9F5-A1EC58AFBF78}" srcOrd="1" destOrd="0" presId="urn:microsoft.com/office/officeart/2005/8/layout/default"/>
    <dgm:cxn modelId="{73BD1DAB-5075-4AEC-ABC2-48E979018E09}" type="presParOf" srcId="{516F2CD7-FAD1-4525-8C71-68BE4017357E}" destId="{53763037-9CE0-48EA-955D-242CCB60DF94}" srcOrd="2" destOrd="0" presId="urn:microsoft.com/office/officeart/2005/8/layout/default"/>
    <dgm:cxn modelId="{9E06AACB-66FE-4C28-A8F7-2D9428F5CC5D}" type="presParOf" srcId="{516F2CD7-FAD1-4525-8C71-68BE4017357E}" destId="{06657A3D-939D-4982-90C5-D19948D9C5A5}" srcOrd="3" destOrd="0" presId="urn:microsoft.com/office/officeart/2005/8/layout/default"/>
    <dgm:cxn modelId="{5233FB55-BB83-4B48-AAC4-5ED2A8D48525}" type="presParOf" srcId="{516F2CD7-FAD1-4525-8C71-68BE4017357E}" destId="{7B0013C9-AA26-41A3-81DD-03EFFDADE8ED}" srcOrd="4" destOrd="0" presId="urn:microsoft.com/office/officeart/2005/8/layout/default"/>
    <dgm:cxn modelId="{449C7881-275C-49FC-9C6B-CDC0A5BB65D6}" type="presParOf" srcId="{516F2CD7-FAD1-4525-8C71-68BE4017357E}" destId="{C19B34BD-4DCE-4F67-A6DC-3D9EF464A1D1}" srcOrd="5" destOrd="0" presId="urn:microsoft.com/office/officeart/2005/8/layout/default"/>
    <dgm:cxn modelId="{6EEC5B37-0135-4737-8F8C-33EA88806D69}" type="presParOf" srcId="{516F2CD7-FAD1-4525-8C71-68BE4017357E}" destId="{2D79CEA5-E705-41F6-9B25-65EBDEF98F6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7173CF-4EAC-41DC-A475-7222A8D308C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5A481E6-27F9-4F69-9EC7-0D9E52231F51}">
      <dgm:prSet custT="1"/>
      <dgm:spPr/>
      <dgm:t>
        <a:bodyPr/>
        <a:lstStyle/>
        <a:p>
          <a:pPr>
            <a:lnSpc>
              <a:spcPct val="100000"/>
            </a:lnSpc>
            <a:defRPr b="1"/>
          </a:pPr>
          <a:r>
            <a:rPr lang="en-GB" sz="2000" b="1" i="0">
              <a:latin typeface="Calibri Light" panose="020F0302020204030204"/>
            </a:rPr>
            <a:t>Essential</a:t>
          </a:r>
          <a:r>
            <a:rPr lang="en-GB" sz="2000" b="1" i="0"/>
            <a:t> investigations</a:t>
          </a:r>
          <a:endParaRPr lang="en-US" sz="2000" b="1"/>
        </a:p>
      </dgm:t>
    </dgm:pt>
    <dgm:pt modelId="{B7B6F145-4F66-477D-BDEA-54B07072F49C}" type="parTrans" cxnId="{3D4BC44E-08F8-4A1B-BB70-ADA051BB10A2}">
      <dgm:prSet/>
      <dgm:spPr/>
      <dgm:t>
        <a:bodyPr/>
        <a:lstStyle/>
        <a:p>
          <a:endParaRPr lang="en-US"/>
        </a:p>
      </dgm:t>
    </dgm:pt>
    <dgm:pt modelId="{B82D89AC-7D94-47D4-B356-BB84C689EE5A}" type="sibTrans" cxnId="{3D4BC44E-08F8-4A1B-BB70-ADA051BB10A2}">
      <dgm:prSet/>
      <dgm:spPr/>
      <dgm:t>
        <a:bodyPr/>
        <a:lstStyle/>
        <a:p>
          <a:endParaRPr lang="en-US"/>
        </a:p>
      </dgm:t>
    </dgm:pt>
    <dgm:pt modelId="{D7BC6A5F-3F67-4C4C-960D-18BFA6F100C4}">
      <dgm:prSet custT="1"/>
      <dgm:spPr/>
      <dgm:t>
        <a:bodyPr/>
        <a:lstStyle/>
        <a:p>
          <a:pPr>
            <a:lnSpc>
              <a:spcPct val="100000"/>
            </a:lnSpc>
          </a:pPr>
          <a:r>
            <a:rPr lang="en-GB" sz="1600" b="0" i="0"/>
            <a:t>Full blood count</a:t>
          </a:r>
          <a:endParaRPr lang="en-US" sz="1600"/>
        </a:p>
      </dgm:t>
    </dgm:pt>
    <dgm:pt modelId="{870E98CC-1B5E-4369-89C4-C18F8E688045}" type="parTrans" cxnId="{3AA36945-8AF8-4F1B-9EE6-8BF689CC2CAE}">
      <dgm:prSet/>
      <dgm:spPr/>
      <dgm:t>
        <a:bodyPr/>
        <a:lstStyle/>
        <a:p>
          <a:endParaRPr lang="en-US"/>
        </a:p>
      </dgm:t>
    </dgm:pt>
    <dgm:pt modelId="{E370AA59-F85B-4544-B629-A4005ABC7571}" type="sibTrans" cxnId="{3AA36945-8AF8-4F1B-9EE6-8BF689CC2CAE}">
      <dgm:prSet/>
      <dgm:spPr/>
      <dgm:t>
        <a:bodyPr/>
        <a:lstStyle/>
        <a:p>
          <a:endParaRPr lang="en-US"/>
        </a:p>
      </dgm:t>
    </dgm:pt>
    <dgm:pt modelId="{5D23B109-DD6E-4424-9697-F8B787D8B694}">
      <dgm:prSet custT="1"/>
      <dgm:spPr/>
      <dgm:t>
        <a:bodyPr/>
        <a:lstStyle/>
        <a:p>
          <a:pPr>
            <a:lnSpc>
              <a:spcPct val="100000"/>
            </a:lnSpc>
          </a:pPr>
          <a:r>
            <a:rPr lang="en-GB" sz="1600" b="0" i="0"/>
            <a:t>ESR, CRP</a:t>
          </a:r>
          <a:endParaRPr lang="en-US" sz="1600"/>
        </a:p>
      </dgm:t>
    </dgm:pt>
    <dgm:pt modelId="{27424BF1-E59F-4479-8A90-ADDE58B8D3BC}" type="parTrans" cxnId="{04864CEA-7675-4373-A441-0655C6F9EDFF}">
      <dgm:prSet/>
      <dgm:spPr/>
      <dgm:t>
        <a:bodyPr/>
        <a:lstStyle/>
        <a:p>
          <a:endParaRPr lang="en-US"/>
        </a:p>
      </dgm:t>
    </dgm:pt>
    <dgm:pt modelId="{D7B0018D-1CFE-4AB1-9B76-EC510AE8CD0D}" type="sibTrans" cxnId="{04864CEA-7675-4373-A441-0655C6F9EDFF}">
      <dgm:prSet/>
      <dgm:spPr/>
      <dgm:t>
        <a:bodyPr/>
        <a:lstStyle/>
        <a:p>
          <a:endParaRPr lang="en-US"/>
        </a:p>
      </dgm:t>
    </dgm:pt>
    <dgm:pt modelId="{EF7356CF-12F1-430B-A86C-1AA40340EDE4}">
      <dgm:prSet custT="1"/>
      <dgm:spPr/>
      <dgm:t>
        <a:bodyPr/>
        <a:lstStyle/>
        <a:p>
          <a:pPr>
            <a:lnSpc>
              <a:spcPct val="100000"/>
            </a:lnSpc>
          </a:pPr>
          <a:r>
            <a:rPr lang="en-GB" sz="1600" b="0" i="0"/>
            <a:t>HbA1c,Ferritin</a:t>
          </a:r>
          <a:endParaRPr lang="en-US" sz="1600"/>
        </a:p>
      </dgm:t>
    </dgm:pt>
    <dgm:pt modelId="{ADEFBC5D-771C-4781-862A-6F010DB60FEB}" type="parTrans" cxnId="{DA63B369-932A-4D1E-8267-4751A8EAEC04}">
      <dgm:prSet/>
      <dgm:spPr/>
      <dgm:t>
        <a:bodyPr/>
        <a:lstStyle/>
        <a:p>
          <a:endParaRPr lang="en-US"/>
        </a:p>
      </dgm:t>
    </dgm:pt>
    <dgm:pt modelId="{167D1533-1B7F-4878-A4DC-73D7BBA21410}" type="sibTrans" cxnId="{DA63B369-932A-4D1E-8267-4751A8EAEC04}">
      <dgm:prSet/>
      <dgm:spPr/>
      <dgm:t>
        <a:bodyPr/>
        <a:lstStyle/>
        <a:p>
          <a:endParaRPr lang="en-US"/>
        </a:p>
      </dgm:t>
    </dgm:pt>
    <dgm:pt modelId="{4B0BB969-1378-4F5E-A4EF-4CA0B084CAF5}">
      <dgm:prSet custT="1"/>
      <dgm:spPr/>
      <dgm:t>
        <a:bodyPr/>
        <a:lstStyle/>
        <a:p>
          <a:pPr>
            <a:lnSpc>
              <a:spcPct val="100000"/>
            </a:lnSpc>
          </a:pPr>
          <a:r>
            <a:rPr lang="en-GB" sz="1600" b="0" i="0"/>
            <a:t>Coeliac screening</a:t>
          </a:r>
          <a:endParaRPr lang="en-US" sz="1600"/>
        </a:p>
      </dgm:t>
    </dgm:pt>
    <dgm:pt modelId="{0A6A3845-2271-42D2-97B1-DA5B87A9F40E}" type="parTrans" cxnId="{7ECC85E2-34BC-47A8-AD33-213B8F7C5626}">
      <dgm:prSet/>
      <dgm:spPr/>
      <dgm:t>
        <a:bodyPr/>
        <a:lstStyle/>
        <a:p>
          <a:endParaRPr lang="en-US"/>
        </a:p>
      </dgm:t>
    </dgm:pt>
    <dgm:pt modelId="{B0BEDA20-2B8E-433A-ADE5-D5BC4097F234}" type="sibTrans" cxnId="{7ECC85E2-34BC-47A8-AD33-213B8F7C5626}">
      <dgm:prSet/>
      <dgm:spPr/>
      <dgm:t>
        <a:bodyPr/>
        <a:lstStyle/>
        <a:p>
          <a:endParaRPr lang="en-US"/>
        </a:p>
      </dgm:t>
    </dgm:pt>
    <dgm:pt modelId="{5C2D4DAA-02E5-411A-9683-F88762F0D963}">
      <dgm:prSet custT="1"/>
      <dgm:spPr/>
      <dgm:t>
        <a:bodyPr/>
        <a:lstStyle/>
        <a:p>
          <a:pPr>
            <a:lnSpc>
              <a:spcPct val="100000"/>
            </a:lnSpc>
          </a:pPr>
          <a:r>
            <a:rPr lang="en-GB" sz="1600" b="0" i="0"/>
            <a:t>Creatine kinase</a:t>
          </a:r>
          <a:endParaRPr lang="en-US" sz="1600"/>
        </a:p>
      </dgm:t>
    </dgm:pt>
    <dgm:pt modelId="{24CA133F-27CF-41FC-B32A-4C939EC88FDC}" type="parTrans" cxnId="{FD3394C6-8AB2-4CC7-9406-8D8B28F0FACB}">
      <dgm:prSet/>
      <dgm:spPr/>
      <dgm:t>
        <a:bodyPr/>
        <a:lstStyle/>
        <a:p>
          <a:endParaRPr lang="en-US"/>
        </a:p>
      </dgm:t>
    </dgm:pt>
    <dgm:pt modelId="{6F9F4B09-43D9-4091-B58B-A8483D973C9E}" type="sibTrans" cxnId="{FD3394C6-8AB2-4CC7-9406-8D8B28F0FACB}">
      <dgm:prSet/>
      <dgm:spPr/>
      <dgm:t>
        <a:bodyPr/>
        <a:lstStyle/>
        <a:p>
          <a:endParaRPr lang="en-US"/>
        </a:p>
      </dgm:t>
    </dgm:pt>
    <dgm:pt modelId="{DEC72E52-3BD7-2F48-8B55-5F64304C5FCF}">
      <dgm:prSet custT="1"/>
      <dgm:spPr/>
      <dgm:t>
        <a:bodyPr/>
        <a:lstStyle/>
        <a:p>
          <a:pPr>
            <a:lnSpc>
              <a:spcPct val="100000"/>
            </a:lnSpc>
          </a:pPr>
          <a:r>
            <a:rPr lang="en-GB" sz="1600" b="0" i="0"/>
            <a:t>Urinalysis for protein, blood and glucose</a:t>
          </a:r>
          <a:endParaRPr lang="en-US" sz="1600"/>
        </a:p>
      </dgm:t>
    </dgm:pt>
    <dgm:pt modelId="{75EFCDD9-C884-044C-98F0-AFC76FD1BA1B}" type="parTrans" cxnId="{4FFFBB4B-A4A3-824C-BF4D-59A31C9ED5D6}">
      <dgm:prSet/>
      <dgm:spPr/>
      <dgm:t>
        <a:bodyPr/>
        <a:lstStyle/>
        <a:p>
          <a:endParaRPr lang="en-GB"/>
        </a:p>
      </dgm:t>
    </dgm:pt>
    <dgm:pt modelId="{410C4561-8D68-A447-A7AD-D7B674E7B9D9}" type="sibTrans" cxnId="{4FFFBB4B-A4A3-824C-BF4D-59A31C9ED5D6}">
      <dgm:prSet/>
      <dgm:spPr/>
      <dgm:t>
        <a:bodyPr/>
        <a:lstStyle/>
        <a:p>
          <a:endParaRPr lang="en-GB"/>
        </a:p>
      </dgm:t>
    </dgm:pt>
    <dgm:pt modelId="{61384904-66BA-E945-94E2-5AB0325EE424}">
      <dgm:prSet custT="1"/>
      <dgm:spPr/>
      <dgm:t>
        <a:bodyPr/>
        <a:lstStyle/>
        <a:p>
          <a:pPr>
            <a:lnSpc>
              <a:spcPct val="100000"/>
            </a:lnSpc>
          </a:pPr>
          <a:r>
            <a:rPr lang="en-US" sz="1600"/>
            <a:t>Vitamin </a:t>
          </a:r>
          <a:r>
            <a:rPr lang="en-US" sz="1600">
              <a:latin typeface="Calibri Light" panose="020F0302020204030204"/>
            </a:rPr>
            <a:t>D , B12</a:t>
          </a:r>
          <a:r>
            <a:rPr lang="en-US" sz="1600"/>
            <a:t>,</a:t>
          </a:r>
          <a:r>
            <a:rPr lang="en-US" sz="1600">
              <a:latin typeface="Calibri Light" panose="020F0302020204030204"/>
            </a:rPr>
            <a:t> </a:t>
          </a:r>
          <a:r>
            <a:rPr lang="en-US" sz="1600"/>
            <a:t>Folate,</a:t>
          </a:r>
          <a:endParaRPr lang="en-GB" sz="1600"/>
        </a:p>
      </dgm:t>
    </dgm:pt>
    <dgm:pt modelId="{2201C069-B971-C540-B984-B9B729FA7776}" type="parTrans" cxnId="{7B1A2F84-7D3D-1740-AE9F-6260378C4F10}">
      <dgm:prSet/>
      <dgm:spPr/>
      <dgm:t>
        <a:bodyPr/>
        <a:lstStyle/>
        <a:p>
          <a:endParaRPr lang="en-GB"/>
        </a:p>
      </dgm:t>
    </dgm:pt>
    <dgm:pt modelId="{71DA5C55-AC46-4248-A6BB-16C6AAB00578}" type="sibTrans" cxnId="{7B1A2F84-7D3D-1740-AE9F-6260378C4F10}">
      <dgm:prSet/>
      <dgm:spPr/>
      <dgm:t>
        <a:bodyPr/>
        <a:lstStyle/>
        <a:p>
          <a:endParaRPr lang="en-GB"/>
        </a:p>
      </dgm:t>
    </dgm:pt>
    <dgm:pt modelId="{7EDC4F31-F6DE-8942-8386-21E2526DAB63}">
      <dgm:prSet custT="1"/>
      <dgm:spPr/>
      <dgm:t>
        <a:bodyPr/>
        <a:lstStyle/>
        <a:p>
          <a:pPr>
            <a:lnSpc>
              <a:spcPct val="100000"/>
            </a:lnSpc>
            <a:defRPr b="1"/>
          </a:pPr>
          <a:r>
            <a:rPr lang="en-US" sz="2000"/>
            <a:t>Additional investigations to consider</a:t>
          </a:r>
        </a:p>
      </dgm:t>
    </dgm:pt>
    <dgm:pt modelId="{CE18BA9D-DE75-3648-9FF7-8B648ED23889}" type="parTrans" cxnId="{9F870B45-7B07-8840-8C2B-3505F9CBFC38}">
      <dgm:prSet/>
      <dgm:spPr/>
      <dgm:t>
        <a:bodyPr/>
        <a:lstStyle/>
        <a:p>
          <a:endParaRPr lang="en-GB"/>
        </a:p>
      </dgm:t>
    </dgm:pt>
    <dgm:pt modelId="{C5AA484C-5400-8946-81B5-CF01D6EE572F}" type="sibTrans" cxnId="{9F870B45-7B07-8840-8C2B-3505F9CBFC38}">
      <dgm:prSet/>
      <dgm:spPr/>
      <dgm:t>
        <a:bodyPr/>
        <a:lstStyle/>
        <a:p>
          <a:endParaRPr lang="en-GB"/>
        </a:p>
      </dgm:t>
    </dgm:pt>
    <dgm:pt modelId="{89E88F61-D0C8-9843-839A-56BB20B1B01F}">
      <dgm:prSet custT="1"/>
      <dgm:spPr/>
      <dgm:t>
        <a:bodyPr/>
        <a:lstStyle/>
        <a:p>
          <a:pPr>
            <a:lnSpc>
              <a:spcPct val="100000"/>
            </a:lnSpc>
            <a:defRPr b="1"/>
          </a:pPr>
          <a:r>
            <a:rPr lang="en-US" sz="2000"/>
            <a:t>Bedside tests</a:t>
          </a:r>
        </a:p>
      </dgm:t>
    </dgm:pt>
    <dgm:pt modelId="{A8A12C35-2838-114D-A542-574F512C3FD5}" type="parTrans" cxnId="{332F9BEA-2C58-1E46-8950-561F04AF59BF}">
      <dgm:prSet/>
      <dgm:spPr/>
      <dgm:t>
        <a:bodyPr/>
        <a:lstStyle/>
        <a:p>
          <a:endParaRPr lang="en-GB"/>
        </a:p>
      </dgm:t>
    </dgm:pt>
    <dgm:pt modelId="{6C6E82F6-1DF6-8244-BA31-CBB1B840D672}" type="sibTrans" cxnId="{332F9BEA-2C58-1E46-8950-561F04AF59BF}">
      <dgm:prSet/>
      <dgm:spPr/>
      <dgm:t>
        <a:bodyPr/>
        <a:lstStyle/>
        <a:p>
          <a:endParaRPr lang="en-GB"/>
        </a:p>
      </dgm:t>
    </dgm:pt>
    <dgm:pt modelId="{AA12BFF8-79F1-344C-BA05-969D1668CBA8}">
      <dgm:prSet custT="1"/>
      <dgm:spPr/>
      <dgm:t>
        <a:bodyPr/>
        <a:lstStyle/>
        <a:p>
          <a:pPr>
            <a:lnSpc>
              <a:spcPct val="100000"/>
            </a:lnSpc>
          </a:pPr>
          <a:r>
            <a:rPr lang="en-US" sz="1600"/>
            <a:t>9am cortisol for adrenal insufficiency</a:t>
          </a:r>
        </a:p>
      </dgm:t>
    </dgm:pt>
    <dgm:pt modelId="{0544161A-3B42-FA45-B366-2E6047CB9CF9}" type="parTrans" cxnId="{CFD3C4F2-5DD6-A641-B10F-8899EBA5CA3B}">
      <dgm:prSet/>
      <dgm:spPr/>
      <dgm:t>
        <a:bodyPr/>
        <a:lstStyle/>
        <a:p>
          <a:endParaRPr lang="en-GB"/>
        </a:p>
      </dgm:t>
    </dgm:pt>
    <dgm:pt modelId="{226A6866-CEF8-9541-95B5-99F3ABE1F356}" type="sibTrans" cxnId="{CFD3C4F2-5DD6-A641-B10F-8899EBA5CA3B}">
      <dgm:prSet/>
      <dgm:spPr/>
      <dgm:t>
        <a:bodyPr/>
        <a:lstStyle/>
        <a:p>
          <a:endParaRPr lang="en-GB"/>
        </a:p>
      </dgm:t>
    </dgm:pt>
    <dgm:pt modelId="{E2BC0736-6C3E-F048-9C59-7F8133440B40}">
      <dgm:prSet custT="1"/>
      <dgm:spPr/>
      <dgm:t>
        <a:bodyPr/>
        <a:lstStyle/>
        <a:p>
          <a:pPr>
            <a:lnSpc>
              <a:spcPct val="100000"/>
            </a:lnSpc>
          </a:pPr>
          <a:r>
            <a:rPr lang="en-US" sz="1600"/>
            <a:t>Serology to detect infection</a:t>
          </a:r>
        </a:p>
      </dgm:t>
    </dgm:pt>
    <dgm:pt modelId="{FF318FCC-2C09-314F-AA96-83ADBEDBC661}" type="parTrans" cxnId="{937786B7-7967-5A41-94C6-BF8E88247AA9}">
      <dgm:prSet/>
      <dgm:spPr/>
      <dgm:t>
        <a:bodyPr/>
        <a:lstStyle/>
        <a:p>
          <a:endParaRPr lang="en-GB"/>
        </a:p>
      </dgm:t>
    </dgm:pt>
    <dgm:pt modelId="{43B1F342-760E-4E4D-A474-E0D450ED2FEB}" type="sibTrans" cxnId="{937786B7-7967-5A41-94C6-BF8E88247AA9}">
      <dgm:prSet/>
      <dgm:spPr/>
      <dgm:t>
        <a:bodyPr/>
        <a:lstStyle/>
        <a:p>
          <a:endParaRPr lang="en-GB"/>
        </a:p>
      </dgm:t>
    </dgm:pt>
    <dgm:pt modelId="{F138588B-22C0-F547-BFBF-25EA57170ED6}">
      <dgm:prSet custT="1"/>
      <dgm:spPr/>
      <dgm:t>
        <a:bodyPr/>
        <a:lstStyle/>
        <a:p>
          <a:pPr>
            <a:lnSpc>
              <a:spcPct val="100000"/>
            </a:lnSpc>
          </a:pPr>
          <a:r>
            <a:rPr lang="en-US" sz="1600"/>
            <a:t>Other </a:t>
          </a:r>
          <a:r>
            <a:rPr lang="en-US" sz="1600" err="1"/>
            <a:t>eg</a:t>
          </a:r>
          <a:r>
            <a:rPr lang="en-US" sz="1600"/>
            <a:t> Brain MRI if red flags </a:t>
          </a:r>
        </a:p>
        <a:p>
          <a:pPr>
            <a:lnSpc>
              <a:spcPct val="100000"/>
            </a:lnSpc>
          </a:pPr>
          <a:r>
            <a:rPr lang="en-US" sz="1600"/>
            <a:t>Autoimmune screen</a:t>
          </a:r>
        </a:p>
        <a:p>
          <a:pPr>
            <a:lnSpc>
              <a:spcPct val="100000"/>
            </a:lnSpc>
          </a:pPr>
          <a:r>
            <a:rPr lang="en-US" sz="1600"/>
            <a:t>Coagulation screen in Long COVID </a:t>
          </a:r>
          <a:r>
            <a:rPr lang="en-US" sz="1600" err="1"/>
            <a:t>vWF</a:t>
          </a:r>
          <a:r>
            <a:rPr lang="en-US" sz="1600"/>
            <a:t> and </a:t>
          </a:r>
          <a:r>
            <a:rPr lang="en-US" sz="1600" err="1"/>
            <a:t>AdamsTS</a:t>
          </a:r>
          <a:endParaRPr lang="en-US" sz="1600"/>
        </a:p>
      </dgm:t>
    </dgm:pt>
    <dgm:pt modelId="{391647D5-FF0E-5D4F-95D6-11BE81C580E2}" type="parTrans" cxnId="{5D4765AF-3661-244A-A476-5B143F749772}">
      <dgm:prSet/>
      <dgm:spPr/>
      <dgm:t>
        <a:bodyPr/>
        <a:lstStyle/>
        <a:p>
          <a:endParaRPr lang="en-GB"/>
        </a:p>
      </dgm:t>
    </dgm:pt>
    <dgm:pt modelId="{A6F67040-0CB3-8942-8D78-D76205ECBDFE}" type="sibTrans" cxnId="{5D4765AF-3661-244A-A476-5B143F749772}">
      <dgm:prSet/>
      <dgm:spPr/>
      <dgm:t>
        <a:bodyPr/>
        <a:lstStyle/>
        <a:p>
          <a:endParaRPr lang="en-GB"/>
        </a:p>
      </dgm:t>
    </dgm:pt>
    <dgm:pt modelId="{2F7C3BCA-A111-F542-B232-A349DA286B35}">
      <dgm:prSet custT="1"/>
      <dgm:spPr/>
      <dgm:t>
        <a:bodyPr/>
        <a:lstStyle/>
        <a:p>
          <a:pPr>
            <a:lnSpc>
              <a:spcPct val="100000"/>
            </a:lnSpc>
          </a:pPr>
          <a:r>
            <a:rPr lang="en-US" sz="1600"/>
            <a:t>heart rate , 24 hour tape</a:t>
          </a:r>
        </a:p>
      </dgm:t>
    </dgm:pt>
    <dgm:pt modelId="{38EB8387-1A43-2546-A3CE-0DA8513E0C45}" type="parTrans" cxnId="{8E3B289B-BCEF-3C42-95F1-986B5DBD1552}">
      <dgm:prSet/>
      <dgm:spPr/>
      <dgm:t>
        <a:bodyPr/>
        <a:lstStyle/>
        <a:p>
          <a:endParaRPr lang="en-GB"/>
        </a:p>
      </dgm:t>
    </dgm:pt>
    <dgm:pt modelId="{DAB86AC8-2611-3C42-9E6B-D99C63F5A0D8}" type="sibTrans" cxnId="{8E3B289B-BCEF-3C42-95F1-986B5DBD1552}">
      <dgm:prSet/>
      <dgm:spPr/>
      <dgm:t>
        <a:bodyPr/>
        <a:lstStyle/>
        <a:p>
          <a:endParaRPr lang="en-GB"/>
        </a:p>
      </dgm:t>
    </dgm:pt>
    <dgm:pt modelId="{A26A92E9-0D89-1140-B132-6FCADEB560B1}">
      <dgm:prSet custT="1"/>
      <dgm:spPr/>
      <dgm:t>
        <a:bodyPr/>
        <a:lstStyle/>
        <a:p>
          <a:pPr>
            <a:lnSpc>
              <a:spcPct val="100000"/>
            </a:lnSpc>
          </a:pPr>
          <a:r>
            <a:rPr lang="en-US" sz="1600"/>
            <a:t>NASA lean </a:t>
          </a:r>
        </a:p>
      </dgm:t>
    </dgm:pt>
    <dgm:pt modelId="{38C0A3F4-8737-3C47-9A1B-2B6E3BF11511}" type="parTrans" cxnId="{C453A6A9-45BF-F84A-8AB9-D38B99E45E89}">
      <dgm:prSet/>
      <dgm:spPr/>
      <dgm:t>
        <a:bodyPr/>
        <a:lstStyle/>
        <a:p>
          <a:endParaRPr lang="en-GB"/>
        </a:p>
      </dgm:t>
    </dgm:pt>
    <dgm:pt modelId="{A26A2BD2-BD74-9A4F-844D-643D8CDBB684}" type="sibTrans" cxnId="{C453A6A9-45BF-F84A-8AB9-D38B99E45E89}">
      <dgm:prSet/>
      <dgm:spPr/>
      <dgm:t>
        <a:bodyPr/>
        <a:lstStyle/>
        <a:p>
          <a:endParaRPr lang="en-GB"/>
        </a:p>
      </dgm:t>
    </dgm:pt>
    <dgm:pt modelId="{C64DC864-6141-4D09-B3E3-77D6C85C3873}">
      <dgm:prSet phldr="0"/>
      <dgm:spPr/>
      <dgm:t>
        <a:bodyPr/>
        <a:lstStyle/>
        <a:p>
          <a:pPr>
            <a:lnSpc>
              <a:spcPct val="100000"/>
            </a:lnSpc>
            <a:defRPr b="1"/>
          </a:pPr>
          <a:r>
            <a:rPr lang="en-GB" sz="2000" b="1" i="0">
              <a:latin typeface="Calibri Light" panose="020F0302020204030204"/>
            </a:rPr>
            <a:t>Examination</a:t>
          </a:r>
          <a:endParaRPr lang="en-US" sz="2000" b="1" i="0">
            <a:latin typeface="Calibri Light" panose="020F0302020204030204"/>
          </a:endParaRPr>
        </a:p>
      </dgm:t>
    </dgm:pt>
    <dgm:pt modelId="{22734112-A144-43EB-B816-7E12A89F5D14}" type="parTrans" cxnId="{4AD753C5-8260-F848-915E-4AA710864769}">
      <dgm:prSet/>
      <dgm:spPr/>
      <dgm:t>
        <a:bodyPr/>
        <a:lstStyle/>
        <a:p>
          <a:endParaRPr lang="en-GB"/>
        </a:p>
      </dgm:t>
    </dgm:pt>
    <dgm:pt modelId="{70152916-6906-43F6-9BAC-37B4E83ACA22}" type="sibTrans" cxnId="{4AD753C5-8260-F848-915E-4AA710864769}">
      <dgm:prSet/>
      <dgm:spPr/>
      <dgm:t>
        <a:bodyPr/>
        <a:lstStyle/>
        <a:p>
          <a:endParaRPr lang="en-GB"/>
        </a:p>
      </dgm:t>
    </dgm:pt>
    <dgm:pt modelId="{68C8CC0D-0FE6-4E67-A7D7-F2DBE31F965F}">
      <dgm:prSet phldr="0"/>
      <dgm:spPr/>
      <dgm:t>
        <a:bodyPr/>
        <a:lstStyle/>
        <a:p>
          <a:pPr>
            <a:lnSpc>
              <a:spcPct val="100000"/>
            </a:lnSpc>
          </a:pPr>
          <a:r>
            <a:rPr lang="en-GB" sz="1600" b="1" i="0">
              <a:latin typeface="Calibri Light" panose="020F0302020204030204"/>
            </a:rPr>
            <a:t>Height and weight</a:t>
          </a:r>
        </a:p>
      </dgm:t>
    </dgm:pt>
    <dgm:pt modelId="{E666C73F-1538-43E7-89C0-07D70941D946}" type="parTrans" cxnId="{14F164DC-CFBE-5C46-9245-F23BC5D32041}">
      <dgm:prSet/>
      <dgm:spPr/>
      <dgm:t>
        <a:bodyPr/>
        <a:lstStyle/>
        <a:p>
          <a:endParaRPr lang="en-GB"/>
        </a:p>
      </dgm:t>
    </dgm:pt>
    <dgm:pt modelId="{F07AD364-E449-4C62-BBE5-2C4058353C2A}" type="sibTrans" cxnId="{14F164DC-CFBE-5C46-9245-F23BC5D32041}">
      <dgm:prSet/>
      <dgm:spPr/>
      <dgm:t>
        <a:bodyPr/>
        <a:lstStyle/>
        <a:p>
          <a:endParaRPr lang="en-GB"/>
        </a:p>
      </dgm:t>
    </dgm:pt>
    <dgm:pt modelId="{880424E0-5631-4A9C-81F7-EB5CB84381DB}">
      <dgm:prSet phldr="0"/>
      <dgm:spPr/>
      <dgm:t>
        <a:bodyPr/>
        <a:lstStyle/>
        <a:p>
          <a:pPr>
            <a:lnSpc>
              <a:spcPct val="100000"/>
            </a:lnSpc>
          </a:pPr>
          <a:r>
            <a:rPr lang="en-GB" sz="1600" b="1" i="0">
              <a:latin typeface="Calibri Light" panose="020F0302020204030204"/>
            </a:rPr>
            <a:t>General</a:t>
          </a:r>
        </a:p>
      </dgm:t>
    </dgm:pt>
    <dgm:pt modelId="{26DBA936-5FBE-401A-A253-02EEB991CB14}" type="parTrans" cxnId="{FD8C0C95-9E3C-2A41-A37D-68FEEB3F5FF6}">
      <dgm:prSet/>
      <dgm:spPr/>
      <dgm:t>
        <a:bodyPr/>
        <a:lstStyle/>
        <a:p>
          <a:endParaRPr lang="en-GB"/>
        </a:p>
      </dgm:t>
    </dgm:pt>
    <dgm:pt modelId="{5FF25144-D590-4F4D-8ECD-5170015E4077}" type="sibTrans" cxnId="{FD8C0C95-9E3C-2A41-A37D-68FEEB3F5FF6}">
      <dgm:prSet/>
      <dgm:spPr/>
      <dgm:t>
        <a:bodyPr/>
        <a:lstStyle/>
        <a:p>
          <a:endParaRPr lang="en-GB"/>
        </a:p>
      </dgm:t>
    </dgm:pt>
    <dgm:pt modelId="{9E9E0D2B-6282-4225-877B-413CC00FD7C0}">
      <dgm:prSet phldr="0"/>
      <dgm:spPr/>
      <dgm:t>
        <a:bodyPr/>
        <a:lstStyle/>
        <a:p>
          <a:pPr>
            <a:lnSpc>
              <a:spcPct val="100000"/>
            </a:lnSpc>
          </a:pPr>
          <a:r>
            <a:rPr lang="en-GB" sz="1600" b="1" i="0">
              <a:latin typeface="Calibri Light" panose="020F0302020204030204"/>
            </a:rPr>
            <a:t>Cardiorespiratory</a:t>
          </a:r>
        </a:p>
      </dgm:t>
    </dgm:pt>
    <dgm:pt modelId="{2F5F50AF-24D7-4514-A4F7-E184970652F0}" type="parTrans" cxnId="{56325228-31D3-6645-AC3F-AA326B5F28AD}">
      <dgm:prSet/>
      <dgm:spPr/>
      <dgm:t>
        <a:bodyPr/>
        <a:lstStyle/>
        <a:p>
          <a:endParaRPr lang="en-GB"/>
        </a:p>
      </dgm:t>
    </dgm:pt>
    <dgm:pt modelId="{362DD2AD-0E48-4AEE-B63E-DE73B5EA687D}" type="sibTrans" cxnId="{56325228-31D3-6645-AC3F-AA326B5F28AD}">
      <dgm:prSet/>
      <dgm:spPr/>
      <dgm:t>
        <a:bodyPr/>
        <a:lstStyle/>
        <a:p>
          <a:endParaRPr lang="en-GB"/>
        </a:p>
      </dgm:t>
    </dgm:pt>
    <dgm:pt modelId="{5591D213-E5E1-4AC8-8A8A-9B208B52FFE6}">
      <dgm:prSet phldr="0"/>
      <dgm:spPr/>
      <dgm:t>
        <a:bodyPr/>
        <a:lstStyle/>
        <a:p>
          <a:pPr>
            <a:lnSpc>
              <a:spcPct val="100000"/>
            </a:lnSpc>
          </a:pPr>
          <a:r>
            <a:rPr lang="en-GB" sz="1600" b="1" i="0">
              <a:latin typeface="Calibri Light" panose="020F0302020204030204"/>
            </a:rPr>
            <a:t>Abdominal</a:t>
          </a:r>
        </a:p>
      </dgm:t>
    </dgm:pt>
    <dgm:pt modelId="{A7589B12-D01E-4ADF-A196-CD88C13AD0B1}" type="parTrans" cxnId="{CFA7E20C-43DA-4241-B22F-C4E6FF0A3F45}">
      <dgm:prSet/>
      <dgm:spPr/>
      <dgm:t>
        <a:bodyPr/>
        <a:lstStyle/>
        <a:p>
          <a:endParaRPr lang="en-GB"/>
        </a:p>
      </dgm:t>
    </dgm:pt>
    <dgm:pt modelId="{FEE2A84A-F4DA-427A-8CC9-9942F42C1BE9}" type="sibTrans" cxnId="{CFA7E20C-43DA-4241-B22F-C4E6FF0A3F45}">
      <dgm:prSet/>
      <dgm:spPr/>
      <dgm:t>
        <a:bodyPr/>
        <a:lstStyle/>
        <a:p>
          <a:endParaRPr lang="en-GB"/>
        </a:p>
      </dgm:t>
    </dgm:pt>
    <dgm:pt modelId="{3600F88D-ECC1-471B-B37B-E655D3D5A4CA}">
      <dgm:prSet phldr="0"/>
      <dgm:spPr/>
      <dgm:t>
        <a:bodyPr/>
        <a:lstStyle/>
        <a:p>
          <a:pPr>
            <a:lnSpc>
              <a:spcPct val="100000"/>
            </a:lnSpc>
          </a:pPr>
          <a:r>
            <a:rPr lang="en-GB" sz="1600" b="1" i="0">
              <a:latin typeface="Calibri Light" panose="020F0302020204030204"/>
            </a:rPr>
            <a:t>Neurological</a:t>
          </a:r>
        </a:p>
      </dgm:t>
    </dgm:pt>
    <dgm:pt modelId="{456A91D8-790D-4404-971D-19A6BCC63317}" type="parTrans" cxnId="{3CE03A4A-A93A-4547-97D1-8F6ECD244830}">
      <dgm:prSet/>
      <dgm:spPr/>
      <dgm:t>
        <a:bodyPr/>
        <a:lstStyle/>
        <a:p>
          <a:endParaRPr lang="en-GB"/>
        </a:p>
      </dgm:t>
    </dgm:pt>
    <dgm:pt modelId="{8A125CF3-20D5-447A-9AA2-3F69B5EE7DF8}" type="sibTrans" cxnId="{3CE03A4A-A93A-4547-97D1-8F6ECD244830}">
      <dgm:prSet/>
      <dgm:spPr/>
      <dgm:t>
        <a:bodyPr/>
        <a:lstStyle/>
        <a:p>
          <a:endParaRPr lang="en-GB"/>
        </a:p>
      </dgm:t>
    </dgm:pt>
    <dgm:pt modelId="{D0DD5755-AE74-49BC-A122-F30023BD2A96}">
      <dgm:prSet phldr="0"/>
      <dgm:spPr/>
      <dgm:t>
        <a:bodyPr/>
        <a:lstStyle/>
        <a:p>
          <a:pPr>
            <a:lnSpc>
              <a:spcPct val="100000"/>
            </a:lnSpc>
          </a:pPr>
          <a:r>
            <a:rPr lang="en-GB" sz="1600" b="1" i="0">
              <a:latin typeface="Calibri Light" panose="020F0302020204030204"/>
            </a:rPr>
            <a:t>Skin</a:t>
          </a:r>
        </a:p>
      </dgm:t>
    </dgm:pt>
    <dgm:pt modelId="{69EDF80A-48EE-47FA-9381-C5A4D0CB9B14}" type="parTrans" cxnId="{FA87670D-8D26-BF4A-BF5D-D10F735707BB}">
      <dgm:prSet/>
      <dgm:spPr/>
      <dgm:t>
        <a:bodyPr/>
        <a:lstStyle/>
        <a:p>
          <a:endParaRPr lang="en-GB"/>
        </a:p>
      </dgm:t>
    </dgm:pt>
    <dgm:pt modelId="{9C91BB13-1156-4E73-8AEC-5B8355FE5852}" type="sibTrans" cxnId="{FA87670D-8D26-BF4A-BF5D-D10F735707BB}">
      <dgm:prSet/>
      <dgm:spPr/>
      <dgm:t>
        <a:bodyPr/>
        <a:lstStyle/>
        <a:p>
          <a:endParaRPr lang="en-GB"/>
        </a:p>
      </dgm:t>
    </dgm:pt>
    <dgm:pt modelId="{C635B69F-EB0E-4235-9CD1-E8F328761C2C}">
      <dgm:prSet phldr="0"/>
      <dgm:spPr/>
      <dgm:t>
        <a:bodyPr/>
        <a:lstStyle/>
        <a:p>
          <a:pPr>
            <a:lnSpc>
              <a:spcPct val="100000"/>
            </a:lnSpc>
          </a:pPr>
          <a:endParaRPr lang="en-GB" sz="1600" b="1" i="0">
            <a:latin typeface="Calibri Light" panose="020F0302020204030204"/>
          </a:endParaRPr>
        </a:p>
      </dgm:t>
    </dgm:pt>
    <dgm:pt modelId="{49EEA873-D556-4B98-90AD-099F02A6A97D}" type="parTrans" cxnId="{FB110553-6A9D-AD45-B45B-95136352242E}">
      <dgm:prSet/>
      <dgm:spPr/>
      <dgm:t>
        <a:bodyPr/>
        <a:lstStyle/>
        <a:p>
          <a:endParaRPr lang="en-GB"/>
        </a:p>
      </dgm:t>
    </dgm:pt>
    <dgm:pt modelId="{52F004E6-DEEE-40B8-96C8-B86AF2A72713}" type="sibTrans" cxnId="{FB110553-6A9D-AD45-B45B-95136352242E}">
      <dgm:prSet/>
      <dgm:spPr/>
      <dgm:t>
        <a:bodyPr/>
        <a:lstStyle/>
        <a:p>
          <a:endParaRPr lang="en-GB"/>
        </a:p>
      </dgm:t>
    </dgm:pt>
    <dgm:pt modelId="{31897DCC-3D4B-4B0B-9600-A45882032B4C}">
      <dgm:prSet phldr="0"/>
      <dgm:spPr/>
      <dgm:t>
        <a:bodyPr/>
        <a:lstStyle/>
        <a:p>
          <a:pPr>
            <a:lnSpc>
              <a:spcPct val="100000"/>
            </a:lnSpc>
          </a:pPr>
          <a:r>
            <a:rPr lang="en-GB" sz="1600" b="0" i="0">
              <a:latin typeface="Calibri Light" panose="020F0302020204030204"/>
            </a:rPr>
            <a:t>Renal,bone,liver</a:t>
          </a:r>
        </a:p>
      </dgm:t>
    </dgm:pt>
    <dgm:pt modelId="{079583C2-0CDC-429D-8BD8-6B7346E78565}" type="parTrans" cxnId="{4D162F8A-D8CA-A646-9AC0-1FDE9D4AF4DD}">
      <dgm:prSet/>
      <dgm:spPr/>
      <dgm:t>
        <a:bodyPr/>
        <a:lstStyle/>
        <a:p>
          <a:endParaRPr lang="en-GB"/>
        </a:p>
      </dgm:t>
    </dgm:pt>
    <dgm:pt modelId="{1486B6D6-F1CD-40DE-81EE-EE02DCC90E29}" type="sibTrans" cxnId="{4D162F8A-D8CA-A646-9AC0-1FDE9D4AF4DD}">
      <dgm:prSet/>
      <dgm:spPr/>
      <dgm:t>
        <a:bodyPr/>
        <a:lstStyle/>
        <a:p>
          <a:endParaRPr lang="en-GB"/>
        </a:p>
      </dgm:t>
    </dgm:pt>
    <dgm:pt modelId="{31C3C30A-0C17-40B1-8655-38BA385D377D}">
      <dgm:prSet phldr="0"/>
      <dgm:spPr/>
      <dgm:t>
        <a:bodyPr/>
        <a:lstStyle/>
        <a:p>
          <a:pPr>
            <a:lnSpc>
              <a:spcPct val="100000"/>
            </a:lnSpc>
          </a:pPr>
          <a:r>
            <a:rPr lang="en-US" sz="1600">
              <a:latin typeface="Calibri Light" panose="020F0302020204030204"/>
            </a:rPr>
            <a:t>Sit/stand</a:t>
          </a:r>
        </a:p>
      </dgm:t>
    </dgm:pt>
    <dgm:pt modelId="{FA52B6BC-6115-43B2-BDBC-DAD89B7EDFDA}" type="parTrans" cxnId="{77070FD6-F9F6-C747-9184-C9E271C80CD4}">
      <dgm:prSet/>
      <dgm:spPr/>
      <dgm:t>
        <a:bodyPr/>
        <a:lstStyle/>
        <a:p>
          <a:endParaRPr lang="en-GB"/>
        </a:p>
      </dgm:t>
    </dgm:pt>
    <dgm:pt modelId="{D7FAC9E5-685D-4C53-B606-1C3FBAB44A48}" type="sibTrans" cxnId="{77070FD6-F9F6-C747-9184-C9E271C80CD4}">
      <dgm:prSet/>
      <dgm:spPr/>
      <dgm:t>
        <a:bodyPr/>
        <a:lstStyle/>
        <a:p>
          <a:endParaRPr lang="en-GB"/>
        </a:p>
      </dgm:t>
    </dgm:pt>
    <dgm:pt modelId="{94573219-8672-4E75-A370-FA784F1371A8}" type="pres">
      <dgm:prSet presAssocID="{097173CF-4EAC-41DC-A475-7222A8D308CC}" presName="root" presStyleCnt="0">
        <dgm:presLayoutVars>
          <dgm:dir/>
          <dgm:resizeHandles val="exact"/>
        </dgm:presLayoutVars>
      </dgm:prSet>
      <dgm:spPr/>
    </dgm:pt>
    <dgm:pt modelId="{4869380B-49F2-4555-958E-8A7EDE0598A7}" type="pres">
      <dgm:prSet presAssocID="{C64DC864-6141-4D09-B3E3-77D6C85C3873}" presName="compNode" presStyleCnt="0"/>
      <dgm:spPr/>
    </dgm:pt>
    <dgm:pt modelId="{5797B0B0-8F48-4D29-801C-35995D558B9A}" type="pres">
      <dgm:prSet presAssocID="{C64DC864-6141-4D09-B3E3-77D6C85C387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Brain with a stethoscope"/>
        </a:ext>
      </dgm:extLst>
    </dgm:pt>
    <dgm:pt modelId="{A5DF69EE-BC34-484D-927C-7A270546C80B}" type="pres">
      <dgm:prSet presAssocID="{C64DC864-6141-4D09-B3E3-77D6C85C3873}" presName="iconSpace" presStyleCnt="0"/>
      <dgm:spPr/>
    </dgm:pt>
    <dgm:pt modelId="{9EC42F20-D907-4016-A2B7-533FFC526EAC}" type="pres">
      <dgm:prSet presAssocID="{C64DC864-6141-4D09-B3E3-77D6C85C3873}" presName="parTx" presStyleLbl="revTx" presStyleIdx="0" presStyleCnt="8">
        <dgm:presLayoutVars>
          <dgm:chMax val="0"/>
          <dgm:chPref val="0"/>
        </dgm:presLayoutVars>
      </dgm:prSet>
      <dgm:spPr/>
    </dgm:pt>
    <dgm:pt modelId="{3D39E159-0081-4904-A1F5-E8207F93C9CA}" type="pres">
      <dgm:prSet presAssocID="{C64DC864-6141-4D09-B3E3-77D6C85C3873}" presName="txSpace" presStyleCnt="0"/>
      <dgm:spPr/>
    </dgm:pt>
    <dgm:pt modelId="{9CD92DB2-1C4B-4C4A-A68A-5C37652B9C2B}" type="pres">
      <dgm:prSet presAssocID="{C64DC864-6141-4D09-B3E3-77D6C85C3873}" presName="desTx" presStyleLbl="revTx" presStyleIdx="1" presStyleCnt="8">
        <dgm:presLayoutVars/>
      </dgm:prSet>
      <dgm:spPr/>
    </dgm:pt>
    <dgm:pt modelId="{19AA4A51-DA0C-4CDF-8EDB-AEA61284CDF9}" type="pres">
      <dgm:prSet presAssocID="{70152916-6906-43F6-9BAC-37B4E83ACA22}" presName="sibTrans" presStyleCnt="0"/>
      <dgm:spPr/>
    </dgm:pt>
    <dgm:pt modelId="{B3C0E818-CB50-40E3-8A61-A65E8D0FC1EA}" type="pres">
      <dgm:prSet presAssocID="{25A481E6-27F9-4F69-9EC7-0D9E52231F51}" presName="compNode" presStyleCnt="0"/>
      <dgm:spPr/>
    </dgm:pt>
    <dgm:pt modelId="{5E8D1D45-F8C2-4989-92AE-4E0C6E748018}" type="pres">
      <dgm:prSet presAssocID="{25A481E6-27F9-4F69-9EC7-0D9E52231F51}" presName="icon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Kidneys"/>
        </a:ext>
      </dgm:extLst>
    </dgm:pt>
    <dgm:pt modelId="{17D8C823-5B14-492D-AB33-EF789CEC8988}" type="pres">
      <dgm:prSet presAssocID="{25A481E6-27F9-4F69-9EC7-0D9E52231F51}" presName="iconSpace" presStyleCnt="0"/>
      <dgm:spPr/>
    </dgm:pt>
    <dgm:pt modelId="{C9DA8781-3899-4253-AF6E-5B09B6414D29}" type="pres">
      <dgm:prSet presAssocID="{25A481E6-27F9-4F69-9EC7-0D9E52231F51}" presName="parTx" presStyleLbl="revTx" presStyleIdx="2" presStyleCnt="8">
        <dgm:presLayoutVars>
          <dgm:chMax val="0"/>
          <dgm:chPref val="0"/>
        </dgm:presLayoutVars>
      </dgm:prSet>
      <dgm:spPr/>
    </dgm:pt>
    <dgm:pt modelId="{70157124-38F3-4AAD-8F66-AD27B1EC833E}" type="pres">
      <dgm:prSet presAssocID="{25A481E6-27F9-4F69-9EC7-0D9E52231F51}" presName="txSpace" presStyleCnt="0"/>
      <dgm:spPr/>
    </dgm:pt>
    <dgm:pt modelId="{54D20DA1-3C0D-4B5A-B31D-8914CC6956C1}" type="pres">
      <dgm:prSet presAssocID="{25A481E6-27F9-4F69-9EC7-0D9E52231F51}" presName="desTx" presStyleLbl="revTx" presStyleIdx="3" presStyleCnt="8">
        <dgm:presLayoutVars/>
      </dgm:prSet>
      <dgm:spPr/>
    </dgm:pt>
    <dgm:pt modelId="{C62FA1AE-21D7-4323-A33B-E5C3EDE06505}" type="pres">
      <dgm:prSet presAssocID="{B82D89AC-7D94-47D4-B356-BB84C689EE5A}" presName="sibTrans" presStyleCnt="0"/>
      <dgm:spPr/>
    </dgm:pt>
    <dgm:pt modelId="{F76980BC-06B1-45C7-AF63-FBC7D7B29A86}" type="pres">
      <dgm:prSet presAssocID="{7EDC4F31-F6DE-8942-8386-21E2526DAB63}" presName="compNode" presStyleCnt="0"/>
      <dgm:spPr/>
    </dgm:pt>
    <dgm:pt modelId="{58701F76-FAC0-468F-9277-9CE7402C7487}" type="pres">
      <dgm:prSet presAssocID="{7EDC4F31-F6DE-8942-8386-21E2526DAB63}"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rain"/>
        </a:ext>
      </dgm:extLst>
    </dgm:pt>
    <dgm:pt modelId="{73F43112-121F-4EBC-8064-A1AB5DE97604}" type="pres">
      <dgm:prSet presAssocID="{7EDC4F31-F6DE-8942-8386-21E2526DAB63}" presName="iconSpace" presStyleCnt="0"/>
      <dgm:spPr/>
    </dgm:pt>
    <dgm:pt modelId="{0AFDCD08-3B84-47E2-B9AF-79FB2968FBE3}" type="pres">
      <dgm:prSet presAssocID="{7EDC4F31-F6DE-8942-8386-21E2526DAB63}" presName="parTx" presStyleLbl="revTx" presStyleIdx="4" presStyleCnt="8">
        <dgm:presLayoutVars>
          <dgm:chMax val="0"/>
          <dgm:chPref val="0"/>
        </dgm:presLayoutVars>
      </dgm:prSet>
      <dgm:spPr/>
    </dgm:pt>
    <dgm:pt modelId="{00495BE7-7E6F-4D4E-A539-A6524329DD44}" type="pres">
      <dgm:prSet presAssocID="{7EDC4F31-F6DE-8942-8386-21E2526DAB63}" presName="txSpace" presStyleCnt="0"/>
      <dgm:spPr/>
    </dgm:pt>
    <dgm:pt modelId="{24726573-AF16-4E98-9305-5D326E697D7B}" type="pres">
      <dgm:prSet presAssocID="{7EDC4F31-F6DE-8942-8386-21E2526DAB63}" presName="desTx" presStyleLbl="revTx" presStyleIdx="5" presStyleCnt="8" custScaleX="122184">
        <dgm:presLayoutVars/>
      </dgm:prSet>
      <dgm:spPr/>
    </dgm:pt>
    <dgm:pt modelId="{CC6071BA-7C6F-6143-A307-8417667E480E}" type="pres">
      <dgm:prSet presAssocID="{C5AA484C-5400-8946-81B5-CF01D6EE572F}" presName="sibTrans" presStyleCnt="0"/>
      <dgm:spPr/>
    </dgm:pt>
    <dgm:pt modelId="{3F8A784E-6D29-DB4E-9851-764DABC7F522}" type="pres">
      <dgm:prSet presAssocID="{89E88F61-D0C8-9843-839A-56BB20B1B01F}" presName="compNode" presStyleCnt="0"/>
      <dgm:spPr/>
    </dgm:pt>
    <dgm:pt modelId="{E458ABA1-20C4-D340-9406-FABF1DAED2B3}" type="pres">
      <dgm:prSet presAssocID="{89E88F61-D0C8-9843-839A-56BB20B1B01F}" presName="iconRect" presStyleLbl="node1" presStyleIdx="3" presStyleCnt="4"/>
      <dgm:spPr>
        <a:blipFill>
          <a:blip xmlns:r="http://schemas.openxmlformats.org/officeDocument/2006/relationships" r:embed="rId6"/>
          <a:srcRect/>
          <a:stretch>
            <a:fillRect l="-17000" r="-17000"/>
          </a:stretch>
        </a:blipFill>
      </dgm:spPr>
      <dgm:extLst>
        <a:ext uri="{E40237B7-FDA0-4F09-8148-C483321AD2D9}">
          <dgm14:cNvPr xmlns:dgm14="http://schemas.microsoft.com/office/drawing/2010/diagram" id="0" name="" descr="A heart-shaped paper origami"/>
        </a:ext>
      </dgm:extLst>
    </dgm:pt>
    <dgm:pt modelId="{6AAE5803-3C72-9348-9CC2-D6CA74D9A4C8}" type="pres">
      <dgm:prSet presAssocID="{89E88F61-D0C8-9843-839A-56BB20B1B01F}" presName="iconSpace" presStyleCnt="0"/>
      <dgm:spPr/>
    </dgm:pt>
    <dgm:pt modelId="{3D501DE3-A92B-D04C-B43A-174F5F52C2AF}" type="pres">
      <dgm:prSet presAssocID="{89E88F61-D0C8-9843-839A-56BB20B1B01F}" presName="parTx" presStyleLbl="revTx" presStyleIdx="6" presStyleCnt="8">
        <dgm:presLayoutVars>
          <dgm:chMax val="0"/>
          <dgm:chPref val="0"/>
        </dgm:presLayoutVars>
      </dgm:prSet>
      <dgm:spPr/>
    </dgm:pt>
    <dgm:pt modelId="{807BEE9D-4BF0-C048-94B5-D9933BE565A1}" type="pres">
      <dgm:prSet presAssocID="{89E88F61-D0C8-9843-839A-56BB20B1B01F}" presName="txSpace" presStyleCnt="0"/>
      <dgm:spPr/>
    </dgm:pt>
    <dgm:pt modelId="{4F34F9DE-22DB-4B4F-8631-E5F716475D91}" type="pres">
      <dgm:prSet presAssocID="{89E88F61-D0C8-9843-839A-56BB20B1B01F}" presName="desTx" presStyleLbl="revTx" presStyleIdx="7" presStyleCnt="8">
        <dgm:presLayoutVars/>
      </dgm:prSet>
      <dgm:spPr/>
    </dgm:pt>
  </dgm:ptLst>
  <dgm:cxnLst>
    <dgm:cxn modelId="{D88D8006-1996-2B4A-AEF4-92630702DF74}" type="presOf" srcId="{D0DD5755-AE74-49BC-A122-F30023BD2A96}" destId="{9CD92DB2-1C4B-4C4A-A68A-5C37652B9C2B}" srcOrd="0" destOrd="5" presId="urn:microsoft.com/office/officeart/2018/5/layout/CenteredIconLabelDescriptionList"/>
    <dgm:cxn modelId="{E03E4A0A-0137-2B45-A8D4-3FCCDBCD4777}" type="presOf" srcId="{7EDC4F31-F6DE-8942-8386-21E2526DAB63}" destId="{0AFDCD08-3B84-47E2-B9AF-79FB2968FBE3}" srcOrd="0" destOrd="0" presId="urn:microsoft.com/office/officeart/2018/5/layout/CenteredIconLabelDescriptionList"/>
    <dgm:cxn modelId="{CFA7E20C-43DA-4241-B22F-C4E6FF0A3F45}" srcId="{C64DC864-6141-4D09-B3E3-77D6C85C3873}" destId="{5591D213-E5E1-4AC8-8A8A-9B208B52FFE6}" srcOrd="3" destOrd="0" parTransId="{A7589B12-D01E-4ADF-A196-CD88C13AD0B1}" sibTransId="{FEE2A84A-F4DA-427A-8CC9-9942F42C1BE9}"/>
    <dgm:cxn modelId="{FA87670D-8D26-BF4A-BF5D-D10F735707BB}" srcId="{C64DC864-6141-4D09-B3E3-77D6C85C3873}" destId="{D0DD5755-AE74-49BC-A122-F30023BD2A96}" srcOrd="5" destOrd="0" parTransId="{69EDF80A-48EE-47FA-9381-C5A4D0CB9B14}" sibTransId="{9C91BB13-1156-4E73-8AEC-5B8355FE5852}"/>
    <dgm:cxn modelId="{05EC740D-8EF0-EB4C-8260-69B42D761B8C}" type="presOf" srcId="{5591D213-E5E1-4AC8-8A8A-9B208B52FFE6}" destId="{9CD92DB2-1C4B-4C4A-A68A-5C37652B9C2B}" srcOrd="0" destOrd="3" presId="urn:microsoft.com/office/officeart/2018/5/layout/CenteredIconLabelDescriptionList"/>
    <dgm:cxn modelId="{1145F411-FA2C-E14A-9BF7-ABA8E3212BEA}" type="presOf" srcId="{2F7C3BCA-A111-F542-B232-A349DA286B35}" destId="{4F34F9DE-22DB-4B4F-8631-E5F716475D91}" srcOrd="0" destOrd="0" presId="urn:microsoft.com/office/officeart/2018/5/layout/CenteredIconLabelDescriptionList"/>
    <dgm:cxn modelId="{4864DB13-CA39-2A44-BA4E-52A842FF53CD}" type="presOf" srcId="{AA12BFF8-79F1-344C-BA05-969D1668CBA8}" destId="{24726573-AF16-4E98-9305-5D326E697D7B}" srcOrd="0" destOrd="0" presId="urn:microsoft.com/office/officeart/2018/5/layout/CenteredIconLabelDescriptionList"/>
    <dgm:cxn modelId="{DC105E16-B517-094D-8A41-35F125EDF0F1}" type="presOf" srcId="{3600F88D-ECC1-471B-B37B-E655D3D5A4CA}" destId="{9CD92DB2-1C4B-4C4A-A68A-5C37652B9C2B}" srcOrd="0" destOrd="4" presId="urn:microsoft.com/office/officeart/2018/5/layout/CenteredIconLabelDescriptionList"/>
    <dgm:cxn modelId="{FB1A7823-2014-1E44-9EB7-C00AB981BE4E}" type="presOf" srcId="{E2BC0736-6C3E-F048-9C59-7F8133440B40}" destId="{24726573-AF16-4E98-9305-5D326E697D7B}" srcOrd="0" destOrd="1" presId="urn:microsoft.com/office/officeart/2018/5/layout/CenteredIconLabelDescriptionList"/>
    <dgm:cxn modelId="{56325228-31D3-6645-AC3F-AA326B5F28AD}" srcId="{C64DC864-6141-4D09-B3E3-77D6C85C3873}" destId="{9E9E0D2B-6282-4225-877B-413CC00FD7C0}" srcOrd="2" destOrd="0" parTransId="{2F5F50AF-24D7-4514-A4F7-E184970652F0}" sibTransId="{362DD2AD-0E48-4AEE-B63E-DE73B5EA687D}"/>
    <dgm:cxn modelId="{07F04443-3B1B-E448-9FA6-D61F3867A92F}" type="presOf" srcId="{5D23B109-DD6E-4424-9697-F8B787D8B694}" destId="{54D20DA1-3C0D-4B5A-B31D-8914CC6956C1}" srcOrd="0" destOrd="3" presId="urn:microsoft.com/office/officeart/2018/5/layout/CenteredIconLabelDescriptionList"/>
    <dgm:cxn modelId="{9F870B45-7B07-8840-8C2B-3505F9CBFC38}" srcId="{097173CF-4EAC-41DC-A475-7222A8D308CC}" destId="{7EDC4F31-F6DE-8942-8386-21E2526DAB63}" srcOrd="2" destOrd="0" parTransId="{CE18BA9D-DE75-3648-9FF7-8B648ED23889}" sibTransId="{C5AA484C-5400-8946-81B5-CF01D6EE572F}"/>
    <dgm:cxn modelId="{3AA36945-8AF8-4F1B-9EE6-8BF689CC2CAE}" srcId="{25A481E6-27F9-4F69-9EC7-0D9E52231F51}" destId="{D7BC6A5F-3F67-4C4C-960D-18BFA6F100C4}" srcOrd="1" destOrd="0" parTransId="{870E98CC-1B5E-4369-89C4-C18F8E688045}" sibTransId="{E370AA59-F85B-4544-B629-A4005ABC7571}"/>
    <dgm:cxn modelId="{EA072549-DBE8-4143-B5F0-C8EB8D1D1929}" type="presOf" srcId="{5C2D4DAA-02E5-411A-9683-F88762F0D963}" destId="{54D20DA1-3C0D-4B5A-B31D-8914CC6956C1}" srcOrd="0" destOrd="6" presId="urn:microsoft.com/office/officeart/2018/5/layout/CenteredIconLabelDescriptionList"/>
    <dgm:cxn modelId="{DA63B369-932A-4D1E-8267-4751A8EAEC04}" srcId="{25A481E6-27F9-4F69-9EC7-0D9E52231F51}" destId="{EF7356CF-12F1-430B-A86C-1AA40340EDE4}" srcOrd="4" destOrd="0" parTransId="{ADEFBC5D-771C-4781-862A-6F010DB60FEB}" sibTransId="{167D1533-1B7F-4878-A4DC-73D7BBA21410}"/>
    <dgm:cxn modelId="{3CE03A4A-A93A-4547-97D1-8F6ECD244830}" srcId="{C64DC864-6141-4D09-B3E3-77D6C85C3873}" destId="{3600F88D-ECC1-471B-B37B-E655D3D5A4CA}" srcOrd="4" destOrd="0" parTransId="{456A91D8-790D-4404-971D-19A6BCC63317}" sibTransId="{8A125CF3-20D5-447A-9AA2-3F69B5EE7DF8}"/>
    <dgm:cxn modelId="{4FFFBB4B-A4A3-824C-BF4D-59A31C9ED5D6}" srcId="{25A481E6-27F9-4F69-9EC7-0D9E52231F51}" destId="{DEC72E52-3BD7-2F48-8B55-5F64304C5FCF}" srcOrd="0" destOrd="0" parTransId="{75EFCDD9-C884-044C-98F0-AFC76FD1BA1B}" sibTransId="{410C4561-8D68-A447-A7AD-D7B674E7B9D9}"/>
    <dgm:cxn modelId="{878A484D-FC02-564B-8A2A-47C757E0FD56}" type="presOf" srcId="{68C8CC0D-0FE6-4E67-A7D7-F2DBE31F965F}" destId="{9CD92DB2-1C4B-4C4A-A68A-5C37652B9C2B}" srcOrd="0" destOrd="0" presId="urn:microsoft.com/office/officeart/2018/5/layout/CenteredIconLabelDescriptionList"/>
    <dgm:cxn modelId="{6BE5966E-A7DF-7349-A6E7-98CAB61F1209}" type="presOf" srcId="{DEC72E52-3BD7-2F48-8B55-5F64304C5FCF}" destId="{54D20DA1-3C0D-4B5A-B31D-8914CC6956C1}" srcOrd="0" destOrd="0" presId="urn:microsoft.com/office/officeart/2018/5/layout/CenteredIconLabelDescriptionList"/>
    <dgm:cxn modelId="{3D4BC44E-08F8-4A1B-BB70-ADA051BB10A2}" srcId="{097173CF-4EAC-41DC-A475-7222A8D308CC}" destId="{25A481E6-27F9-4F69-9EC7-0D9E52231F51}" srcOrd="1" destOrd="0" parTransId="{B7B6F145-4F66-477D-BDEA-54B07072F49C}" sibTransId="{B82D89AC-7D94-47D4-B356-BB84C689EE5A}"/>
    <dgm:cxn modelId="{FB110553-6A9D-AD45-B45B-95136352242E}" srcId="{C64DC864-6141-4D09-B3E3-77D6C85C3873}" destId="{C635B69F-EB0E-4235-9CD1-E8F328761C2C}" srcOrd="6" destOrd="0" parTransId="{49EEA873-D556-4B98-90AD-099F02A6A97D}" sibTransId="{52F004E6-DEEE-40B8-96C8-B86AF2A72713}"/>
    <dgm:cxn modelId="{421E977D-9384-6446-AE1D-B15B8A592234}" type="presOf" srcId="{097173CF-4EAC-41DC-A475-7222A8D308CC}" destId="{94573219-8672-4E75-A370-FA784F1371A8}" srcOrd="0" destOrd="0" presId="urn:microsoft.com/office/officeart/2018/5/layout/CenteredIconLabelDescriptionList"/>
    <dgm:cxn modelId="{7B1A2F84-7D3D-1740-AE9F-6260378C4F10}" srcId="{25A481E6-27F9-4F69-9EC7-0D9E52231F51}" destId="{61384904-66BA-E945-94E2-5AB0325EE424}" srcOrd="7" destOrd="0" parTransId="{2201C069-B971-C540-B984-B9B729FA7776}" sibTransId="{71DA5C55-AC46-4248-A6BB-16C6AAB00578}"/>
    <dgm:cxn modelId="{4D162F8A-D8CA-A646-9AC0-1FDE9D4AF4DD}" srcId="{25A481E6-27F9-4F69-9EC7-0D9E52231F51}" destId="{31897DCC-3D4B-4B0B-9600-A45882032B4C}" srcOrd="2" destOrd="0" parTransId="{079583C2-0CDC-429D-8BD8-6B7346E78565}" sibTransId="{1486B6D6-F1CD-40DE-81EE-EE02DCC90E29}"/>
    <dgm:cxn modelId="{F4143E8C-0EFE-1144-A20D-C954E182A45A}" type="presOf" srcId="{D7BC6A5F-3F67-4C4C-960D-18BFA6F100C4}" destId="{54D20DA1-3C0D-4B5A-B31D-8914CC6956C1}" srcOrd="0" destOrd="1" presId="urn:microsoft.com/office/officeart/2018/5/layout/CenteredIconLabelDescriptionList"/>
    <dgm:cxn modelId="{FD8C0C95-9E3C-2A41-A37D-68FEEB3F5FF6}" srcId="{C64DC864-6141-4D09-B3E3-77D6C85C3873}" destId="{880424E0-5631-4A9C-81F7-EB5CB84381DB}" srcOrd="1" destOrd="0" parTransId="{26DBA936-5FBE-401A-A253-02EEB991CB14}" sibTransId="{5FF25144-D590-4F4D-8ECD-5170015E4077}"/>
    <dgm:cxn modelId="{F9A54B95-08EF-B247-B79C-CACA713CA7CE}" type="presOf" srcId="{61384904-66BA-E945-94E2-5AB0325EE424}" destId="{54D20DA1-3C0D-4B5A-B31D-8914CC6956C1}" srcOrd="0" destOrd="7" presId="urn:microsoft.com/office/officeart/2018/5/layout/CenteredIconLabelDescriptionList"/>
    <dgm:cxn modelId="{8E3B289B-BCEF-3C42-95F1-986B5DBD1552}" srcId="{89E88F61-D0C8-9843-839A-56BB20B1B01F}" destId="{2F7C3BCA-A111-F542-B232-A349DA286B35}" srcOrd="0" destOrd="0" parTransId="{38EB8387-1A43-2546-A3CE-0DA8513E0C45}" sibTransId="{DAB86AC8-2611-3C42-9E6B-D99C63F5A0D8}"/>
    <dgm:cxn modelId="{5A60349E-32C4-0C4B-A06D-05C6AD44B81A}" type="presOf" srcId="{C635B69F-EB0E-4235-9CD1-E8F328761C2C}" destId="{9CD92DB2-1C4B-4C4A-A68A-5C37652B9C2B}" srcOrd="0" destOrd="6" presId="urn:microsoft.com/office/officeart/2018/5/layout/CenteredIconLabelDescriptionList"/>
    <dgm:cxn modelId="{C453A6A9-45BF-F84A-8AB9-D38B99E45E89}" srcId="{89E88F61-D0C8-9843-839A-56BB20B1B01F}" destId="{A26A92E9-0D89-1140-B132-6FCADEB560B1}" srcOrd="2" destOrd="0" parTransId="{38C0A3F4-8737-3C47-9A1B-2B6E3BF11511}" sibTransId="{A26A2BD2-BD74-9A4F-844D-643D8CDBB684}"/>
    <dgm:cxn modelId="{FF2AB0A9-A6C8-F142-B06F-398E0584F2BD}" type="presOf" srcId="{880424E0-5631-4A9C-81F7-EB5CB84381DB}" destId="{9CD92DB2-1C4B-4C4A-A68A-5C37652B9C2B}" srcOrd="0" destOrd="1" presId="urn:microsoft.com/office/officeart/2018/5/layout/CenteredIconLabelDescriptionList"/>
    <dgm:cxn modelId="{5D4765AF-3661-244A-A476-5B143F749772}" srcId="{7EDC4F31-F6DE-8942-8386-21E2526DAB63}" destId="{F138588B-22C0-F547-BFBF-25EA57170ED6}" srcOrd="2" destOrd="0" parTransId="{391647D5-FF0E-5D4F-95D6-11BE81C580E2}" sibTransId="{A6F67040-0CB3-8942-8D78-D76205ECBDFE}"/>
    <dgm:cxn modelId="{937786B7-7967-5A41-94C6-BF8E88247AA9}" srcId="{7EDC4F31-F6DE-8942-8386-21E2526DAB63}" destId="{E2BC0736-6C3E-F048-9C59-7F8133440B40}" srcOrd="1" destOrd="0" parTransId="{FF318FCC-2C09-314F-AA96-83ADBEDBC661}" sibTransId="{43B1F342-760E-4E4D-A474-E0D450ED2FEB}"/>
    <dgm:cxn modelId="{A6B485BA-BD54-F749-B8EE-EB424568617E}" type="presOf" srcId="{EF7356CF-12F1-430B-A86C-1AA40340EDE4}" destId="{54D20DA1-3C0D-4B5A-B31D-8914CC6956C1}" srcOrd="0" destOrd="4" presId="urn:microsoft.com/office/officeart/2018/5/layout/CenteredIconLabelDescriptionList"/>
    <dgm:cxn modelId="{C92C68BB-F669-C648-9BDD-DBA2BB702F10}" type="presOf" srcId="{A26A92E9-0D89-1140-B132-6FCADEB560B1}" destId="{4F34F9DE-22DB-4B4F-8631-E5F716475D91}" srcOrd="0" destOrd="2" presId="urn:microsoft.com/office/officeart/2018/5/layout/CenteredIconLabelDescriptionList"/>
    <dgm:cxn modelId="{4AD753C5-8260-F848-915E-4AA710864769}" srcId="{097173CF-4EAC-41DC-A475-7222A8D308CC}" destId="{C64DC864-6141-4D09-B3E3-77D6C85C3873}" srcOrd="0" destOrd="0" parTransId="{22734112-A144-43EB-B816-7E12A89F5D14}" sibTransId="{70152916-6906-43F6-9BAC-37B4E83ACA22}"/>
    <dgm:cxn modelId="{FD3394C6-8AB2-4CC7-9406-8D8B28F0FACB}" srcId="{25A481E6-27F9-4F69-9EC7-0D9E52231F51}" destId="{5C2D4DAA-02E5-411A-9683-F88762F0D963}" srcOrd="6" destOrd="0" parTransId="{24CA133F-27CF-41FC-B32A-4C939EC88FDC}" sibTransId="{6F9F4B09-43D9-4091-B58B-A8483D973C9E}"/>
    <dgm:cxn modelId="{374749D0-A794-D54F-9C22-A4654645899A}" type="presOf" srcId="{31897DCC-3D4B-4B0B-9600-A45882032B4C}" destId="{54D20DA1-3C0D-4B5A-B31D-8914CC6956C1}" srcOrd="0" destOrd="2" presId="urn:microsoft.com/office/officeart/2018/5/layout/CenteredIconLabelDescriptionList"/>
    <dgm:cxn modelId="{82ECF7D4-C497-B048-87E2-D9286A94BD7E}" type="presOf" srcId="{C64DC864-6141-4D09-B3E3-77D6C85C3873}" destId="{9EC42F20-D907-4016-A2B7-533FFC526EAC}" srcOrd="0" destOrd="0" presId="urn:microsoft.com/office/officeart/2018/5/layout/CenteredIconLabelDescriptionList"/>
    <dgm:cxn modelId="{77070FD6-F9F6-C747-9184-C9E271C80CD4}" srcId="{89E88F61-D0C8-9843-839A-56BB20B1B01F}" destId="{31C3C30A-0C17-40B1-8655-38BA385D377D}" srcOrd="1" destOrd="0" parTransId="{FA52B6BC-6115-43B2-BDBC-DAD89B7EDFDA}" sibTransId="{D7FAC9E5-685D-4C53-B606-1C3FBAB44A48}"/>
    <dgm:cxn modelId="{14F164DC-CFBE-5C46-9245-F23BC5D32041}" srcId="{C64DC864-6141-4D09-B3E3-77D6C85C3873}" destId="{68C8CC0D-0FE6-4E67-A7D7-F2DBE31F965F}" srcOrd="0" destOrd="0" parTransId="{E666C73F-1538-43E7-89C0-07D70941D946}" sibTransId="{F07AD364-E449-4C62-BBE5-2C4058353C2A}"/>
    <dgm:cxn modelId="{AA4A4CE1-9888-3D4E-9C33-C45F0460E50E}" type="presOf" srcId="{89E88F61-D0C8-9843-839A-56BB20B1B01F}" destId="{3D501DE3-A92B-D04C-B43A-174F5F52C2AF}" srcOrd="0" destOrd="0" presId="urn:microsoft.com/office/officeart/2018/5/layout/CenteredIconLabelDescriptionList"/>
    <dgm:cxn modelId="{7ECC85E2-34BC-47A8-AD33-213B8F7C5626}" srcId="{25A481E6-27F9-4F69-9EC7-0D9E52231F51}" destId="{4B0BB969-1378-4F5E-A4EF-4CA0B084CAF5}" srcOrd="5" destOrd="0" parTransId="{0A6A3845-2271-42D2-97B1-DA5B87A9F40E}" sibTransId="{B0BEDA20-2B8E-433A-ADE5-D5BC4097F234}"/>
    <dgm:cxn modelId="{D59E7FE4-EA81-C44B-B8F7-E37A8CD3CBD3}" type="presOf" srcId="{25A481E6-27F9-4F69-9EC7-0D9E52231F51}" destId="{C9DA8781-3899-4253-AF6E-5B09B6414D29}" srcOrd="0" destOrd="0" presId="urn:microsoft.com/office/officeart/2018/5/layout/CenteredIconLabelDescriptionList"/>
    <dgm:cxn modelId="{69A830E7-F74B-6643-B852-55D66B962532}" type="presOf" srcId="{F138588B-22C0-F547-BFBF-25EA57170ED6}" destId="{24726573-AF16-4E98-9305-5D326E697D7B}" srcOrd="0" destOrd="2" presId="urn:microsoft.com/office/officeart/2018/5/layout/CenteredIconLabelDescriptionList"/>
    <dgm:cxn modelId="{04864CEA-7675-4373-A441-0655C6F9EDFF}" srcId="{25A481E6-27F9-4F69-9EC7-0D9E52231F51}" destId="{5D23B109-DD6E-4424-9697-F8B787D8B694}" srcOrd="3" destOrd="0" parTransId="{27424BF1-E59F-4479-8A90-ADDE58B8D3BC}" sibTransId="{D7B0018D-1CFE-4AB1-9B76-EC510AE8CD0D}"/>
    <dgm:cxn modelId="{332F9BEA-2C58-1E46-8950-561F04AF59BF}" srcId="{097173CF-4EAC-41DC-A475-7222A8D308CC}" destId="{89E88F61-D0C8-9843-839A-56BB20B1B01F}" srcOrd="3" destOrd="0" parTransId="{A8A12C35-2838-114D-A542-574F512C3FD5}" sibTransId="{6C6E82F6-1DF6-8244-BA31-CBB1B840D672}"/>
    <dgm:cxn modelId="{DB3958F2-DF0D-454C-9318-6682A582AF0E}" type="presOf" srcId="{31C3C30A-0C17-40B1-8655-38BA385D377D}" destId="{4F34F9DE-22DB-4B4F-8631-E5F716475D91}" srcOrd="0" destOrd="1" presId="urn:microsoft.com/office/officeart/2018/5/layout/CenteredIconLabelDescriptionList"/>
    <dgm:cxn modelId="{CFD3C4F2-5DD6-A641-B10F-8899EBA5CA3B}" srcId="{7EDC4F31-F6DE-8942-8386-21E2526DAB63}" destId="{AA12BFF8-79F1-344C-BA05-969D1668CBA8}" srcOrd="0" destOrd="0" parTransId="{0544161A-3B42-FA45-B366-2E6047CB9CF9}" sibTransId="{226A6866-CEF8-9541-95B5-99F3ABE1F356}"/>
    <dgm:cxn modelId="{BA7AF4F9-51FA-C844-8811-59B00FCFF0B9}" type="presOf" srcId="{9E9E0D2B-6282-4225-877B-413CC00FD7C0}" destId="{9CD92DB2-1C4B-4C4A-A68A-5C37652B9C2B}" srcOrd="0" destOrd="2" presId="urn:microsoft.com/office/officeart/2018/5/layout/CenteredIconLabelDescriptionList"/>
    <dgm:cxn modelId="{194995FF-9B31-CF44-905D-2F9DC07C86F5}" type="presOf" srcId="{4B0BB969-1378-4F5E-A4EF-4CA0B084CAF5}" destId="{54D20DA1-3C0D-4B5A-B31D-8914CC6956C1}" srcOrd="0" destOrd="5" presId="urn:microsoft.com/office/officeart/2018/5/layout/CenteredIconLabelDescriptionList"/>
    <dgm:cxn modelId="{531A1E2E-116B-B840-AB96-BF76E107F9A9}" type="presParOf" srcId="{94573219-8672-4E75-A370-FA784F1371A8}" destId="{4869380B-49F2-4555-958E-8A7EDE0598A7}" srcOrd="0" destOrd="0" presId="urn:microsoft.com/office/officeart/2018/5/layout/CenteredIconLabelDescriptionList"/>
    <dgm:cxn modelId="{241CAA49-CDA7-8841-B10E-8B678FFF3C59}" type="presParOf" srcId="{4869380B-49F2-4555-958E-8A7EDE0598A7}" destId="{5797B0B0-8F48-4D29-801C-35995D558B9A}" srcOrd="0" destOrd="0" presId="urn:microsoft.com/office/officeart/2018/5/layout/CenteredIconLabelDescriptionList"/>
    <dgm:cxn modelId="{8B59CBD9-5375-B441-8344-DB5C53AF3B62}" type="presParOf" srcId="{4869380B-49F2-4555-958E-8A7EDE0598A7}" destId="{A5DF69EE-BC34-484D-927C-7A270546C80B}" srcOrd="1" destOrd="0" presId="urn:microsoft.com/office/officeart/2018/5/layout/CenteredIconLabelDescriptionList"/>
    <dgm:cxn modelId="{50E67FDC-2225-394F-9049-1BCA1CA62DDA}" type="presParOf" srcId="{4869380B-49F2-4555-958E-8A7EDE0598A7}" destId="{9EC42F20-D907-4016-A2B7-533FFC526EAC}" srcOrd="2" destOrd="0" presId="urn:microsoft.com/office/officeart/2018/5/layout/CenteredIconLabelDescriptionList"/>
    <dgm:cxn modelId="{4BB77AA4-8693-C343-8B81-38C185D3FD8B}" type="presParOf" srcId="{4869380B-49F2-4555-958E-8A7EDE0598A7}" destId="{3D39E159-0081-4904-A1F5-E8207F93C9CA}" srcOrd="3" destOrd="0" presId="urn:microsoft.com/office/officeart/2018/5/layout/CenteredIconLabelDescriptionList"/>
    <dgm:cxn modelId="{E7F9B3C6-AD61-CE4F-9DDD-D8DAF0E4E21D}" type="presParOf" srcId="{4869380B-49F2-4555-958E-8A7EDE0598A7}" destId="{9CD92DB2-1C4B-4C4A-A68A-5C37652B9C2B}" srcOrd="4" destOrd="0" presId="urn:microsoft.com/office/officeart/2018/5/layout/CenteredIconLabelDescriptionList"/>
    <dgm:cxn modelId="{941660E7-02C4-7B41-89DB-E8FB8024AE96}" type="presParOf" srcId="{94573219-8672-4E75-A370-FA784F1371A8}" destId="{19AA4A51-DA0C-4CDF-8EDB-AEA61284CDF9}" srcOrd="1" destOrd="0" presId="urn:microsoft.com/office/officeart/2018/5/layout/CenteredIconLabelDescriptionList"/>
    <dgm:cxn modelId="{F12F6A77-CA87-E843-9262-F99802AB8AD0}" type="presParOf" srcId="{94573219-8672-4E75-A370-FA784F1371A8}" destId="{B3C0E818-CB50-40E3-8A61-A65E8D0FC1EA}" srcOrd="2" destOrd="0" presId="urn:microsoft.com/office/officeart/2018/5/layout/CenteredIconLabelDescriptionList"/>
    <dgm:cxn modelId="{7D46B778-153A-1D41-8D32-860444870DA0}" type="presParOf" srcId="{B3C0E818-CB50-40E3-8A61-A65E8D0FC1EA}" destId="{5E8D1D45-F8C2-4989-92AE-4E0C6E748018}" srcOrd="0" destOrd="0" presId="urn:microsoft.com/office/officeart/2018/5/layout/CenteredIconLabelDescriptionList"/>
    <dgm:cxn modelId="{C97ECD44-11B1-2045-B5B8-09E62B296B88}" type="presParOf" srcId="{B3C0E818-CB50-40E3-8A61-A65E8D0FC1EA}" destId="{17D8C823-5B14-492D-AB33-EF789CEC8988}" srcOrd="1" destOrd="0" presId="urn:microsoft.com/office/officeart/2018/5/layout/CenteredIconLabelDescriptionList"/>
    <dgm:cxn modelId="{078A88F0-BA34-1146-9B9B-B816A18187A7}" type="presParOf" srcId="{B3C0E818-CB50-40E3-8A61-A65E8D0FC1EA}" destId="{C9DA8781-3899-4253-AF6E-5B09B6414D29}" srcOrd="2" destOrd="0" presId="urn:microsoft.com/office/officeart/2018/5/layout/CenteredIconLabelDescriptionList"/>
    <dgm:cxn modelId="{4BF5032B-0EE9-774B-A537-93F9D367871D}" type="presParOf" srcId="{B3C0E818-CB50-40E3-8A61-A65E8D0FC1EA}" destId="{70157124-38F3-4AAD-8F66-AD27B1EC833E}" srcOrd="3" destOrd="0" presId="urn:microsoft.com/office/officeart/2018/5/layout/CenteredIconLabelDescriptionList"/>
    <dgm:cxn modelId="{E17AEFC2-F7D9-DE4D-9003-70DA6B3491A7}" type="presParOf" srcId="{B3C0E818-CB50-40E3-8A61-A65E8D0FC1EA}" destId="{54D20DA1-3C0D-4B5A-B31D-8914CC6956C1}" srcOrd="4" destOrd="0" presId="urn:microsoft.com/office/officeart/2018/5/layout/CenteredIconLabelDescriptionList"/>
    <dgm:cxn modelId="{958E2AD7-9C51-C045-93AC-F695B690E651}" type="presParOf" srcId="{94573219-8672-4E75-A370-FA784F1371A8}" destId="{C62FA1AE-21D7-4323-A33B-E5C3EDE06505}" srcOrd="3" destOrd="0" presId="urn:microsoft.com/office/officeart/2018/5/layout/CenteredIconLabelDescriptionList"/>
    <dgm:cxn modelId="{7B636F2C-438B-B244-8667-D4E9D4EBED84}" type="presParOf" srcId="{94573219-8672-4E75-A370-FA784F1371A8}" destId="{F76980BC-06B1-45C7-AF63-FBC7D7B29A86}" srcOrd="4" destOrd="0" presId="urn:microsoft.com/office/officeart/2018/5/layout/CenteredIconLabelDescriptionList"/>
    <dgm:cxn modelId="{76286378-B8A6-FD49-922F-2CD4D9A44696}" type="presParOf" srcId="{F76980BC-06B1-45C7-AF63-FBC7D7B29A86}" destId="{58701F76-FAC0-468F-9277-9CE7402C7487}" srcOrd="0" destOrd="0" presId="urn:microsoft.com/office/officeart/2018/5/layout/CenteredIconLabelDescriptionList"/>
    <dgm:cxn modelId="{389157CE-A2E2-604B-BC9C-5E6DCF473526}" type="presParOf" srcId="{F76980BC-06B1-45C7-AF63-FBC7D7B29A86}" destId="{73F43112-121F-4EBC-8064-A1AB5DE97604}" srcOrd="1" destOrd="0" presId="urn:microsoft.com/office/officeart/2018/5/layout/CenteredIconLabelDescriptionList"/>
    <dgm:cxn modelId="{D61BCD85-D006-CE4C-A161-5D7E8BA2ED23}" type="presParOf" srcId="{F76980BC-06B1-45C7-AF63-FBC7D7B29A86}" destId="{0AFDCD08-3B84-47E2-B9AF-79FB2968FBE3}" srcOrd="2" destOrd="0" presId="urn:microsoft.com/office/officeart/2018/5/layout/CenteredIconLabelDescriptionList"/>
    <dgm:cxn modelId="{F20B42AD-A627-A949-8F12-8F6F4FA01CF9}" type="presParOf" srcId="{F76980BC-06B1-45C7-AF63-FBC7D7B29A86}" destId="{00495BE7-7E6F-4D4E-A539-A6524329DD44}" srcOrd="3" destOrd="0" presId="urn:microsoft.com/office/officeart/2018/5/layout/CenteredIconLabelDescriptionList"/>
    <dgm:cxn modelId="{81B74A5D-F698-1E4C-96A7-1A40D82197D5}" type="presParOf" srcId="{F76980BC-06B1-45C7-AF63-FBC7D7B29A86}" destId="{24726573-AF16-4E98-9305-5D326E697D7B}" srcOrd="4" destOrd="0" presId="urn:microsoft.com/office/officeart/2018/5/layout/CenteredIconLabelDescriptionList"/>
    <dgm:cxn modelId="{D1BE0DED-D392-5F43-8EEB-82C85C37A635}" type="presParOf" srcId="{94573219-8672-4E75-A370-FA784F1371A8}" destId="{CC6071BA-7C6F-6143-A307-8417667E480E}" srcOrd="5" destOrd="0" presId="urn:microsoft.com/office/officeart/2018/5/layout/CenteredIconLabelDescriptionList"/>
    <dgm:cxn modelId="{BDC6D6DD-D5FB-8E46-AFE7-A2F19DCAAD69}" type="presParOf" srcId="{94573219-8672-4E75-A370-FA784F1371A8}" destId="{3F8A784E-6D29-DB4E-9851-764DABC7F522}" srcOrd="6" destOrd="0" presId="urn:microsoft.com/office/officeart/2018/5/layout/CenteredIconLabelDescriptionList"/>
    <dgm:cxn modelId="{F28A5EF0-8FB3-AF49-8BAE-F7B6CE6D1781}" type="presParOf" srcId="{3F8A784E-6D29-DB4E-9851-764DABC7F522}" destId="{E458ABA1-20C4-D340-9406-FABF1DAED2B3}" srcOrd="0" destOrd="0" presId="urn:microsoft.com/office/officeart/2018/5/layout/CenteredIconLabelDescriptionList"/>
    <dgm:cxn modelId="{240C32D5-AA8A-8F49-B855-14678CFFCA5C}" type="presParOf" srcId="{3F8A784E-6D29-DB4E-9851-764DABC7F522}" destId="{6AAE5803-3C72-9348-9CC2-D6CA74D9A4C8}" srcOrd="1" destOrd="0" presId="urn:microsoft.com/office/officeart/2018/5/layout/CenteredIconLabelDescriptionList"/>
    <dgm:cxn modelId="{E37E958A-E300-B143-A1B0-54675E81B6AF}" type="presParOf" srcId="{3F8A784E-6D29-DB4E-9851-764DABC7F522}" destId="{3D501DE3-A92B-D04C-B43A-174F5F52C2AF}" srcOrd="2" destOrd="0" presId="urn:microsoft.com/office/officeart/2018/5/layout/CenteredIconLabelDescriptionList"/>
    <dgm:cxn modelId="{59F04E09-8635-AA43-B995-2C843CD6C903}" type="presParOf" srcId="{3F8A784E-6D29-DB4E-9851-764DABC7F522}" destId="{807BEE9D-4BF0-C048-94B5-D9933BE565A1}" srcOrd="3" destOrd="0" presId="urn:microsoft.com/office/officeart/2018/5/layout/CenteredIconLabelDescriptionList"/>
    <dgm:cxn modelId="{CDA07581-F6BC-AA42-8A0D-870137635449}" type="presParOf" srcId="{3F8A784E-6D29-DB4E-9851-764DABC7F522}" destId="{4F34F9DE-22DB-4B4F-8631-E5F716475D9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44D28D-14A3-4007-964D-5974E7256F6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C41358-9969-5D4B-A496-22480FF9E5D8}">
      <dgm:prSet custT="1"/>
      <dgm:spPr/>
      <dgm:t>
        <a:bodyPr/>
        <a:lstStyle/>
        <a:p>
          <a:pPr>
            <a:lnSpc>
              <a:spcPct val="100000"/>
            </a:lnSpc>
            <a:defRPr cap="all"/>
          </a:pPr>
          <a:r>
            <a:rPr lang="en-GB" sz="1800" b="0" i="0" baseline="0"/>
            <a:t> Rule out  differential diagnoses + secondary organ pathology from COVID-19</a:t>
          </a:r>
        </a:p>
      </dgm:t>
    </dgm:pt>
    <dgm:pt modelId="{72484DEC-3B76-1F4E-A4E4-753CC56A2232}" type="sibTrans" cxnId="{522343FC-CFE6-7C48-A0EB-61FF1ABD5338}">
      <dgm:prSet/>
      <dgm:spPr/>
      <dgm:t>
        <a:bodyPr/>
        <a:lstStyle/>
        <a:p>
          <a:endParaRPr lang="en-GB"/>
        </a:p>
      </dgm:t>
    </dgm:pt>
    <dgm:pt modelId="{C9237B03-1CD7-5442-9772-9C20623DDC09}" type="parTrans" cxnId="{522343FC-CFE6-7C48-A0EB-61FF1ABD5338}">
      <dgm:prSet/>
      <dgm:spPr/>
      <dgm:t>
        <a:bodyPr/>
        <a:lstStyle/>
        <a:p>
          <a:endParaRPr lang="en-GB"/>
        </a:p>
      </dgm:t>
    </dgm:pt>
    <dgm:pt modelId="{45321533-931B-4F18-9AC2-2C02AC8FA7E9}">
      <dgm:prSet custT="1"/>
      <dgm:spPr/>
      <dgm:t>
        <a:bodyPr/>
        <a:lstStyle/>
        <a:p>
          <a:pPr>
            <a:lnSpc>
              <a:spcPct val="100000"/>
            </a:lnSpc>
            <a:defRPr cap="all"/>
          </a:pPr>
          <a:r>
            <a:rPr lang="en-GB" sz="1800" b="0" i="0" baseline="0"/>
            <a:t>Rehabilitation and local support Referral to specialist services</a:t>
          </a:r>
        </a:p>
        <a:p>
          <a:pPr>
            <a:lnSpc>
              <a:spcPct val="100000"/>
            </a:lnSpc>
            <a:defRPr cap="all"/>
          </a:pPr>
          <a:endParaRPr lang="en-GB" sz="1800" b="0" i="0" baseline="0"/>
        </a:p>
      </dgm:t>
    </dgm:pt>
    <dgm:pt modelId="{863291AA-ECFD-48B4-BFB0-0289AF5BA622}" type="parTrans" cxnId="{A4267CB4-C38B-4913-9034-5ACB127F8602}">
      <dgm:prSet/>
      <dgm:spPr/>
      <dgm:t>
        <a:bodyPr/>
        <a:lstStyle/>
        <a:p>
          <a:endParaRPr lang="en-GB"/>
        </a:p>
      </dgm:t>
    </dgm:pt>
    <dgm:pt modelId="{7923F299-D033-4C53-8F04-2023A2B74C8A}" type="sibTrans" cxnId="{A4267CB4-C38B-4913-9034-5ACB127F8602}">
      <dgm:prSet/>
      <dgm:spPr/>
      <dgm:t>
        <a:bodyPr/>
        <a:lstStyle/>
        <a:p>
          <a:endParaRPr lang="en-GB"/>
        </a:p>
      </dgm:t>
    </dgm:pt>
    <dgm:pt modelId="{7EB4F05C-8C58-4927-9F0B-CC303911530E}">
      <dgm:prSet custT="1"/>
      <dgm:spPr/>
      <dgm:t>
        <a:bodyPr/>
        <a:lstStyle/>
        <a:p>
          <a:pPr>
            <a:lnSpc>
              <a:spcPct val="100000"/>
            </a:lnSpc>
            <a:defRPr cap="all"/>
          </a:pPr>
          <a:r>
            <a:rPr lang="en-US" sz="1800" b="0" i="0" baseline="0"/>
            <a:t>MDT Holistic Biopsychosocial  assessment </a:t>
          </a:r>
        </a:p>
        <a:p>
          <a:pPr>
            <a:lnSpc>
              <a:spcPct val="100000"/>
            </a:lnSpc>
            <a:defRPr cap="all"/>
          </a:pPr>
          <a:r>
            <a:rPr lang="en-US" sz="1800" b="0" i="0" baseline="0"/>
            <a:t>Listen with empathy about effects on their life</a:t>
          </a:r>
        </a:p>
      </dgm:t>
    </dgm:pt>
    <dgm:pt modelId="{305FA3E6-6F6F-421D-A630-691AF651EAB9}" type="sibTrans" cxnId="{0F4D0070-D8FC-42D8-B236-B2D53266E981}">
      <dgm:prSet/>
      <dgm:spPr/>
      <dgm:t>
        <a:bodyPr/>
        <a:lstStyle/>
        <a:p>
          <a:endParaRPr lang="en-US"/>
        </a:p>
      </dgm:t>
    </dgm:pt>
    <dgm:pt modelId="{260A442D-7710-4FDA-A4FB-50C6F7FEF402}" type="parTrans" cxnId="{0F4D0070-D8FC-42D8-B236-B2D53266E981}">
      <dgm:prSet/>
      <dgm:spPr/>
      <dgm:t>
        <a:bodyPr/>
        <a:lstStyle/>
        <a:p>
          <a:endParaRPr lang="en-US"/>
        </a:p>
      </dgm:t>
    </dgm:pt>
    <dgm:pt modelId="{FF4DB3E1-C521-4B9A-B54C-B132BE9154A5}">
      <dgm:prSet custT="1"/>
      <dgm:spPr/>
      <dgm:t>
        <a:bodyPr/>
        <a:lstStyle/>
        <a:p>
          <a:pPr>
            <a:lnSpc>
              <a:spcPct val="100000"/>
            </a:lnSpc>
            <a:defRPr cap="all"/>
          </a:pPr>
          <a:r>
            <a:rPr lang="en-GB" sz="1800" b="0" i="0" baseline="0">
              <a:solidFill>
                <a:srgbClr val="7030A0"/>
              </a:solidFill>
            </a:rPr>
            <a:t>Medical Management of symptoms and comorbidities</a:t>
          </a:r>
        </a:p>
        <a:p>
          <a:pPr>
            <a:lnSpc>
              <a:spcPct val="100000"/>
            </a:lnSpc>
            <a:defRPr cap="all"/>
          </a:pPr>
          <a:r>
            <a:rPr lang="en-GB" sz="1800" b="0" i="0" baseline="0">
              <a:solidFill>
                <a:srgbClr val="7030A0"/>
              </a:solidFill>
            </a:rPr>
            <a:t> </a:t>
          </a:r>
          <a:r>
            <a:rPr lang="en-GB" sz="1800" b="0" i="0" baseline="0" err="1">
              <a:solidFill>
                <a:srgbClr val="7030A0"/>
              </a:solidFill>
            </a:rPr>
            <a:t>eg</a:t>
          </a:r>
          <a:r>
            <a:rPr lang="en-GB" sz="1800" b="0" i="0" baseline="0">
              <a:solidFill>
                <a:srgbClr val="7030A0"/>
              </a:solidFill>
            </a:rPr>
            <a:t> migraine, sleep, gastro, dysautonomia</a:t>
          </a:r>
        </a:p>
      </dgm:t>
    </dgm:pt>
    <dgm:pt modelId="{25C1775D-2FB8-4A13-A507-2499CECED355}" type="sibTrans" cxnId="{9661E994-1CCB-4CC1-91A2-BF272F633673}">
      <dgm:prSet/>
      <dgm:spPr/>
      <dgm:t>
        <a:bodyPr/>
        <a:lstStyle/>
        <a:p>
          <a:endParaRPr lang="en-US"/>
        </a:p>
      </dgm:t>
    </dgm:pt>
    <dgm:pt modelId="{AA953A91-DBB3-4236-86F2-84B21145FFA0}" type="parTrans" cxnId="{9661E994-1CCB-4CC1-91A2-BF272F633673}">
      <dgm:prSet/>
      <dgm:spPr/>
      <dgm:t>
        <a:bodyPr/>
        <a:lstStyle/>
        <a:p>
          <a:endParaRPr lang="en-US"/>
        </a:p>
      </dgm:t>
    </dgm:pt>
    <dgm:pt modelId="{CB077E97-AFF9-AD44-A9A7-E85281CE85E3}">
      <dgm:prSet custT="1"/>
      <dgm:spPr/>
      <dgm:t>
        <a:bodyPr/>
        <a:lstStyle/>
        <a:p>
          <a:endParaRPr lang="en-GB"/>
        </a:p>
      </dgm:t>
    </dgm:pt>
    <dgm:pt modelId="{88F1C0A8-400D-1548-B615-151E81805D67}" type="parTrans" cxnId="{B7C52442-6E3F-1D48-A4D0-863110239FFD}">
      <dgm:prSet/>
      <dgm:spPr/>
      <dgm:t>
        <a:bodyPr/>
        <a:lstStyle/>
        <a:p>
          <a:endParaRPr lang="en-GB"/>
        </a:p>
      </dgm:t>
    </dgm:pt>
    <dgm:pt modelId="{555D6DC4-25ED-6846-ADB4-C64DBFE35C6E}" type="sibTrans" cxnId="{B7C52442-6E3F-1D48-A4D0-863110239FFD}">
      <dgm:prSet/>
      <dgm:spPr/>
      <dgm:t>
        <a:bodyPr/>
        <a:lstStyle/>
        <a:p>
          <a:endParaRPr lang="en-GB"/>
        </a:p>
      </dgm:t>
    </dgm:pt>
    <dgm:pt modelId="{1E380030-ADBE-45EC-9FF5-1C35CC94F35B}" type="pres">
      <dgm:prSet presAssocID="{A744D28D-14A3-4007-964D-5974E7256F64}" presName="root" presStyleCnt="0">
        <dgm:presLayoutVars>
          <dgm:dir/>
          <dgm:resizeHandles val="exact"/>
        </dgm:presLayoutVars>
      </dgm:prSet>
      <dgm:spPr/>
    </dgm:pt>
    <dgm:pt modelId="{A406944C-AA06-4C96-B94A-06962A062929}" type="pres">
      <dgm:prSet presAssocID="{7EB4F05C-8C58-4927-9F0B-CC303911530E}" presName="compNode" presStyleCnt="0"/>
      <dgm:spPr/>
    </dgm:pt>
    <dgm:pt modelId="{E0468FAB-AB09-4D09-B2CA-0C872E9106A8}" type="pres">
      <dgm:prSet presAssocID="{7EB4F05C-8C58-4927-9F0B-CC303911530E}" presName="iconBgRect" presStyleLbl="bgShp" presStyleIdx="0" presStyleCnt="4"/>
      <dgm:spPr/>
    </dgm:pt>
    <dgm:pt modelId="{159D6C27-DCAF-466C-A121-D0BA0C49F682}" type="pres">
      <dgm:prSet presAssocID="{7EB4F05C-8C58-4927-9F0B-CC30391153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st"/>
        </a:ext>
      </dgm:extLst>
    </dgm:pt>
    <dgm:pt modelId="{D4C40A4F-551A-407E-8BA2-EC868C978FDC}" type="pres">
      <dgm:prSet presAssocID="{7EB4F05C-8C58-4927-9F0B-CC303911530E}" presName="spaceRect" presStyleCnt="0"/>
      <dgm:spPr/>
    </dgm:pt>
    <dgm:pt modelId="{53E49C68-6CAB-41CF-8054-AA52A92C4523}" type="pres">
      <dgm:prSet presAssocID="{7EB4F05C-8C58-4927-9F0B-CC303911530E}" presName="textRect" presStyleLbl="revTx" presStyleIdx="0" presStyleCnt="4" custScaleX="117503">
        <dgm:presLayoutVars>
          <dgm:chMax val="1"/>
          <dgm:chPref val="1"/>
        </dgm:presLayoutVars>
      </dgm:prSet>
      <dgm:spPr/>
    </dgm:pt>
    <dgm:pt modelId="{DF474C51-81A2-4958-895C-6C430E09A402}" type="pres">
      <dgm:prSet presAssocID="{305FA3E6-6F6F-421D-A630-691AF651EAB9}" presName="sibTrans" presStyleCnt="0"/>
      <dgm:spPr/>
    </dgm:pt>
    <dgm:pt modelId="{3969A5F6-A012-1C44-B97B-A54672C1207C}" type="pres">
      <dgm:prSet presAssocID="{ABC41358-9969-5D4B-A496-22480FF9E5D8}" presName="compNode" presStyleCnt="0"/>
      <dgm:spPr/>
    </dgm:pt>
    <dgm:pt modelId="{EE8D46EE-B7D1-7048-B9A0-44681866EDBD}" type="pres">
      <dgm:prSet presAssocID="{ABC41358-9969-5D4B-A496-22480FF9E5D8}" presName="iconBgRect" presStyleLbl="bgShp" presStyleIdx="1" presStyleCnt="4"/>
      <dgm:spPr>
        <a:solidFill>
          <a:srgbClr val="8EC739"/>
        </a:solidFill>
      </dgm:spPr>
    </dgm:pt>
    <dgm:pt modelId="{1DBA2E22-E824-BC45-B421-543C835A5B95}" type="pres">
      <dgm:prSet presAssocID="{ABC41358-9969-5D4B-A496-22480FF9E5D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idneys"/>
        </a:ext>
      </dgm:extLst>
    </dgm:pt>
    <dgm:pt modelId="{BA2CC6A0-2154-9544-8A84-FA4AE453B781}" type="pres">
      <dgm:prSet presAssocID="{ABC41358-9969-5D4B-A496-22480FF9E5D8}" presName="spaceRect" presStyleCnt="0"/>
      <dgm:spPr/>
    </dgm:pt>
    <dgm:pt modelId="{D35EF5B0-A0FC-684A-9D42-E1CAC7BAAC9F}" type="pres">
      <dgm:prSet presAssocID="{ABC41358-9969-5D4B-A496-22480FF9E5D8}" presName="textRect" presStyleLbl="revTx" presStyleIdx="1" presStyleCnt="4">
        <dgm:presLayoutVars>
          <dgm:chMax val="1"/>
          <dgm:chPref val="1"/>
        </dgm:presLayoutVars>
      </dgm:prSet>
      <dgm:spPr/>
    </dgm:pt>
    <dgm:pt modelId="{7E6423C7-50C0-458E-8B46-9D70648366A6}" type="pres">
      <dgm:prSet presAssocID="{72484DEC-3B76-1F4E-A4E4-753CC56A2232}" presName="sibTrans" presStyleCnt="0"/>
      <dgm:spPr/>
    </dgm:pt>
    <dgm:pt modelId="{A298A8F8-E615-43C1-BCA7-FBBD67ECC23B}" type="pres">
      <dgm:prSet presAssocID="{FF4DB3E1-C521-4B9A-B54C-B132BE9154A5}" presName="compNode" presStyleCnt="0"/>
      <dgm:spPr/>
    </dgm:pt>
    <dgm:pt modelId="{4EDD4C37-4306-4D79-B494-4F36527D94B8}" type="pres">
      <dgm:prSet presAssocID="{FF4DB3E1-C521-4B9A-B54C-B132BE9154A5}" presName="iconBgRect" presStyleLbl="bgShp" presStyleIdx="2" presStyleCnt="4"/>
      <dgm:spPr>
        <a:solidFill>
          <a:schemeClr val="accent4"/>
        </a:solidFill>
      </dgm:spPr>
    </dgm:pt>
    <dgm:pt modelId="{7DF5ACF0-8B30-4A4E-B13E-1550B8326413}" type="pres">
      <dgm:prSet presAssocID="{FF4DB3E1-C521-4B9A-B54C-B132BE9154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nce"/>
        </a:ext>
      </dgm:extLst>
    </dgm:pt>
    <dgm:pt modelId="{028712E8-C7A9-4D6C-A72D-C3F1E5933E7A}" type="pres">
      <dgm:prSet presAssocID="{FF4DB3E1-C521-4B9A-B54C-B132BE9154A5}" presName="spaceRect" presStyleCnt="0"/>
      <dgm:spPr/>
    </dgm:pt>
    <dgm:pt modelId="{84ABD9B9-4C96-453D-89A6-E623163AAEBC}" type="pres">
      <dgm:prSet presAssocID="{FF4DB3E1-C521-4B9A-B54C-B132BE9154A5}" presName="textRect" presStyleLbl="revTx" presStyleIdx="2" presStyleCnt="4">
        <dgm:presLayoutVars>
          <dgm:chMax val="1"/>
          <dgm:chPref val="1"/>
        </dgm:presLayoutVars>
      </dgm:prSet>
      <dgm:spPr/>
    </dgm:pt>
    <dgm:pt modelId="{097B87EB-6FDF-48F0-8A46-A2A9F9945D89}" type="pres">
      <dgm:prSet presAssocID="{25C1775D-2FB8-4A13-A507-2499CECED355}" presName="sibTrans" presStyleCnt="0"/>
      <dgm:spPr/>
    </dgm:pt>
    <dgm:pt modelId="{52CF5A82-A1BD-4AB1-B84D-56C62DC5938B}" type="pres">
      <dgm:prSet presAssocID="{45321533-931B-4F18-9AC2-2C02AC8FA7E9}" presName="compNode" presStyleCnt="0"/>
      <dgm:spPr/>
    </dgm:pt>
    <dgm:pt modelId="{341749AC-7BCC-43A4-9BF0-638EB8160244}" type="pres">
      <dgm:prSet presAssocID="{45321533-931B-4F18-9AC2-2C02AC8FA7E9}" presName="iconBgRect" presStyleLbl="bgShp" presStyleIdx="3" presStyleCnt="4"/>
      <dgm:spPr>
        <a:solidFill>
          <a:srgbClr val="FF3399"/>
        </a:solidFill>
      </dgm:spPr>
    </dgm:pt>
    <dgm:pt modelId="{47A4981B-7CDB-4EA5-89AD-3F405D5342D6}" type="pres">
      <dgm:prSet presAssocID="{45321533-931B-4F18-9AC2-2C02AC8FA7E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un"/>
        </a:ext>
      </dgm:extLst>
    </dgm:pt>
    <dgm:pt modelId="{8A97F120-DF38-4DB6-8872-549E1A874730}" type="pres">
      <dgm:prSet presAssocID="{45321533-931B-4F18-9AC2-2C02AC8FA7E9}" presName="spaceRect" presStyleCnt="0"/>
      <dgm:spPr/>
    </dgm:pt>
    <dgm:pt modelId="{EA335878-FAA3-41E7-A559-EA87915CCE5B}" type="pres">
      <dgm:prSet presAssocID="{45321533-931B-4F18-9AC2-2C02AC8FA7E9}" presName="textRect" presStyleLbl="revTx" presStyleIdx="3" presStyleCnt="4" custLinFactNeighborX="-1501" custLinFactNeighborY="4576">
        <dgm:presLayoutVars>
          <dgm:chMax val="1"/>
          <dgm:chPref val="1"/>
        </dgm:presLayoutVars>
      </dgm:prSet>
      <dgm:spPr/>
    </dgm:pt>
  </dgm:ptLst>
  <dgm:cxnLst>
    <dgm:cxn modelId="{90C95C18-8B1D-8249-9EB2-639BB554059B}" type="presOf" srcId="{45321533-931B-4F18-9AC2-2C02AC8FA7E9}" destId="{EA335878-FAA3-41E7-A559-EA87915CCE5B}" srcOrd="0" destOrd="0" presId="urn:microsoft.com/office/officeart/2018/5/layout/IconCircleLabelList"/>
    <dgm:cxn modelId="{CF824123-8E2F-3942-8874-DC1DD6C0CF4B}" type="presOf" srcId="{FF4DB3E1-C521-4B9A-B54C-B132BE9154A5}" destId="{84ABD9B9-4C96-453D-89A6-E623163AAEBC}" srcOrd="0" destOrd="0" presId="urn:microsoft.com/office/officeart/2018/5/layout/IconCircleLabelList"/>
    <dgm:cxn modelId="{DDCF1238-8601-1D4A-A645-A311D7A8A241}" type="presOf" srcId="{7EB4F05C-8C58-4927-9F0B-CC303911530E}" destId="{53E49C68-6CAB-41CF-8054-AA52A92C4523}" srcOrd="0" destOrd="0" presId="urn:microsoft.com/office/officeart/2018/5/layout/IconCircleLabelList"/>
    <dgm:cxn modelId="{B7C52442-6E3F-1D48-A4D0-863110239FFD}" srcId="{45321533-931B-4F18-9AC2-2C02AC8FA7E9}" destId="{CB077E97-AFF9-AD44-A9A7-E85281CE85E3}" srcOrd="0" destOrd="0" parTransId="{88F1C0A8-400D-1548-B615-151E81805D67}" sibTransId="{555D6DC4-25ED-6846-ADB4-C64DBFE35C6E}"/>
    <dgm:cxn modelId="{0F4D0070-D8FC-42D8-B236-B2D53266E981}" srcId="{A744D28D-14A3-4007-964D-5974E7256F64}" destId="{7EB4F05C-8C58-4927-9F0B-CC303911530E}" srcOrd="0" destOrd="0" parTransId="{260A442D-7710-4FDA-A4FB-50C6F7FEF402}" sibTransId="{305FA3E6-6F6F-421D-A630-691AF651EAB9}"/>
    <dgm:cxn modelId="{6FEC6E8A-EEFC-084C-944E-215143F25514}" type="presOf" srcId="{ABC41358-9969-5D4B-A496-22480FF9E5D8}" destId="{D35EF5B0-A0FC-684A-9D42-E1CAC7BAAC9F}" srcOrd="0" destOrd="0" presId="urn:microsoft.com/office/officeart/2018/5/layout/IconCircleLabelList"/>
    <dgm:cxn modelId="{9661E994-1CCB-4CC1-91A2-BF272F633673}" srcId="{A744D28D-14A3-4007-964D-5974E7256F64}" destId="{FF4DB3E1-C521-4B9A-B54C-B132BE9154A5}" srcOrd="2" destOrd="0" parTransId="{AA953A91-DBB3-4236-86F2-84B21145FFA0}" sibTransId="{25C1775D-2FB8-4A13-A507-2499CECED355}"/>
    <dgm:cxn modelId="{A4267CB4-C38B-4913-9034-5ACB127F8602}" srcId="{A744D28D-14A3-4007-964D-5974E7256F64}" destId="{45321533-931B-4F18-9AC2-2C02AC8FA7E9}" srcOrd="3" destOrd="0" parTransId="{863291AA-ECFD-48B4-BFB0-0289AF5BA622}" sibTransId="{7923F299-D033-4C53-8F04-2023A2B74C8A}"/>
    <dgm:cxn modelId="{EFB07EBC-7D2F-4A4B-AC03-35394F666F55}" type="presOf" srcId="{A744D28D-14A3-4007-964D-5974E7256F64}" destId="{1E380030-ADBE-45EC-9FF5-1C35CC94F35B}" srcOrd="0" destOrd="0" presId="urn:microsoft.com/office/officeart/2018/5/layout/IconCircleLabelList"/>
    <dgm:cxn modelId="{522343FC-CFE6-7C48-A0EB-61FF1ABD5338}" srcId="{A744D28D-14A3-4007-964D-5974E7256F64}" destId="{ABC41358-9969-5D4B-A496-22480FF9E5D8}" srcOrd="1" destOrd="0" parTransId="{C9237B03-1CD7-5442-9772-9C20623DDC09}" sibTransId="{72484DEC-3B76-1F4E-A4E4-753CC56A2232}"/>
    <dgm:cxn modelId="{C82336F8-87B8-D04B-8BCE-CD8076FDD202}" type="presParOf" srcId="{1E380030-ADBE-45EC-9FF5-1C35CC94F35B}" destId="{A406944C-AA06-4C96-B94A-06962A062929}" srcOrd="0" destOrd="0" presId="urn:microsoft.com/office/officeart/2018/5/layout/IconCircleLabelList"/>
    <dgm:cxn modelId="{53514573-8CE8-D94D-AEBD-63DC0A374139}" type="presParOf" srcId="{A406944C-AA06-4C96-B94A-06962A062929}" destId="{E0468FAB-AB09-4D09-B2CA-0C872E9106A8}" srcOrd="0" destOrd="0" presId="urn:microsoft.com/office/officeart/2018/5/layout/IconCircleLabelList"/>
    <dgm:cxn modelId="{569E2ED6-A97F-8444-9B01-1B4AB251E533}" type="presParOf" srcId="{A406944C-AA06-4C96-B94A-06962A062929}" destId="{159D6C27-DCAF-466C-A121-D0BA0C49F682}" srcOrd="1" destOrd="0" presId="urn:microsoft.com/office/officeart/2018/5/layout/IconCircleLabelList"/>
    <dgm:cxn modelId="{102C1F29-476A-1944-AD98-442E4278B537}" type="presParOf" srcId="{A406944C-AA06-4C96-B94A-06962A062929}" destId="{D4C40A4F-551A-407E-8BA2-EC868C978FDC}" srcOrd="2" destOrd="0" presId="urn:microsoft.com/office/officeart/2018/5/layout/IconCircleLabelList"/>
    <dgm:cxn modelId="{BBBDACD1-4AF9-584A-BB2D-DE9422AF9C09}" type="presParOf" srcId="{A406944C-AA06-4C96-B94A-06962A062929}" destId="{53E49C68-6CAB-41CF-8054-AA52A92C4523}" srcOrd="3" destOrd="0" presId="urn:microsoft.com/office/officeart/2018/5/layout/IconCircleLabelList"/>
    <dgm:cxn modelId="{78C86B7F-FA23-4240-956E-BB5A86655F0E}" type="presParOf" srcId="{1E380030-ADBE-45EC-9FF5-1C35CC94F35B}" destId="{DF474C51-81A2-4958-895C-6C430E09A402}" srcOrd="1" destOrd="0" presId="urn:microsoft.com/office/officeart/2018/5/layout/IconCircleLabelList"/>
    <dgm:cxn modelId="{4E61FEED-D8A6-904B-B6BB-2989F1BF490A}" type="presParOf" srcId="{1E380030-ADBE-45EC-9FF5-1C35CC94F35B}" destId="{3969A5F6-A012-1C44-B97B-A54672C1207C}" srcOrd="2" destOrd="0" presId="urn:microsoft.com/office/officeart/2018/5/layout/IconCircleLabelList"/>
    <dgm:cxn modelId="{742BD1DE-F7A5-1548-BF40-B3C8AF1AA6D2}" type="presParOf" srcId="{3969A5F6-A012-1C44-B97B-A54672C1207C}" destId="{EE8D46EE-B7D1-7048-B9A0-44681866EDBD}" srcOrd="0" destOrd="0" presId="urn:microsoft.com/office/officeart/2018/5/layout/IconCircleLabelList"/>
    <dgm:cxn modelId="{53A28F5E-9141-CA40-8CED-738E8807758F}" type="presParOf" srcId="{3969A5F6-A012-1C44-B97B-A54672C1207C}" destId="{1DBA2E22-E824-BC45-B421-543C835A5B95}" srcOrd="1" destOrd="0" presId="urn:microsoft.com/office/officeart/2018/5/layout/IconCircleLabelList"/>
    <dgm:cxn modelId="{40D1B2A5-10BC-AE4F-91CE-6506C61239E2}" type="presParOf" srcId="{3969A5F6-A012-1C44-B97B-A54672C1207C}" destId="{BA2CC6A0-2154-9544-8A84-FA4AE453B781}" srcOrd="2" destOrd="0" presId="urn:microsoft.com/office/officeart/2018/5/layout/IconCircleLabelList"/>
    <dgm:cxn modelId="{B592234B-6A7F-8244-A069-8DA7FBCDF02D}" type="presParOf" srcId="{3969A5F6-A012-1C44-B97B-A54672C1207C}" destId="{D35EF5B0-A0FC-684A-9D42-E1CAC7BAAC9F}" srcOrd="3" destOrd="0" presId="urn:microsoft.com/office/officeart/2018/5/layout/IconCircleLabelList"/>
    <dgm:cxn modelId="{C97F008E-09E2-1C43-9BC5-9E7A8788C58B}" type="presParOf" srcId="{1E380030-ADBE-45EC-9FF5-1C35CC94F35B}" destId="{7E6423C7-50C0-458E-8B46-9D70648366A6}" srcOrd="3" destOrd="0" presId="urn:microsoft.com/office/officeart/2018/5/layout/IconCircleLabelList"/>
    <dgm:cxn modelId="{F109646B-AC41-1546-BF25-EB94252AEE48}" type="presParOf" srcId="{1E380030-ADBE-45EC-9FF5-1C35CC94F35B}" destId="{A298A8F8-E615-43C1-BCA7-FBBD67ECC23B}" srcOrd="4" destOrd="0" presId="urn:microsoft.com/office/officeart/2018/5/layout/IconCircleLabelList"/>
    <dgm:cxn modelId="{C12AFE3C-AD91-8B4C-AC0A-E1087C1B2BC8}" type="presParOf" srcId="{A298A8F8-E615-43C1-BCA7-FBBD67ECC23B}" destId="{4EDD4C37-4306-4D79-B494-4F36527D94B8}" srcOrd="0" destOrd="0" presId="urn:microsoft.com/office/officeart/2018/5/layout/IconCircleLabelList"/>
    <dgm:cxn modelId="{246D21D1-66AF-BC41-AF25-0CD1BBF6D065}" type="presParOf" srcId="{A298A8F8-E615-43C1-BCA7-FBBD67ECC23B}" destId="{7DF5ACF0-8B30-4A4E-B13E-1550B8326413}" srcOrd="1" destOrd="0" presId="urn:microsoft.com/office/officeart/2018/5/layout/IconCircleLabelList"/>
    <dgm:cxn modelId="{2F903230-B5DC-9C47-BBD7-72F2B4AF9AC0}" type="presParOf" srcId="{A298A8F8-E615-43C1-BCA7-FBBD67ECC23B}" destId="{028712E8-C7A9-4D6C-A72D-C3F1E5933E7A}" srcOrd="2" destOrd="0" presId="urn:microsoft.com/office/officeart/2018/5/layout/IconCircleLabelList"/>
    <dgm:cxn modelId="{20F5CFB6-7F79-A546-AFAF-C4D5523437C4}" type="presParOf" srcId="{A298A8F8-E615-43C1-BCA7-FBBD67ECC23B}" destId="{84ABD9B9-4C96-453D-89A6-E623163AAEBC}" srcOrd="3" destOrd="0" presId="urn:microsoft.com/office/officeart/2018/5/layout/IconCircleLabelList"/>
    <dgm:cxn modelId="{C4F55016-57F6-FA43-AB4F-9D05ECB367EA}" type="presParOf" srcId="{1E380030-ADBE-45EC-9FF5-1C35CC94F35B}" destId="{097B87EB-6FDF-48F0-8A46-A2A9F9945D89}" srcOrd="5" destOrd="0" presId="urn:microsoft.com/office/officeart/2018/5/layout/IconCircleLabelList"/>
    <dgm:cxn modelId="{BAC7001E-F8D4-3E45-913E-1CC3F333FCA6}" type="presParOf" srcId="{1E380030-ADBE-45EC-9FF5-1C35CC94F35B}" destId="{52CF5A82-A1BD-4AB1-B84D-56C62DC5938B}" srcOrd="6" destOrd="0" presId="urn:microsoft.com/office/officeart/2018/5/layout/IconCircleLabelList"/>
    <dgm:cxn modelId="{984699C4-3318-9E41-866A-6EE9B93C0C8B}" type="presParOf" srcId="{52CF5A82-A1BD-4AB1-B84D-56C62DC5938B}" destId="{341749AC-7BCC-43A4-9BF0-638EB8160244}" srcOrd="0" destOrd="0" presId="urn:microsoft.com/office/officeart/2018/5/layout/IconCircleLabelList"/>
    <dgm:cxn modelId="{3CFDE136-A996-2049-BDB1-29BE41A60F87}" type="presParOf" srcId="{52CF5A82-A1BD-4AB1-B84D-56C62DC5938B}" destId="{47A4981B-7CDB-4EA5-89AD-3F405D5342D6}" srcOrd="1" destOrd="0" presId="urn:microsoft.com/office/officeart/2018/5/layout/IconCircleLabelList"/>
    <dgm:cxn modelId="{AAA12D82-5E79-0649-A361-23B4910A33BE}" type="presParOf" srcId="{52CF5A82-A1BD-4AB1-B84D-56C62DC5938B}" destId="{8A97F120-DF38-4DB6-8872-549E1A874730}" srcOrd="2" destOrd="0" presId="urn:microsoft.com/office/officeart/2018/5/layout/IconCircleLabelList"/>
    <dgm:cxn modelId="{D276F443-DE1C-B145-8DBE-AA73B16ABA0C}" type="presParOf" srcId="{52CF5A82-A1BD-4AB1-B84D-56C62DC5938B}" destId="{EA335878-FAA3-41E7-A559-EA87915CCE5B}" srcOrd="3" destOrd="0" presId="urn:microsoft.com/office/officeart/2018/5/layout/IconCircleLabel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3183F1-2A6E-B24E-9ED7-F6003A7D375F}"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GB"/>
        </a:p>
      </dgm:t>
    </dgm:pt>
    <dgm:pt modelId="{1F6E0680-82DA-2E4E-B5B3-8522F29BD811}">
      <dgm:prSet phldrT="[Text]"/>
      <dgm:spPr/>
      <dgm:t>
        <a:bodyPr/>
        <a:lstStyle/>
        <a:p>
          <a:r>
            <a:rPr lang="en-GB"/>
            <a:t>Keeping up with school work</a:t>
          </a:r>
        </a:p>
      </dgm:t>
    </dgm:pt>
    <dgm:pt modelId="{2AD70E66-B81C-E446-9441-497D1AAEDB3E}" type="parTrans" cxnId="{9E8848F5-A3D7-8E46-B438-05FCA3468FF5}">
      <dgm:prSet/>
      <dgm:spPr/>
      <dgm:t>
        <a:bodyPr/>
        <a:lstStyle/>
        <a:p>
          <a:endParaRPr lang="en-GB"/>
        </a:p>
      </dgm:t>
    </dgm:pt>
    <dgm:pt modelId="{5475F0F6-381C-4449-84AB-11A3C767745E}" type="sibTrans" cxnId="{9E8848F5-A3D7-8E46-B438-05FCA3468FF5}">
      <dgm:prSet/>
      <dgm:spPr/>
      <dgm:t>
        <a:bodyPr/>
        <a:lstStyle/>
        <a:p>
          <a:endParaRPr lang="en-GB"/>
        </a:p>
      </dgm:t>
    </dgm:pt>
    <dgm:pt modelId="{E63524DA-41BF-E34B-AA79-E214608A407A}">
      <dgm:prSet phldrT="[Text]"/>
      <dgm:spPr/>
      <dgm:t>
        <a:bodyPr/>
        <a:lstStyle/>
        <a:p>
          <a:r>
            <a:rPr lang="en-GB"/>
            <a:t>Showering + ADL’S</a:t>
          </a:r>
        </a:p>
      </dgm:t>
    </dgm:pt>
    <dgm:pt modelId="{6CE09E02-26B2-1F47-B916-2787B1AE2CC2}" type="parTrans" cxnId="{D7436893-D9B1-AE48-8E6D-0C77CA010E30}">
      <dgm:prSet/>
      <dgm:spPr/>
      <dgm:t>
        <a:bodyPr/>
        <a:lstStyle/>
        <a:p>
          <a:endParaRPr lang="en-GB"/>
        </a:p>
      </dgm:t>
    </dgm:pt>
    <dgm:pt modelId="{39335C60-5BB7-7C47-8BBC-A315337D9BE9}" type="sibTrans" cxnId="{D7436893-D9B1-AE48-8E6D-0C77CA010E30}">
      <dgm:prSet/>
      <dgm:spPr/>
      <dgm:t>
        <a:bodyPr/>
        <a:lstStyle/>
        <a:p>
          <a:endParaRPr lang="en-GB"/>
        </a:p>
      </dgm:t>
    </dgm:pt>
    <dgm:pt modelId="{EE03A40A-950F-9743-A07A-823395B2EA80}">
      <dgm:prSet phldrT="[Text]"/>
      <dgm:spPr/>
      <dgm:t>
        <a:bodyPr/>
        <a:lstStyle/>
        <a:p>
          <a:r>
            <a:rPr lang="en-GB"/>
            <a:t>Going out with friends</a:t>
          </a:r>
        </a:p>
      </dgm:t>
    </dgm:pt>
    <dgm:pt modelId="{D88FBFB3-248C-114A-A874-88A01A0FA208}" type="parTrans" cxnId="{1066A23B-E0DF-7E4C-BAC5-BBB9ADF7DDB6}">
      <dgm:prSet/>
      <dgm:spPr/>
      <dgm:t>
        <a:bodyPr/>
        <a:lstStyle/>
        <a:p>
          <a:endParaRPr lang="en-GB"/>
        </a:p>
      </dgm:t>
    </dgm:pt>
    <dgm:pt modelId="{81D8F9D0-4A05-1A43-9530-612638B68771}" type="sibTrans" cxnId="{1066A23B-E0DF-7E4C-BAC5-BBB9ADF7DDB6}">
      <dgm:prSet/>
      <dgm:spPr/>
      <dgm:t>
        <a:bodyPr/>
        <a:lstStyle/>
        <a:p>
          <a:endParaRPr lang="en-GB"/>
        </a:p>
      </dgm:t>
    </dgm:pt>
    <dgm:pt modelId="{B7189299-F812-C245-A5E6-5486BA8159D9}">
      <dgm:prSet phldrT="[Text]"/>
      <dgm:spPr/>
      <dgm:t>
        <a:bodyPr/>
        <a:lstStyle/>
        <a:p>
          <a:r>
            <a:rPr lang="en-GB"/>
            <a:t>Climbing stairs</a:t>
          </a:r>
        </a:p>
      </dgm:t>
    </dgm:pt>
    <dgm:pt modelId="{58B85FB6-0E47-3944-9C9D-F1DE9670736B}" type="parTrans" cxnId="{761E9058-1492-8E42-A872-7A2287D3CE77}">
      <dgm:prSet/>
      <dgm:spPr/>
      <dgm:t>
        <a:bodyPr/>
        <a:lstStyle/>
        <a:p>
          <a:endParaRPr lang="en-GB"/>
        </a:p>
      </dgm:t>
    </dgm:pt>
    <dgm:pt modelId="{D84A948C-A23D-154A-B892-A957F49800BE}" type="sibTrans" cxnId="{761E9058-1492-8E42-A872-7A2287D3CE77}">
      <dgm:prSet/>
      <dgm:spPr/>
      <dgm:t>
        <a:bodyPr/>
        <a:lstStyle/>
        <a:p>
          <a:endParaRPr lang="en-GB"/>
        </a:p>
      </dgm:t>
    </dgm:pt>
    <dgm:pt modelId="{0701B217-22F3-8E49-8F7B-25DE6BDF41FF}">
      <dgm:prSet/>
      <dgm:spPr/>
      <dgm:t>
        <a:bodyPr/>
        <a:lstStyle/>
        <a:p>
          <a:r>
            <a:rPr lang="en-GB"/>
            <a:t>Concentrating </a:t>
          </a:r>
        </a:p>
      </dgm:t>
    </dgm:pt>
    <dgm:pt modelId="{5034D076-F7B4-C544-A02E-50053B9D8E8D}" type="parTrans" cxnId="{FA9E7516-FEF3-CC44-A5E2-DBEAB09DEE8F}">
      <dgm:prSet/>
      <dgm:spPr/>
      <dgm:t>
        <a:bodyPr/>
        <a:lstStyle/>
        <a:p>
          <a:endParaRPr lang="en-GB"/>
        </a:p>
      </dgm:t>
    </dgm:pt>
    <dgm:pt modelId="{AA84B628-E9DE-E04D-88EA-327523A263FE}" type="sibTrans" cxnId="{FA9E7516-FEF3-CC44-A5E2-DBEAB09DEE8F}">
      <dgm:prSet/>
      <dgm:spPr/>
      <dgm:t>
        <a:bodyPr/>
        <a:lstStyle/>
        <a:p>
          <a:endParaRPr lang="en-GB"/>
        </a:p>
      </dgm:t>
    </dgm:pt>
    <dgm:pt modelId="{E57E5990-1A4F-A44B-87AC-DE7B82214C2F}">
      <dgm:prSet/>
      <dgm:spPr/>
      <dgm:t>
        <a:bodyPr/>
        <a:lstStyle/>
        <a:p>
          <a:r>
            <a:rPr lang="en-GB"/>
            <a:t>Walking</a:t>
          </a:r>
        </a:p>
      </dgm:t>
    </dgm:pt>
    <dgm:pt modelId="{4854474C-564C-2B49-9296-96ADF70B4B06}" type="parTrans" cxnId="{A6B57B2D-BF4D-CD49-878B-2135A371BB9E}">
      <dgm:prSet/>
      <dgm:spPr/>
      <dgm:t>
        <a:bodyPr/>
        <a:lstStyle/>
        <a:p>
          <a:endParaRPr lang="en-GB"/>
        </a:p>
      </dgm:t>
    </dgm:pt>
    <dgm:pt modelId="{F2984112-E4E2-E442-A277-3EAAF7048F62}" type="sibTrans" cxnId="{A6B57B2D-BF4D-CD49-878B-2135A371BB9E}">
      <dgm:prSet/>
      <dgm:spPr/>
      <dgm:t>
        <a:bodyPr/>
        <a:lstStyle/>
        <a:p>
          <a:endParaRPr lang="en-GB"/>
        </a:p>
      </dgm:t>
    </dgm:pt>
    <dgm:pt modelId="{44EB57CB-EF8C-5849-9825-F4C3804CB524}">
      <dgm:prSet/>
      <dgm:spPr/>
      <dgm:t>
        <a:bodyPr/>
        <a:lstStyle/>
        <a:p>
          <a:r>
            <a:rPr lang="en-GB"/>
            <a:t>Sport and exercise</a:t>
          </a:r>
        </a:p>
      </dgm:t>
    </dgm:pt>
    <dgm:pt modelId="{6C00F0BC-F586-D54C-ACD2-395C201224C4}" type="parTrans" cxnId="{B9619BA3-FBD1-7848-BBF2-2E256AED1D41}">
      <dgm:prSet/>
      <dgm:spPr/>
      <dgm:t>
        <a:bodyPr/>
        <a:lstStyle/>
        <a:p>
          <a:endParaRPr lang="en-GB"/>
        </a:p>
      </dgm:t>
    </dgm:pt>
    <dgm:pt modelId="{D06EA90C-61BD-4048-B807-49A479DA0B27}" type="sibTrans" cxnId="{B9619BA3-FBD1-7848-BBF2-2E256AED1D41}">
      <dgm:prSet/>
      <dgm:spPr/>
      <dgm:t>
        <a:bodyPr/>
        <a:lstStyle/>
        <a:p>
          <a:endParaRPr lang="en-GB"/>
        </a:p>
      </dgm:t>
    </dgm:pt>
    <dgm:pt modelId="{93E2EFBA-2804-104B-80C5-76058A710CBB}">
      <dgm:prSet/>
      <dgm:spPr/>
      <dgm:t>
        <a:bodyPr/>
        <a:lstStyle/>
        <a:p>
          <a:r>
            <a:rPr lang="en-GB"/>
            <a:t>Participating in interests </a:t>
          </a:r>
        </a:p>
      </dgm:t>
    </dgm:pt>
    <dgm:pt modelId="{E33CC9EB-6DA7-5C45-A7E9-618D03595E31}" type="parTrans" cxnId="{E1DA0C39-E3D3-344F-8E34-14A71A0C715B}">
      <dgm:prSet/>
      <dgm:spPr/>
      <dgm:t>
        <a:bodyPr/>
        <a:lstStyle/>
        <a:p>
          <a:endParaRPr lang="en-GB"/>
        </a:p>
      </dgm:t>
    </dgm:pt>
    <dgm:pt modelId="{17548EC0-874E-9041-9B44-271735A4F944}" type="sibTrans" cxnId="{E1DA0C39-E3D3-344F-8E34-14A71A0C715B}">
      <dgm:prSet/>
      <dgm:spPr/>
      <dgm:t>
        <a:bodyPr/>
        <a:lstStyle/>
        <a:p>
          <a:endParaRPr lang="en-GB"/>
        </a:p>
      </dgm:t>
    </dgm:pt>
    <dgm:pt modelId="{088301C1-16FA-2F4B-8D5F-4F15EF6701EA}">
      <dgm:prSet/>
      <dgm:spPr/>
      <dgm:t>
        <a:bodyPr/>
        <a:lstStyle/>
        <a:p>
          <a:r>
            <a:rPr lang="en-GB"/>
            <a:t>Getting up for school</a:t>
          </a:r>
        </a:p>
      </dgm:t>
    </dgm:pt>
    <dgm:pt modelId="{089AF86A-96A8-9D40-886C-8E7AB8D5AB7D}" type="parTrans" cxnId="{2DE23A5D-022C-774A-AC0E-3EFF773F2938}">
      <dgm:prSet/>
      <dgm:spPr/>
      <dgm:t>
        <a:bodyPr/>
        <a:lstStyle/>
        <a:p>
          <a:endParaRPr lang="en-GB"/>
        </a:p>
      </dgm:t>
    </dgm:pt>
    <dgm:pt modelId="{FFE11D37-8B95-3C41-A0BB-DF8D7B32F93B}" type="sibTrans" cxnId="{2DE23A5D-022C-774A-AC0E-3EFF773F2938}">
      <dgm:prSet/>
      <dgm:spPr/>
      <dgm:t>
        <a:bodyPr/>
        <a:lstStyle/>
        <a:p>
          <a:endParaRPr lang="en-GB"/>
        </a:p>
      </dgm:t>
    </dgm:pt>
    <dgm:pt modelId="{CF885909-47F3-F542-9E38-0CF9737B5E1F}">
      <dgm:prSet/>
      <dgm:spPr/>
      <dgm:t>
        <a:bodyPr/>
        <a:lstStyle/>
        <a:p>
          <a:r>
            <a:rPr lang="en-GB"/>
            <a:t>Getting to sleep</a:t>
          </a:r>
        </a:p>
      </dgm:t>
    </dgm:pt>
    <dgm:pt modelId="{F4FD268B-17EC-B54F-AF5B-9D570ACF32D8}" type="parTrans" cxnId="{68DFBCBD-D891-5746-99C9-AF53A790612D}">
      <dgm:prSet/>
      <dgm:spPr/>
      <dgm:t>
        <a:bodyPr/>
        <a:lstStyle/>
        <a:p>
          <a:endParaRPr lang="en-GB"/>
        </a:p>
      </dgm:t>
    </dgm:pt>
    <dgm:pt modelId="{B1CD5061-9869-9045-AECF-19FC2B12FDCA}" type="sibTrans" cxnId="{68DFBCBD-D891-5746-99C9-AF53A790612D}">
      <dgm:prSet/>
      <dgm:spPr/>
      <dgm:t>
        <a:bodyPr/>
        <a:lstStyle/>
        <a:p>
          <a:endParaRPr lang="en-GB"/>
        </a:p>
      </dgm:t>
    </dgm:pt>
    <dgm:pt modelId="{EC34D8EC-3C1D-DB40-8A75-4AC70FE3687B}">
      <dgm:prSet/>
      <dgm:spPr/>
      <dgm:t>
        <a:bodyPr/>
        <a:lstStyle/>
        <a:p>
          <a:r>
            <a:rPr lang="en-GB"/>
            <a:t>Symptoms worse after exertion</a:t>
          </a:r>
        </a:p>
      </dgm:t>
    </dgm:pt>
    <dgm:pt modelId="{AEBDEEC1-C6ED-7E42-ABD8-669830CA3812}" type="parTrans" cxnId="{C7A3A27B-EC5B-4A43-AE62-D4546B4BD267}">
      <dgm:prSet/>
      <dgm:spPr/>
      <dgm:t>
        <a:bodyPr/>
        <a:lstStyle/>
        <a:p>
          <a:endParaRPr lang="en-GB"/>
        </a:p>
      </dgm:t>
    </dgm:pt>
    <dgm:pt modelId="{C7338596-D412-5846-A5AB-8CE4424C31FD}" type="sibTrans" cxnId="{C7A3A27B-EC5B-4A43-AE62-D4546B4BD267}">
      <dgm:prSet/>
      <dgm:spPr/>
      <dgm:t>
        <a:bodyPr/>
        <a:lstStyle/>
        <a:p>
          <a:endParaRPr lang="en-GB"/>
        </a:p>
      </dgm:t>
    </dgm:pt>
    <dgm:pt modelId="{0D259B49-C344-B347-8CB4-1A18D95FEF1F}">
      <dgm:prSet phldrT="[Text]"/>
      <dgm:spPr/>
      <dgm:t>
        <a:bodyPr/>
        <a:lstStyle/>
        <a:p>
          <a:r>
            <a:rPr lang="en-GB"/>
            <a:t>School</a:t>
          </a:r>
        </a:p>
        <a:p>
          <a:r>
            <a:rPr lang="en-GB"/>
            <a:t>attendance</a:t>
          </a:r>
        </a:p>
      </dgm:t>
    </dgm:pt>
    <dgm:pt modelId="{03EFCCF5-E942-5D47-A75B-9853B1C05AB2}" type="sibTrans" cxnId="{5E1C35A1-0A67-F740-9D15-3F559F6B7D44}">
      <dgm:prSet/>
      <dgm:spPr/>
      <dgm:t>
        <a:bodyPr/>
        <a:lstStyle/>
        <a:p>
          <a:endParaRPr lang="en-GB"/>
        </a:p>
      </dgm:t>
    </dgm:pt>
    <dgm:pt modelId="{742B673C-6C47-044B-958D-2F9FA61D919E}" type="parTrans" cxnId="{5E1C35A1-0A67-F740-9D15-3F559F6B7D44}">
      <dgm:prSet/>
      <dgm:spPr/>
      <dgm:t>
        <a:bodyPr/>
        <a:lstStyle/>
        <a:p>
          <a:endParaRPr lang="en-GB"/>
        </a:p>
      </dgm:t>
    </dgm:pt>
    <dgm:pt modelId="{B537943A-DA5C-9245-991E-DE542879D3D2}" type="pres">
      <dgm:prSet presAssocID="{743183F1-2A6E-B24E-9ED7-F6003A7D375F}" presName="diagram" presStyleCnt="0">
        <dgm:presLayoutVars>
          <dgm:dir/>
          <dgm:resizeHandles val="exact"/>
        </dgm:presLayoutVars>
      </dgm:prSet>
      <dgm:spPr/>
    </dgm:pt>
    <dgm:pt modelId="{69680AB3-FE80-084A-BD99-B37F4A7B7EF6}" type="pres">
      <dgm:prSet presAssocID="{EC34D8EC-3C1D-DB40-8A75-4AC70FE3687B}" presName="node" presStyleLbl="node1" presStyleIdx="0" presStyleCnt="12">
        <dgm:presLayoutVars>
          <dgm:bulletEnabled val="1"/>
        </dgm:presLayoutVars>
      </dgm:prSet>
      <dgm:spPr/>
    </dgm:pt>
    <dgm:pt modelId="{8CCDB129-2BC5-054E-BDAA-3B9478C69A97}" type="pres">
      <dgm:prSet presAssocID="{C7338596-D412-5846-A5AB-8CE4424C31FD}" presName="sibTrans" presStyleCnt="0"/>
      <dgm:spPr/>
    </dgm:pt>
    <dgm:pt modelId="{7B3F7D38-DD39-2E4C-8595-83B0215FBA7B}" type="pres">
      <dgm:prSet presAssocID="{E63524DA-41BF-E34B-AA79-E214608A407A}" presName="node" presStyleLbl="node1" presStyleIdx="1" presStyleCnt="12">
        <dgm:presLayoutVars>
          <dgm:bulletEnabled val="1"/>
        </dgm:presLayoutVars>
      </dgm:prSet>
      <dgm:spPr/>
    </dgm:pt>
    <dgm:pt modelId="{77FC6306-3D2A-D74B-8726-BF6EC2EAAD41}" type="pres">
      <dgm:prSet presAssocID="{39335C60-5BB7-7C47-8BBC-A315337D9BE9}" presName="sibTrans" presStyleCnt="0"/>
      <dgm:spPr/>
    </dgm:pt>
    <dgm:pt modelId="{FF7874F4-EACB-7148-888A-E52B638127B3}" type="pres">
      <dgm:prSet presAssocID="{44EB57CB-EF8C-5849-9825-F4C3804CB524}" presName="node" presStyleLbl="node1" presStyleIdx="2" presStyleCnt="12">
        <dgm:presLayoutVars>
          <dgm:bulletEnabled val="1"/>
        </dgm:presLayoutVars>
      </dgm:prSet>
      <dgm:spPr/>
    </dgm:pt>
    <dgm:pt modelId="{FC901924-B477-544D-84DB-20C33CCCEACE}" type="pres">
      <dgm:prSet presAssocID="{D06EA90C-61BD-4048-B807-49A479DA0B27}" presName="sibTrans" presStyleCnt="0"/>
      <dgm:spPr/>
    </dgm:pt>
    <dgm:pt modelId="{A37B7564-3FD4-6445-B745-2823C88B12C7}" type="pres">
      <dgm:prSet presAssocID="{0D259B49-C344-B347-8CB4-1A18D95FEF1F}" presName="node" presStyleLbl="node1" presStyleIdx="3" presStyleCnt="12">
        <dgm:presLayoutVars>
          <dgm:bulletEnabled val="1"/>
        </dgm:presLayoutVars>
      </dgm:prSet>
      <dgm:spPr/>
    </dgm:pt>
    <dgm:pt modelId="{71E55A9C-87CC-8140-AA42-6866F4554DA6}" type="pres">
      <dgm:prSet presAssocID="{03EFCCF5-E942-5D47-A75B-9853B1C05AB2}" presName="sibTrans" presStyleCnt="0"/>
      <dgm:spPr/>
    </dgm:pt>
    <dgm:pt modelId="{96810E52-8E9B-824B-8038-19AA870D51CB}" type="pres">
      <dgm:prSet presAssocID="{E57E5990-1A4F-A44B-87AC-DE7B82214C2F}" presName="node" presStyleLbl="node1" presStyleIdx="4" presStyleCnt="12">
        <dgm:presLayoutVars>
          <dgm:bulletEnabled val="1"/>
        </dgm:presLayoutVars>
      </dgm:prSet>
      <dgm:spPr/>
    </dgm:pt>
    <dgm:pt modelId="{FD0EF42A-8BA4-AC4A-8BF6-DE65BD6294B8}" type="pres">
      <dgm:prSet presAssocID="{F2984112-E4E2-E442-A277-3EAAF7048F62}" presName="sibTrans" presStyleCnt="0"/>
      <dgm:spPr/>
    </dgm:pt>
    <dgm:pt modelId="{98D36DF9-010B-8E42-9CD4-F4E2B6CA04A9}" type="pres">
      <dgm:prSet presAssocID="{CF885909-47F3-F542-9E38-0CF9737B5E1F}" presName="node" presStyleLbl="node1" presStyleIdx="5" presStyleCnt="12">
        <dgm:presLayoutVars>
          <dgm:bulletEnabled val="1"/>
        </dgm:presLayoutVars>
      </dgm:prSet>
      <dgm:spPr/>
    </dgm:pt>
    <dgm:pt modelId="{CA5F3470-39EC-FA4D-9BF7-E433D5FD2727}" type="pres">
      <dgm:prSet presAssocID="{B1CD5061-9869-9045-AECF-19FC2B12FDCA}" presName="sibTrans" presStyleCnt="0"/>
      <dgm:spPr/>
    </dgm:pt>
    <dgm:pt modelId="{6AEEE449-8935-8042-84F5-CF835C70749E}" type="pres">
      <dgm:prSet presAssocID="{088301C1-16FA-2F4B-8D5F-4F15EF6701EA}" presName="node" presStyleLbl="node1" presStyleIdx="6" presStyleCnt="12">
        <dgm:presLayoutVars>
          <dgm:bulletEnabled val="1"/>
        </dgm:presLayoutVars>
      </dgm:prSet>
      <dgm:spPr/>
    </dgm:pt>
    <dgm:pt modelId="{EB15F938-7632-AA41-A78B-02523DE8A27D}" type="pres">
      <dgm:prSet presAssocID="{FFE11D37-8B95-3C41-A0BB-DF8D7B32F93B}" presName="sibTrans" presStyleCnt="0"/>
      <dgm:spPr/>
    </dgm:pt>
    <dgm:pt modelId="{619AD72D-BAEA-B643-BD6E-7DA5606EC960}" type="pres">
      <dgm:prSet presAssocID="{1F6E0680-82DA-2E4E-B5B3-8522F29BD811}" presName="node" presStyleLbl="node1" presStyleIdx="7" presStyleCnt="12">
        <dgm:presLayoutVars>
          <dgm:bulletEnabled val="1"/>
        </dgm:presLayoutVars>
      </dgm:prSet>
      <dgm:spPr/>
    </dgm:pt>
    <dgm:pt modelId="{11F7397A-D5EF-2446-9989-463BF2C20DAF}" type="pres">
      <dgm:prSet presAssocID="{5475F0F6-381C-4449-84AB-11A3C767745E}" presName="sibTrans" presStyleCnt="0"/>
      <dgm:spPr/>
    </dgm:pt>
    <dgm:pt modelId="{730094FA-9E19-AF49-98E3-CF2F6AAD4816}" type="pres">
      <dgm:prSet presAssocID="{EE03A40A-950F-9743-A07A-823395B2EA80}" presName="node" presStyleLbl="node1" presStyleIdx="8" presStyleCnt="12">
        <dgm:presLayoutVars>
          <dgm:bulletEnabled val="1"/>
        </dgm:presLayoutVars>
      </dgm:prSet>
      <dgm:spPr/>
    </dgm:pt>
    <dgm:pt modelId="{308F7948-6F21-7D45-A45A-1F450116F643}" type="pres">
      <dgm:prSet presAssocID="{81D8F9D0-4A05-1A43-9530-612638B68771}" presName="sibTrans" presStyleCnt="0"/>
      <dgm:spPr/>
    </dgm:pt>
    <dgm:pt modelId="{4FE445E0-94D6-7C4E-B4DE-A16A7D7E97B3}" type="pres">
      <dgm:prSet presAssocID="{0701B217-22F3-8E49-8F7B-25DE6BDF41FF}" presName="node" presStyleLbl="node1" presStyleIdx="9" presStyleCnt="12">
        <dgm:presLayoutVars>
          <dgm:bulletEnabled val="1"/>
        </dgm:presLayoutVars>
      </dgm:prSet>
      <dgm:spPr/>
    </dgm:pt>
    <dgm:pt modelId="{615A4D1A-27DD-FE4B-A458-833D067A4500}" type="pres">
      <dgm:prSet presAssocID="{AA84B628-E9DE-E04D-88EA-327523A263FE}" presName="sibTrans" presStyleCnt="0"/>
      <dgm:spPr/>
    </dgm:pt>
    <dgm:pt modelId="{41DAC1D0-3F26-1D48-ADAD-BE38734FECA7}" type="pres">
      <dgm:prSet presAssocID="{93E2EFBA-2804-104B-80C5-76058A710CBB}" presName="node" presStyleLbl="node1" presStyleIdx="10" presStyleCnt="12">
        <dgm:presLayoutVars>
          <dgm:bulletEnabled val="1"/>
        </dgm:presLayoutVars>
      </dgm:prSet>
      <dgm:spPr/>
    </dgm:pt>
    <dgm:pt modelId="{1EE966EB-84F5-8949-9976-DA1F3E362CA5}" type="pres">
      <dgm:prSet presAssocID="{17548EC0-874E-9041-9B44-271735A4F944}" presName="sibTrans" presStyleCnt="0"/>
      <dgm:spPr/>
    </dgm:pt>
    <dgm:pt modelId="{E0800C3E-BB1E-6949-ADA5-3A298A111FDE}" type="pres">
      <dgm:prSet presAssocID="{B7189299-F812-C245-A5E6-5486BA8159D9}" presName="node" presStyleLbl="node1" presStyleIdx="11" presStyleCnt="12">
        <dgm:presLayoutVars>
          <dgm:bulletEnabled val="1"/>
        </dgm:presLayoutVars>
      </dgm:prSet>
      <dgm:spPr/>
    </dgm:pt>
  </dgm:ptLst>
  <dgm:cxnLst>
    <dgm:cxn modelId="{36122A00-E04E-FC45-8733-F2146C8D4410}" type="presOf" srcId="{E63524DA-41BF-E34B-AA79-E214608A407A}" destId="{7B3F7D38-DD39-2E4C-8595-83B0215FBA7B}" srcOrd="0" destOrd="0" presId="urn:microsoft.com/office/officeart/2005/8/layout/default"/>
    <dgm:cxn modelId="{FA9E7516-FEF3-CC44-A5E2-DBEAB09DEE8F}" srcId="{743183F1-2A6E-B24E-9ED7-F6003A7D375F}" destId="{0701B217-22F3-8E49-8F7B-25DE6BDF41FF}" srcOrd="9" destOrd="0" parTransId="{5034D076-F7B4-C544-A02E-50053B9D8E8D}" sibTransId="{AA84B628-E9DE-E04D-88EA-327523A263FE}"/>
    <dgm:cxn modelId="{711EBE16-4D09-8A4A-A5F7-FF6349E59517}" type="presOf" srcId="{E57E5990-1A4F-A44B-87AC-DE7B82214C2F}" destId="{96810E52-8E9B-824B-8038-19AA870D51CB}" srcOrd="0" destOrd="0" presId="urn:microsoft.com/office/officeart/2005/8/layout/default"/>
    <dgm:cxn modelId="{91C3EB1C-A58E-4F4A-A1BB-5F55B5CD8117}" type="presOf" srcId="{44EB57CB-EF8C-5849-9825-F4C3804CB524}" destId="{FF7874F4-EACB-7148-888A-E52B638127B3}" srcOrd="0" destOrd="0" presId="urn:microsoft.com/office/officeart/2005/8/layout/default"/>
    <dgm:cxn modelId="{A6B57B2D-BF4D-CD49-878B-2135A371BB9E}" srcId="{743183F1-2A6E-B24E-9ED7-F6003A7D375F}" destId="{E57E5990-1A4F-A44B-87AC-DE7B82214C2F}" srcOrd="4" destOrd="0" parTransId="{4854474C-564C-2B49-9296-96ADF70B4B06}" sibTransId="{F2984112-E4E2-E442-A277-3EAAF7048F62}"/>
    <dgm:cxn modelId="{E1DA0C39-E3D3-344F-8E34-14A71A0C715B}" srcId="{743183F1-2A6E-B24E-9ED7-F6003A7D375F}" destId="{93E2EFBA-2804-104B-80C5-76058A710CBB}" srcOrd="10" destOrd="0" parTransId="{E33CC9EB-6DA7-5C45-A7E9-618D03595E31}" sibTransId="{17548EC0-874E-9041-9B44-271735A4F944}"/>
    <dgm:cxn modelId="{1066A23B-E0DF-7E4C-BAC5-BBB9ADF7DDB6}" srcId="{743183F1-2A6E-B24E-9ED7-F6003A7D375F}" destId="{EE03A40A-950F-9743-A07A-823395B2EA80}" srcOrd="8" destOrd="0" parTransId="{D88FBFB3-248C-114A-A874-88A01A0FA208}" sibTransId="{81D8F9D0-4A05-1A43-9530-612638B68771}"/>
    <dgm:cxn modelId="{2DE23A5D-022C-774A-AC0E-3EFF773F2938}" srcId="{743183F1-2A6E-B24E-9ED7-F6003A7D375F}" destId="{088301C1-16FA-2F4B-8D5F-4F15EF6701EA}" srcOrd="6" destOrd="0" parTransId="{089AF86A-96A8-9D40-886C-8E7AB8D5AB7D}" sibTransId="{FFE11D37-8B95-3C41-A0BB-DF8D7B32F93B}"/>
    <dgm:cxn modelId="{ADB44F69-C7E9-0145-B3B2-4F13D8B1FD56}" type="presOf" srcId="{1F6E0680-82DA-2E4E-B5B3-8522F29BD811}" destId="{619AD72D-BAEA-B643-BD6E-7DA5606EC960}" srcOrd="0" destOrd="0" presId="urn:microsoft.com/office/officeart/2005/8/layout/default"/>
    <dgm:cxn modelId="{761E9058-1492-8E42-A872-7A2287D3CE77}" srcId="{743183F1-2A6E-B24E-9ED7-F6003A7D375F}" destId="{B7189299-F812-C245-A5E6-5486BA8159D9}" srcOrd="11" destOrd="0" parTransId="{58B85FB6-0E47-3944-9C9D-F1DE9670736B}" sibTransId="{D84A948C-A23D-154A-B892-A957F49800BE}"/>
    <dgm:cxn modelId="{C7A3A27B-EC5B-4A43-AE62-D4546B4BD267}" srcId="{743183F1-2A6E-B24E-9ED7-F6003A7D375F}" destId="{EC34D8EC-3C1D-DB40-8A75-4AC70FE3687B}" srcOrd="0" destOrd="0" parTransId="{AEBDEEC1-C6ED-7E42-ABD8-669830CA3812}" sibTransId="{C7338596-D412-5846-A5AB-8CE4424C31FD}"/>
    <dgm:cxn modelId="{D7436893-D9B1-AE48-8E6D-0C77CA010E30}" srcId="{743183F1-2A6E-B24E-9ED7-F6003A7D375F}" destId="{E63524DA-41BF-E34B-AA79-E214608A407A}" srcOrd="1" destOrd="0" parTransId="{6CE09E02-26B2-1F47-B916-2787B1AE2CC2}" sibTransId="{39335C60-5BB7-7C47-8BBC-A315337D9BE9}"/>
    <dgm:cxn modelId="{E383AD97-AEA7-DB49-A0D6-B019BCB9A358}" type="presOf" srcId="{0701B217-22F3-8E49-8F7B-25DE6BDF41FF}" destId="{4FE445E0-94D6-7C4E-B4DE-A16A7D7E97B3}" srcOrd="0" destOrd="0" presId="urn:microsoft.com/office/officeart/2005/8/layout/default"/>
    <dgm:cxn modelId="{A76A3FA0-C4DC-514D-8B14-18D98C5ED978}" type="presOf" srcId="{EC34D8EC-3C1D-DB40-8A75-4AC70FE3687B}" destId="{69680AB3-FE80-084A-BD99-B37F4A7B7EF6}" srcOrd="0" destOrd="0" presId="urn:microsoft.com/office/officeart/2005/8/layout/default"/>
    <dgm:cxn modelId="{FB34AAA0-C94D-984B-8B9B-96AB701C9D10}" type="presOf" srcId="{088301C1-16FA-2F4B-8D5F-4F15EF6701EA}" destId="{6AEEE449-8935-8042-84F5-CF835C70749E}" srcOrd="0" destOrd="0" presId="urn:microsoft.com/office/officeart/2005/8/layout/default"/>
    <dgm:cxn modelId="{5E1C35A1-0A67-F740-9D15-3F559F6B7D44}" srcId="{743183F1-2A6E-B24E-9ED7-F6003A7D375F}" destId="{0D259B49-C344-B347-8CB4-1A18D95FEF1F}" srcOrd="3" destOrd="0" parTransId="{742B673C-6C47-044B-958D-2F9FA61D919E}" sibTransId="{03EFCCF5-E942-5D47-A75B-9853B1C05AB2}"/>
    <dgm:cxn modelId="{B9619BA3-FBD1-7848-BBF2-2E256AED1D41}" srcId="{743183F1-2A6E-B24E-9ED7-F6003A7D375F}" destId="{44EB57CB-EF8C-5849-9825-F4C3804CB524}" srcOrd="2" destOrd="0" parTransId="{6C00F0BC-F586-D54C-ACD2-395C201224C4}" sibTransId="{D06EA90C-61BD-4048-B807-49A479DA0B27}"/>
    <dgm:cxn modelId="{9E6C10AE-A8B0-EE40-9E4A-0F75CE768564}" type="presOf" srcId="{B7189299-F812-C245-A5E6-5486BA8159D9}" destId="{E0800C3E-BB1E-6949-ADA5-3A298A111FDE}" srcOrd="0" destOrd="0" presId="urn:microsoft.com/office/officeart/2005/8/layout/default"/>
    <dgm:cxn modelId="{68DFBCBD-D891-5746-99C9-AF53A790612D}" srcId="{743183F1-2A6E-B24E-9ED7-F6003A7D375F}" destId="{CF885909-47F3-F542-9E38-0CF9737B5E1F}" srcOrd="5" destOrd="0" parTransId="{F4FD268B-17EC-B54F-AF5B-9D570ACF32D8}" sibTransId="{B1CD5061-9869-9045-AECF-19FC2B12FDCA}"/>
    <dgm:cxn modelId="{3107EDCD-40B8-7D44-8EB3-6F0CBFE23914}" type="presOf" srcId="{93E2EFBA-2804-104B-80C5-76058A710CBB}" destId="{41DAC1D0-3F26-1D48-ADAD-BE38734FECA7}" srcOrd="0" destOrd="0" presId="urn:microsoft.com/office/officeart/2005/8/layout/default"/>
    <dgm:cxn modelId="{BD31A5D8-C8D1-BE4F-993F-6172C962E60F}" type="presOf" srcId="{EE03A40A-950F-9743-A07A-823395B2EA80}" destId="{730094FA-9E19-AF49-98E3-CF2F6AAD4816}" srcOrd="0" destOrd="0" presId="urn:microsoft.com/office/officeart/2005/8/layout/default"/>
    <dgm:cxn modelId="{A26A55E2-CFC6-FE41-A25B-E078BC19D608}" type="presOf" srcId="{0D259B49-C344-B347-8CB4-1A18D95FEF1F}" destId="{A37B7564-3FD4-6445-B745-2823C88B12C7}" srcOrd="0" destOrd="0" presId="urn:microsoft.com/office/officeart/2005/8/layout/default"/>
    <dgm:cxn modelId="{9E8848F5-A3D7-8E46-B438-05FCA3468FF5}" srcId="{743183F1-2A6E-B24E-9ED7-F6003A7D375F}" destId="{1F6E0680-82DA-2E4E-B5B3-8522F29BD811}" srcOrd="7" destOrd="0" parTransId="{2AD70E66-B81C-E446-9441-497D1AAEDB3E}" sibTransId="{5475F0F6-381C-4449-84AB-11A3C767745E}"/>
    <dgm:cxn modelId="{415DC8F5-5EA7-BF41-91C1-6058C19351E3}" type="presOf" srcId="{CF885909-47F3-F542-9E38-0CF9737B5E1F}" destId="{98D36DF9-010B-8E42-9CD4-F4E2B6CA04A9}" srcOrd="0" destOrd="0" presId="urn:microsoft.com/office/officeart/2005/8/layout/default"/>
    <dgm:cxn modelId="{5C8423F7-696F-7144-8F24-97954381392D}" type="presOf" srcId="{743183F1-2A6E-B24E-9ED7-F6003A7D375F}" destId="{B537943A-DA5C-9245-991E-DE542879D3D2}" srcOrd="0" destOrd="0" presId="urn:microsoft.com/office/officeart/2005/8/layout/default"/>
    <dgm:cxn modelId="{59C5F2D3-37EA-F845-988E-6D8BEF8E5C38}" type="presParOf" srcId="{B537943A-DA5C-9245-991E-DE542879D3D2}" destId="{69680AB3-FE80-084A-BD99-B37F4A7B7EF6}" srcOrd="0" destOrd="0" presId="urn:microsoft.com/office/officeart/2005/8/layout/default"/>
    <dgm:cxn modelId="{0C0C527B-CB0E-534E-91D9-0D0415575236}" type="presParOf" srcId="{B537943A-DA5C-9245-991E-DE542879D3D2}" destId="{8CCDB129-2BC5-054E-BDAA-3B9478C69A97}" srcOrd="1" destOrd="0" presId="urn:microsoft.com/office/officeart/2005/8/layout/default"/>
    <dgm:cxn modelId="{B9C220BE-CE75-5E46-B1ED-D35FA268A8D7}" type="presParOf" srcId="{B537943A-DA5C-9245-991E-DE542879D3D2}" destId="{7B3F7D38-DD39-2E4C-8595-83B0215FBA7B}" srcOrd="2" destOrd="0" presId="urn:microsoft.com/office/officeart/2005/8/layout/default"/>
    <dgm:cxn modelId="{A48500D5-AEC7-0A45-9DD8-147A41E5C45C}" type="presParOf" srcId="{B537943A-DA5C-9245-991E-DE542879D3D2}" destId="{77FC6306-3D2A-D74B-8726-BF6EC2EAAD41}" srcOrd="3" destOrd="0" presId="urn:microsoft.com/office/officeart/2005/8/layout/default"/>
    <dgm:cxn modelId="{081FDFC1-7E78-1C40-826D-95826FA676E6}" type="presParOf" srcId="{B537943A-DA5C-9245-991E-DE542879D3D2}" destId="{FF7874F4-EACB-7148-888A-E52B638127B3}" srcOrd="4" destOrd="0" presId="urn:microsoft.com/office/officeart/2005/8/layout/default"/>
    <dgm:cxn modelId="{AAC66C7A-3D72-C446-881C-11DFA91C6F67}" type="presParOf" srcId="{B537943A-DA5C-9245-991E-DE542879D3D2}" destId="{FC901924-B477-544D-84DB-20C33CCCEACE}" srcOrd="5" destOrd="0" presId="urn:microsoft.com/office/officeart/2005/8/layout/default"/>
    <dgm:cxn modelId="{CBBE0D5C-9839-EC4D-8CB7-3D2A12D72E9B}" type="presParOf" srcId="{B537943A-DA5C-9245-991E-DE542879D3D2}" destId="{A37B7564-3FD4-6445-B745-2823C88B12C7}" srcOrd="6" destOrd="0" presId="urn:microsoft.com/office/officeart/2005/8/layout/default"/>
    <dgm:cxn modelId="{CD12BA7A-8B3E-5F42-8A35-E407A1302ADC}" type="presParOf" srcId="{B537943A-DA5C-9245-991E-DE542879D3D2}" destId="{71E55A9C-87CC-8140-AA42-6866F4554DA6}" srcOrd="7" destOrd="0" presId="urn:microsoft.com/office/officeart/2005/8/layout/default"/>
    <dgm:cxn modelId="{29F40BF6-6765-E044-A134-997E81E856E3}" type="presParOf" srcId="{B537943A-DA5C-9245-991E-DE542879D3D2}" destId="{96810E52-8E9B-824B-8038-19AA870D51CB}" srcOrd="8" destOrd="0" presId="urn:microsoft.com/office/officeart/2005/8/layout/default"/>
    <dgm:cxn modelId="{CAAE95B4-8EBA-E344-8DDC-739303DBFD9A}" type="presParOf" srcId="{B537943A-DA5C-9245-991E-DE542879D3D2}" destId="{FD0EF42A-8BA4-AC4A-8BF6-DE65BD6294B8}" srcOrd="9" destOrd="0" presId="urn:microsoft.com/office/officeart/2005/8/layout/default"/>
    <dgm:cxn modelId="{1193AB53-050F-7642-A590-727A539B2233}" type="presParOf" srcId="{B537943A-DA5C-9245-991E-DE542879D3D2}" destId="{98D36DF9-010B-8E42-9CD4-F4E2B6CA04A9}" srcOrd="10" destOrd="0" presId="urn:microsoft.com/office/officeart/2005/8/layout/default"/>
    <dgm:cxn modelId="{5D9F53C4-0429-9C40-9FBD-B34D9C4A3F78}" type="presParOf" srcId="{B537943A-DA5C-9245-991E-DE542879D3D2}" destId="{CA5F3470-39EC-FA4D-9BF7-E433D5FD2727}" srcOrd="11" destOrd="0" presId="urn:microsoft.com/office/officeart/2005/8/layout/default"/>
    <dgm:cxn modelId="{C2903E76-4D7D-9E49-BDBC-872A204328FB}" type="presParOf" srcId="{B537943A-DA5C-9245-991E-DE542879D3D2}" destId="{6AEEE449-8935-8042-84F5-CF835C70749E}" srcOrd="12" destOrd="0" presId="urn:microsoft.com/office/officeart/2005/8/layout/default"/>
    <dgm:cxn modelId="{7DDBB9E5-B076-E543-9B6A-03CB5E677049}" type="presParOf" srcId="{B537943A-DA5C-9245-991E-DE542879D3D2}" destId="{EB15F938-7632-AA41-A78B-02523DE8A27D}" srcOrd="13" destOrd="0" presId="urn:microsoft.com/office/officeart/2005/8/layout/default"/>
    <dgm:cxn modelId="{401C25EA-E48C-6042-917B-2A2A0D9A2D6F}" type="presParOf" srcId="{B537943A-DA5C-9245-991E-DE542879D3D2}" destId="{619AD72D-BAEA-B643-BD6E-7DA5606EC960}" srcOrd="14" destOrd="0" presId="urn:microsoft.com/office/officeart/2005/8/layout/default"/>
    <dgm:cxn modelId="{0E4029D9-8B32-3F44-978D-58F3EBB53906}" type="presParOf" srcId="{B537943A-DA5C-9245-991E-DE542879D3D2}" destId="{11F7397A-D5EF-2446-9989-463BF2C20DAF}" srcOrd="15" destOrd="0" presId="urn:microsoft.com/office/officeart/2005/8/layout/default"/>
    <dgm:cxn modelId="{6EA1D6E3-8C06-9841-A185-A9158692B8BD}" type="presParOf" srcId="{B537943A-DA5C-9245-991E-DE542879D3D2}" destId="{730094FA-9E19-AF49-98E3-CF2F6AAD4816}" srcOrd="16" destOrd="0" presId="urn:microsoft.com/office/officeart/2005/8/layout/default"/>
    <dgm:cxn modelId="{EE2E30C7-C623-5E40-B1E8-B9FE0EC38AFC}" type="presParOf" srcId="{B537943A-DA5C-9245-991E-DE542879D3D2}" destId="{308F7948-6F21-7D45-A45A-1F450116F643}" srcOrd="17" destOrd="0" presId="urn:microsoft.com/office/officeart/2005/8/layout/default"/>
    <dgm:cxn modelId="{D2735936-C500-9849-9775-7ACAC60B03F4}" type="presParOf" srcId="{B537943A-DA5C-9245-991E-DE542879D3D2}" destId="{4FE445E0-94D6-7C4E-B4DE-A16A7D7E97B3}" srcOrd="18" destOrd="0" presId="urn:microsoft.com/office/officeart/2005/8/layout/default"/>
    <dgm:cxn modelId="{0039133C-96B1-7943-B68B-E28634850E1B}" type="presParOf" srcId="{B537943A-DA5C-9245-991E-DE542879D3D2}" destId="{615A4D1A-27DD-FE4B-A458-833D067A4500}" srcOrd="19" destOrd="0" presId="urn:microsoft.com/office/officeart/2005/8/layout/default"/>
    <dgm:cxn modelId="{99B6C159-9FE8-EA4D-8362-AC37C492F0B9}" type="presParOf" srcId="{B537943A-DA5C-9245-991E-DE542879D3D2}" destId="{41DAC1D0-3F26-1D48-ADAD-BE38734FECA7}" srcOrd="20" destOrd="0" presId="urn:microsoft.com/office/officeart/2005/8/layout/default"/>
    <dgm:cxn modelId="{BFA21681-24C8-5A4C-BA6F-FC29D8E3E714}" type="presParOf" srcId="{B537943A-DA5C-9245-991E-DE542879D3D2}" destId="{1EE966EB-84F5-8949-9976-DA1F3E362CA5}" srcOrd="21" destOrd="0" presId="urn:microsoft.com/office/officeart/2005/8/layout/default"/>
    <dgm:cxn modelId="{BD4A5F36-8DAD-824B-9861-902EE23519C8}" type="presParOf" srcId="{B537943A-DA5C-9245-991E-DE542879D3D2}" destId="{E0800C3E-BB1E-6949-ADA5-3A298A111FDE}"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00A4B37-B081-40F1-BEA5-8053AAFD810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F93F7D08-C105-4C78-95FD-F1D4A3962755}">
      <dgm:prSet phldrT="[Text]" custT="1"/>
      <dgm:spPr>
        <a:noFill/>
        <a:ln>
          <a:noFill/>
        </a:ln>
      </dgm:spPr>
      <dgm:t>
        <a:bodyPr/>
        <a:lstStyle/>
        <a:p>
          <a:r>
            <a:rPr lang="en-GB" sz="2000" b="1"/>
            <a:t>Foundations</a:t>
          </a:r>
        </a:p>
      </dgm:t>
    </dgm:pt>
    <dgm:pt modelId="{E2957C4C-7706-4C9A-95FA-A4501DBAEB36}" type="parTrans" cxnId="{AA80EEE2-7CE7-4D6F-A650-85D22ECA24CE}">
      <dgm:prSet/>
      <dgm:spPr/>
      <dgm:t>
        <a:bodyPr/>
        <a:lstStyle/>
        <a:p>
          <a:endParaRPr lang="en-GB"/>
        </a:p>
      </dgm:t>
    </dgm:pt>
    <dgm:pt modelId="{D22E9352-9B3D-426C-8DCE-3DD0CF22413D}" type="sibTrans" cxnId="{AA80EEE2-7CE7-4D6F-A650-85D22ECA24CE}">
      <dgm:prSet/>
      <dgm:spPr/>
      <dgm:t>
        <a:bodyPr/>
        <a:lstStyle/>
        <a:p>
          <a:endParaRPr lang="en-GB"/>
        </a:p>
      </dgm:t>
    </dgm:pt>
    <dgm:pt modelId="{B300C72A-DB4C-4B3A-84CB-287DDE4B161A}">
      <dgm:prSet phldrT="[Text]" phldr="0" custT="1"/>
      <dgm:spPr>
        <a:noFill/>
        <a:ln>
          <a:solidFill>
            <a:schemeClr val="tx1"/>
          </a:solidFill>
        </a:ln>
      </dgm:spPr>
      <dgm:t>
        <a:bodyPr anchor="b"/>
        <a:lstStyle/>
        <a:p>
          <a:endParaRPr lang="en-GB" sz="1800">
            <a:solidFill>
              <a:srgbClr val="000000"/>
            </a:solidFill>
          </a:endParaRPr>
        </a:p>
      </dgm:t>
    </dgm:pt>
    <dgm:pt modelId="{85CF2E73-25A3-45CB-99DB-1F0CE3630611}" type="parTrans" cxnId="{1FDD2DB2-0F02-4145-8447-D1BEA347E2C3}">
      <dgm:prSet/>
      <dgm:spPr/>
      <dgm:t>
        <a:bodyPr/>
        <a:lstStyle/>
        <a:p>
          <a:endParaRPr lang="en-GB"/>
        </a:p>
      </dgm:t>
    </dgm:pt>
    <dgm:pt modelId="{68A60580-10C5-49DF-8939-B83773422DB9}" type="sibTrans" cxnId="{1FDD2DB2-0F02-4145-8447-D1BEA347E2C3}">
      <dgm:prSet/>
      <dgm:spPr/>
      <dgm:t>
        <a:bodyPr/>
        <a:lstStyle/>
        <a:p>
          <a:endParaRPr lang="en-GB"/>
        </a:p>
      </dgm:t>
    </dgm:pt>
    <dgm:pt modelId="{5197C086-D0C6-48B8-A17F-27419EC92682}">
      <dgm:prSet phldrT="[Text]" custT="1"/>
      <dgm:spPr>
        <a:noFill/>
        <a:ln>
          <a:solidFill>
            <a:schemeClr val="tx1"/>
          </a:solidFill>
        </a:ln>
      </dgm:spPr>
      <dgm:t>
        <a:bodyPr anchor="b"/>
        <a:lstStyle/>
        <a:p>
          <a:endParaRPr lang="en-GB" sz="1800">
            <a:solidFill>
              <a:srgbClr val="000000"/>
            </a:solidFill>
          </a:endParaRPr>
        </a:p>
      </dgm:t>
    </dgm:pt>
    <dgm:pt modelId="{679D1D0A-3776-4A76-A397-BFBBD00AC94B}" type="parTrans" cxnId="{F610EF09-41EC-44E0-A226-547113041836}">
      <dgm:prSet/>
      <dgm:spPr/>
      <dgm:t>
        <a:bodyPr/>
        <a:lstStyle/>
        <a:p>
          <a:endParaRPr lang="en-GB"/>
        </a:p>
      </dgm:t>
    </dgm:pt>
    <dgm:pt modelId="{06350E39-5BB7-471F-A09C-06B1B8BE60C2}" type="sibTrans" cxnId="{F610EF09-41EC-44E0-A226-547113041836}">
      <dgm:prSet/>
      <dgm:spPr/>
      <dgm:t>
        <a:bodyPr/>
        <a:lstStyle/>
        <a:p>
          <a:endParaRPr lang="en-GB"/>
        </a:p>
      </dgm:t>
    </dgm:pt>
    <dgm:pt modelId="{0C84409B-1B2C-43C3-AF07-2640CFEDED7E}">
      <dgm:prSet phldrT="[Text]" custT="1"/>
      <dgm:spPr>
        <a:noFill/>
        <a:ln>
          <a:solidFill>
            <a:schemeClr val="tx1"/>
          </a:solidFill>
        </a:ln>
      </dgm:spPr>
      <dgm:t>
        <a:bodyPr anchor="b"/>
        <a:lstStyle/>
        <a:p>
          <a:endParaRPr lang="en-GB" sz="1800">
            <a:solidFill>
              <a:srgbClr val="000000"/>
            </a:solidFill>
          </a:endParaRPr>
        </a:p>
      </dgm:t>
    </dgm:pt>
    <dgm:pt modelId="{63409CD4-F647-42AA-A520-F619941DBDE6}" type="parTrans" cxnId="{7C631834-0C6E-4146-B15B-70F0FBB668D8}">
      <dgm:prSet/>
      <dgm:spPr/>
      <dgm:t>
        <a:bodyPr/>
        <a:lstStyle/>
        <a:p>
          <a:endParaRPr lang="en-GB"/>
        </a:p>
      </dgm:t>
    </dgm:pt>
    <dgm:pt modelId="{20023B3E-9D66-4D4B-840A-C9CC841DE840}" type="sibTrans" cxnId="{7C631834-0C6E-4146-B15B-70F0FBB668D8}">
      <dgm:prSet/>
      <dgm:spPr/>
      <dgm:t>
        <a:bodyPr/>
        <a:lstStyle/>
        <a:p>
          <a:endParaRPr lang="en-GB"/>
        </a:p>
      </dgm:t>
    </dgm:pt>
    <dgm:pt modelId="{5D6BFED6-C098-4979-8FF4-EF1D9DAE0698}">
      <dgm:prSet phldrT="[Text]" custT="1"/>
      <dgm:spPr>
        <a:noFill/>
        <a:ln>
          <a:solidFill>
            <a:schemeClr val="tx1"/>
          </a:solidFill>
        </a:ln>
      </dgm:spPr>
      <dgm:t>
        <a:bodyPr anchor="b"/>
        <a:lstStyle/>
        <a:p>
          <a:endParaRPr lang="en-GB" sz="1800">
            <a:solidFill>
              <a:srgbClr val="000000"/>
            </a:solidFill>
          </a:endParaRPr>
        </a:p>
      </dgm:t>
    </dgm:pt>
    <dgm:pt modelId="{CB527BEC-576E-4B8B-8E3E-FB79D75A7DE2}" type="parTrans" cxnId="{ECF0874B-2CCC-43DB-83AA-6147068E6F20}">
      <dgm:prSet/>
      <dgm:spPr/>
      <dgm:t>
        <a:bodyPr/>
        <a:lstStyle/>
        <a:p>
          <a:endParaRPr lang="en-GB"/>
        </a:p>
      </dgm:t>
    </dgm:pt>
    <dgm:pt modelId="{86E6F808-DDF5-4A51-BE34-281A65271E85}" type="sibTrans" cxnId="{ECF0874B-2CCC-43DB-83AA-6147068E6F20}">
      <dgm:prSet/>
      <dgm:spPr/>
      <dgm:t>
        <a:bodyPr/>
        <a:lstStyle/>
        <a:p>
          <a:endParaRPr lang="en-GB"/>
        </a:p>
      </dgm:t>
    </dgm:pt>
    <dgm:pt modelId="{2F01D60F-9248-46E4-8DA4-28EB5A30C39F}">
      <dgm:prSet custT="1"/>
      <dgm:spPr>
        <a:noFill/>
        <a:ln>
          <a:solidFill>
            <a:schemeClr val="tx1"/>
          </a:solidFill>
        </a:ln>
      </dgm:spPr>
      <dgm:t>
        <a:bodyPr anchor="b"/>
        <a:lstStyle/>
        <a:p>
          <a:endParaRPr lang="en-GB" sz="1800">
            <a:solidFill>
              <a:srgbClr val="000000"/>
            </a:solidFill>
          </a:endParaRPr>
        </a:p>
      </dgm:t>
    </dgm:pt>
    <dgm:pt modelId="{9C3B1B5C-9067-44B4-A5C6-E8C85A42912A}" type="parTrans" cxnId="{4F0557D6-DDFA-42E3-BB9A-917AD3937536}">
      <dgm:prSet/>
      <dgm:spPr/>
      <dgm:t>
        <a:bodyPr/>
        <a:lstStyle/>
        <a:p>
          <a:endParaRPr lang="en-GB"/>
        </a:p>
      </dgm:t>
    </dgm:pt>
    <dgm:pt modelId="{E2C817EF-E969-48B3-BE66-006CF469ADD4}" type="sibTrans" cxnId="{4F0557D6-DDFA-42E3-BB9A-917AD3937536}">
      <dgm:prSet/>
      <dgm:spPr/>
      <dgm:t>
        <a:bodyPr/>
        <a:lstStyle/>
        <a:p>
          <a:endParaRPr lang="en-GB"/>
        </a:p>
      </dgm:t>
    </dgm:pt>
    <dgm:pt modelId="{EFE6B204-EE8A-4F30-BCB6-F3E7978F838A}">
      <dgm:prSet custT="1"/>
      <dgm:spPr>
        <a:noFill/>
        <a:ln>
          <a:solidFill>
            <a:schemeClr val="tx1"/>
          </a:solidFill>
        </a:ln>
      </dgm:spPr>
      <dgm:t>
        <a:bodyPr anchor="b"/>
        <a:lstStyle/>
        <a:p>
          <a:endParaRPr lang="en-GB" sz="1800">
            <a:solidFill>
              <a:srgbClr val="000000"/>
            </a:solidFill>
          </a:endParaRPr>
        </a:p>
      </dgm:t>
    </dgm:pt>
    <dgm:pt modelId="{09ADCFB7-EDD4-4A55-A826-31A0A056488B}" type="parTrans" cxnId="{EC47C28B-46E0-4733-9A37-C85673D47CC3}">
      <dgm:prSet/>
      <dgm:spPr/>
      <dgm:t>
        <a:bodyPr/>
        <a:lstStyle/>
        <a:p>
          <a:endParaRPr lang="en-GB"/>
        </a:p>
      </dgm:t>
    </dgm:pt>
    <dgm:pt modelId="{73031E10-9EEC-41A7-8E47-E0663B9CFB89}" type="sibTrans" cxnId="{EC47C28B-46E0-4733-9A37-C85673D47CC3}">
      <dgm:prSet/>
      <dgm:spPr/>
      <dgm:t>
        <a:bodyPr/>
        <a:lstStyle/>
        <a:p>
          <a:endParaRPr lang="en-GB"/>
        </a:p>
      </dgm:t>
    </dgm:pt>
    <dgm:pt modelId="{2C42D16B-5CCD-478F-8905-EC5879AC8F20}" type="pres">
      <dgm:prSet presAssocID="{A00A4B37-B081-40F1-BEA5-8053AAFD810B}" presName="composite" presStyleCnt="0">
        <dgm:presLayoutVars>
          <dgm:chMax val="1"/>
          <dgm:dir/>
          <dgm:resizeHandles val="exact"/>
        </dgm:presLayoutVars>
      </dgm:prSet>
      <dgm:spPr/>
    </dgm:pt>
    <dgm:pt modelId="{916BCFFA-2FD9-4BC4-BAD4-B21E67FB1F6D}" type="pres">
      <dgm:prSet presAssocID="{A00A4B37-B081-40F1-BEA5-8053AAFD810B}" presName="radial" presStyleCnt="0">
        <dgm:presLayoutVars>
          <dgm:animLvl val="ctr"/>
        </dgm:presLayoutVars>
      </dgm:prSet>
      <dgm:spPr/>
    </dgm:pt>
    <dgm:pt modelId="{A3738FBA-2388-4621-BE85-82BF2C7E9510}" type="pres">
      <dgm:prSet presAssocID="{F93F7D08-C105-4C78-95FD-F1D4A3962755}" presName="centerShape" presStyleLbl="vennNode1" presStyleIdx="0" presStyleCnt="7" custLinFactNeighborX="-838"/>
      <dgm:spPr/>
    </dgm:pt>
    <dgm:pt modelId="{B07B1291-BFF4-4BAB-980A-984156406C75}" type="pres">
      <dgm:prSet presAssocID="{B300C72A-DB4C-4B3A-84CB-287DDE4B161A}" presName="node" presStyleLbl="vennNode1" presStyleIdx="1" presStyleCnt="7" custScaleX="133100" custScaleY="133100" custRadScaleRad="89195" custRadScaleInc="-6080">
        <dgm:presLayoutVars>
          <dgm:bulletEnabled val="1"/>
        </dgm:presLayoutVars>
      </dgm:prSet>
      <dgm:spPr/>
    </dgm:pt>
    <dgm:pt modelId="{8FDDFE14-2461-4543-80EC-D03073FBC163}" type="pres">
      <dgm:prSet presAssocID="{5197C086-D0C6-48B8-A17F-27419EC92682}" presName="node" presStyleLbl="vennNode1" presStyleIdx="2" presStyleCnt="7" custScaleX="133100" custScaleY="133100" custRadScaleRad="89642" custRadScaleInc="-3233">
        <dgm:presLayoutVars>
          <dgm:bulletEnabled val="1"/>
        </dgm:presLayoutVars>
      </dgm:prSet>
      <dgm:spPr/>
    </dgm:pt>
    <dgm:pt modelId="{7724293D-40D3-41FF-9D0A-509B135F87EF}" type="pres">
      <dgm:prSet presAssocID="{2F01D60F-9248-46E4-8DA4-28EB5A30C39F}" presName="node" presStyleLbl="vennNode1" presStyleIdx="3" presStyleCnt="7" custScaleX="133100" custScaleY="133100" custRadScaleRad="84556" custRadScaleInc="-3002">
        <dgm:presLayoutVars>
          <dgm:bulletEnabled val="1"/>
        </dgm:presLayoutVars>
      </dgm:prSet>
      <dgm:spPr/>
    </dgm:pt>
    <dgm:pt modelId="{CCD3804B-5147-4299-AA02-A646E248473B}" type="pres">
      <dgm:prSet presAssocID="{EFE6B204-EE8A-4F30-BCB6-F3E7978F838A}" presName="node" presStyleLbl="vennNode1" presStyleIdx="4" presStyleCnt="7" custScaleX="121000" custScaleY="121000" custRadScaleRad="92262">
        <dgm:presLayoutVars>
          <dgm:bulletEnabled val="1"/>
        </dgm:presLayoutVars>
      </dgm:prSet>
      <dgm:spPr/>
    </dgm:pt>
    <dgm:pt modelId="{4659DBB6-D3DD-4751-A231-85405F2D170A}" type="pres">
      <dgm:prSet presAssocID="{0C84409B-1B2C-43C3-AF07-2640CFEDED7E}" presName="node" presStyleLbl="vennNode1" presStyleIdx="5" presStyleCnt="7" custScaleX="133100" custScaleY="133100" custRadScaleRad="87064" custRadScaleInc="939">
        <dgm:presLayoutVars>
          <dgm:bulletEnabled val="1"/>
        </dgm:presLayoutVars>
      </dgm:prSet>
      <dgm:spPr/>
    </dgm:pt>
    <dgm:pt modelId="{816B3597-AF00-41A3-A020-0EAE28C5C40E}" type="pres">
      <dgm:prSet presAssocID="{5D6BFED6-C098-4979-8FF4-EF1D9DAE0698}" presName="node" presStyleLbl="vennNode1" presStyleIdx="6" presStyleCnt="7" custScaleX="133100" custScaleY="133100" custRadScaleRad="93570" custRadScaleInc="-4195">
        <dgm:presLayoutVars>
          <dgm:bulletEnabled val="1"/>
        </dgm:presLayoutVars>
      </dgm:prSet>
      <dgm:spPr/>
    </dgm:pt>
  </dgm:ptLst>
  <dgm:cxnLst>
    <dgm:cxn modelId="{F610EF09-41EC-44E0-A226-547113041836}" srcId="{F93F7D08-C105-4C78-95FD-F1D4A3962755}" destId="{5197C086-D0C6-48B8-A17F-27419EC92682}" srcOrd="1" destOrd="0" parTransId="{679D1D0A-3776-4A76-A397-BFBBD00AC94B}" sibTransId="{06350E39-5BB7-471F-A09C-06B1B8BE60C2}"/>
    <dgm:cxn modelId="{34D7480F-D2FD-4C96-A457-2EE73EA23421}" type="presOf" srcId="{B300C72A-DB4C-4B3A-84CB-287DDE4B161A}" destId="{B07B1291-BFF4-4BAB-980A-984156406C75}" srcOrd="0" destOrd="0" presId="urn:microsoft.com/office/officeart/2005/8/layout/radial3"/>
    <dgm:cxn modelId="{7C631834-0C6E-4146-B15B-70F0FBB668D8}" srcId="{F93F7D08-C105-4C78-95FD-F1D4A3962755}" destId="{0C84409B-1B2C-43C3-AF07-2640CFEDED7E}" srcOrd="4" destOrd="0" parTransId="{63409CD4-F647-42AA-A520-F619941DBDE6}" sibTransId="{20023B3E-9D66-4D4B-840A-C9CC841DE840}"/>
    <dgm:cxn modelId="{21E31F62-F593-4733-B03D-3875D68EB21D}" type="presOf" srcId="{5197C086-D0C6-48B8-A17F-27419EC92682}" destId="{8FDDFE14-2461-4543-80EC-D03073FBC163}" srcOrd="0" destOrd="0" presId="urn:microsoft.com/office/officeart/2005/8/layout/radial3"/>
    <dgm:cxn modelId="{ECF0874B-2CCC-43DB-83AA-6147068E6F20}" srcId="{F93F7D08-C105-4C78-95FD-F1D4A3962755}" destId="{5D6BFED6-C098-4979-8FF4-EF1D9DAE0698}" srcOrd="5" destOrd="0" parTransId="{CB527BEC-576E-4B8B-8E3E-FB79D75A7DE2}" sibTransId="{86E6F808-DDF5-4A51-BE34-281A65271E85}"/>
    <dgm:cxn modelId="{33DB366D-3769-438D-B5FE-16C155000CD6}" type="presOf" srcId="{F93F7D08-C105-4C78-95FD-F1D4A3962755}" destId="{A3738FBA-2388-4621-BE85-82BF2C7E9510}" srcOrd="0" destOrd="0" presId="urn:microsoft.com/office/officeart/2005/8/layout/radial3"/>
    <dgm:cxn modelId="{EC47C28B-46E0-4733-9A37-C85673D47CC3}" srcId="{F93F7D08-C105-4C78-95FD-F1D4A3962755}" destId="{EFE6B204-EE8A-4F30-BCB6-F3E7978F838A}" srcOrd="3" destOrd="0" parTransId="{09ADCFB7-EDD4-4A55-A826-31A0A056488B}" sibTransId="{73031E10-9EEC-41A7-8E47-E0663B9CFB89}"/>
    <dgm:cxn modelId="{C4700291-ED65-4270-8AF6-00000E06330B}" type="presOf" srcId="{2F01D60F-9248-46E4-8DA4-28EB5A30C39F}" destId="{7724293D-40D3-41FF-9D0A-509B135F87EF}" srcOrd="0" destOrd="0" presId="urn:microsoft.com/office/officeart/2005/8/layout/radial3"/>
    <dgm:cxn modelId="{43614BA4-2A02-4C6C-AFA3-16EE906E66DF}" type="presOf" srcId="{5D6BFED6-C098-4979-8FF4-EF1D9DAE0698}" destId="{816B3597-AF00-41A3-A020-0EAE28C5C40E}" srcOrd="0" destOrd="0" presId="urn:microsoft.com/office/officeart/2005/8/layout/radial3"/>
    <dgm:cxn modelId="{233B97A5-AC95-4D5B-A274-3EF693B61199}" type="presOf" srcId="{0C84409B-1B2C-43C3-AF07-2640CFEDED7E}" destId="{4659DBB6-D3DD-4751-A231-85405F2D170A}" srcOrd="0" destOrd="0" presId="urn:microsoft.com/office/officeart/2005/8/layout/radial3"/>
    <dgm:cxn modelId="{1FDD2DB2-0F02-4145-8447-D1BEA347E2C3}" srcId="{F93F7D08-C105-4C78-95FD-F1D4A3962755}" destId="{B300C72A-DB4C-4B3A-84CB-287DDE4B161A}" srcOrd="0" destOrd="0" parTransId="{85CF2E73-25A3-45CB-99DB-1F0CE3630611}" sibTransId="{68A60580-10C5-49DF-8939-B83773422DB9}"/>
    <dgm:cxn modelId="{4F0557D6-DDFA-42E3-BB9A-917AD3937536}" srcId="{F93F7D08-C105-4C78-95FD-F1D4A3962755}" destId="{2F01D60F-9248-46E4-8DA4-28EB5A30C39F}" srcOrd="2" destOrd="0" parTransId="{9C3B1B5C-9067-44B4-A5C6-E8C85A42912A}" sibTransId="{E2C817EF-E969-48B3-BE66-006CF469ADD4}"/>
    <dgm:cxn modelId="{BFDDF0DF-71AA-455C-81D2-54AF53224C30}" type="presOf" srcId="{A00A4B37-B081-40F1-BEA5-8053AAFD810B}" destId="{2C42D16B-5CCD-478F-8905-EC5879AC8F20}" srcOrd="0" destOrd="0" presId="urn:microsoft.com/office/officeart/2005/8/layout/radial3"/>
    <dgm:cxn modelId="{AA80EEE2-7CE7-4D6F-A650-85D22ECA24CE}" srcId="{A00A4B37-B081-40F1-BEA5-8053AAFD810B}" destId="{F93F7D08-C105-4C78-95FD-F1D4A3962755}" srcOrd="0" destOrd="0" parTransId="{E2957C4C-7706-4C9A-95FA-A4501DBAEB36}" sibTransId="{D22E9352-9B3D-426C-8DCE-3DD0CF22413D}"/>
    <dgm:cxn modelId="{7A182BF8-875E-49D6-884F-4133C656DF0E}" type="presOf" srcId="{EFE6B204-EE8A-4F30-BCB6-F3E7978F838A}" destId="{CCD3804B-5147-4299-AA02-A646E248473B}" srcOrd="0" destOrd="0" presId="urn:microsoft.com/office/officeart/2005/8/layout/radial3"/>
    <dgm:cxn modelId="{08EDC955-3E08-4976-AEFF-4CFCEF218BCD}" type="presParOf" srcId="{2C42D16B-5CCD-478F-8905-EC5879AC8F20}" destId="{916BCFFA-2FD9-4BC4-BAD4-B21E67FB1F6D}" srcOrd="0" destOrd="0" presId="urn:microsoft.com/office/officeart/2005/8/layout/radial3"/>
    <dgm:cxn modelId="{BE16A74C-5C80-4EA4-998E-58ABC773020C}" type="presParOf" srcId="{916BCFFA-2FD9-4BC4-BAD4-B21E67FB1F6D}" destId="{A3738FBA-2388-4621-BE85-82BF2C7E9510}" srcOrd="0" destOrd="0" presId="urn:microsoft.com/office/officeart/2005/8/layout/radial3"/>
    <dgm:cxn modelId="{64D6C817-7DFD-4CD6-A46A-D885CA1F1EFC}" type="presParOf" srcId="{916BCFFA-2FD9-4BC4-BAD4-B21E67FB1F6D}" destId="{B07B1291-BFF4-4BAB-980A-984156406C75}" srcOrd="1" destOrd="0" presId="urn:microsoft.com/office/officeart/2005/8/layout/radial3"/>
    <dgm:cxn modelId="{E2F08458-9F83-4F0F-9B3B-B82D19FBD58E}" type="presParOf" srcId="{916BCFFA-2FD9-4BC4-BAD4-B21E67FB1F6D}" destId="{8FDDFE14-2461-4543-80EC-D03073FBC163}" srcOrd="2" destOrd="0" presId="urn:microsoft.com/office/officeart/2005/8/layout/radial3"/>
    <dgm:cxn modelId="{F7673055-7940-48EA-9AFC-E448BCF67161}" type="presParOf" srcId="{916BCFFA-2FD9-4BC4-BAD4-B21E67FB1F6D}" destId="{7724293D-40D3-41FF-9D0A-509B135F87EF}" srcOrd="3" destOrd="0" presId="urn:microsoft.com/office/officeart/2005/8/layout/radial3"/>
    <dgm:cxn modelId="{2768B28E-8076-470A-85E6-6169598BD099}" type="presParOf" srcId="{916BCFFA-2FD9-4BC4-BAD4-B21E67FB1F6D}" destId="{CCD3804B-5147-4299-AA02-A646E248473B}" srcOrd="4" destOrd="0" presId="urn:microsoft.com/office/officeart/2005/8/layout/radial3"/>
    <dgm:cxn modelId="{3040B2C8-3572-43D7-A0F6-C5D5FF74CBA7}" type="presParOf" srcId="{916BCFFA-2FD9-4BC4-BAD4-B21E67FB1F6D}" destId="{4659DBB6-D3DD-4751-A231-85405F2D170A}" srcOrd="5" destOrd="0" presId="urn:microsoft.com/office/officeart/2005/8/layout/radial3"/>
    <dgm:cxn modelId="{084E339C-9445-45A2-802D-A4E285A0E2A3}" type="presParOf" srcId="{916BCFFA-2FD9-4BC4-BAD4-B21E67FB1F6D}" destId="{816B3597-AF00-41A3-A020-0EAE28C5C40E}" srcOrd="6"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7ADAF-357A-3B4C-823E-EF33839658D0}">
      <dsp:nvSpPr>
        <dsp:cNvPr id="0" name=""/>
        <dsp:cNvSpPr/>
      </dsp:nvSpPr>
      <dsp:spPr>
        <a:xfrm>
          <a:off x="0" y="71141"/>
          <a:ext cx="5741149" cy="55165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b="1"/>
          </a:pPr>
          <a:r>
            <a:rPr lang="en-GB" sz="2100" b="1" kern="1200"/>
            <a:t>Debilitating fatigue</a:t>
          </a:r>
          <a:endParaRPr lang="en-US" sz="2100" kern="1200"/>
        </a:p>
      </dsp:txBody>
      <dsp:txXfrm>
        <a:off x="26930" y="98071"/>
        <a:ext cx="5687289" cy="497795"/>
      </dsp:txXfrm>
    </dsp:sp>
    <dsp:sp modelId="{E198C3BB-7402-8C49-BE2A-C2EE3D497508}">
      <dsp:nvSpPr>
        <dsp:cNvPr id="0" name=""/>
        <dsp:cNvSpPr/>
      </dsp:nvSpPr>
      <dsp:spPr>
        <a:xfrm>
          <a:off x="0" y="622796"/>
          <a:ext cx="5741149"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28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a:t>worsened by activity, not caused by exertion, not relieved by rest</a:t>
          </a:r>
          <a:endParaRPr lang="en-US" sz="1600" kern="1200"/>
        </a:p>
      </dsp:txBody>
      <dsp:txXfrm>
        <a:off x="0" y="622796"/>
        <a:ext cx="5741149" cy="571320"/>
      </dsp:txXfrm>
    </dsp:sp>
    <dsp:sp modelId="{749B24AA-578A-CF46-8F95-89112FDAF5B3}">
      <dsp:nvSpPr>
        <dsp:cNvPr id="0" name=""/>
        <dsp:cNvSpPr/>
      </dsp:nvSpPr>
      <dsp:spPr>
        <a:xfrm>
          <a:off x="0" y="1194116"/>
          <a:ext cx="5741149" cy="55165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b="1"/>
          </a:pPr>
          <a:r>
            <a:rPr lang="en-GB" sz="2100" b="1" kern="1200"/>
            <a:t>Post exertional malaise </a:t>
          </a:r>
          <a:endParaRPr lang="en-US" sz="2100" kern="1200"/>
        </a:p>
      </dsp:txBody>
      <dsp:txXfrm>
        <a:off x="26930" y="1221046"/>
        <a:ext cx="5687289" cy="497795"/>
      </dsp:txXfrm>
    </dsp:sp>
    <dsp:sp modelId="{E86B1D38-F55D-6F49-9847-3331CB1540D5}">
      <dsp:nvSpPr>
        <dsp:cNvPr id="0" name=""/>
        <dsp:cNvSpPr/>
      </dsp:nvSpPr>
      <dsp:spPr>
        <a:xfrm>
          <a:off x="29337" y="1745771"/>
          <a:ext cx="5682474" cy="50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28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a:t>after activity, often delayed, disproportionate to the activity, prolonged recovery time</a:t>
          </a:r>
          <a:endParaRPr lang="en-US" sz="1600" kern="1200"/>
        </a:p>
      </dsp:txBody>
      <dsp:txXfrm>
        <a:off x="29337" y="1745771"/>
        <a:ext cx="5682474" cy="508537"/>
      </dsp:txXfrm>
    </dsp:sp>
    <dsp:sp modelId="{8A633C13-5E15-6F48-AA63-0E6A703B132A}">
      <dsp:nvSpPr>
        <dsp:cNvPr id="0" name=""/>
        <dsp:cNvSpPr/>
      </dsp:nvSpPr>
      <dsp:spPr>
        <a:xfrm>
          <a:off x="0" y="2254309"/>
          <a:ext cx="5741149" cy="55165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b="1"/>
          </a:pPr>
          <a:r>
            <a:rPr lang="en-GB" sz="2100" b="1" kern="1200"/>
            <a:t>Unrefreshing sleep </a:t>
          </a:r>
          <a:endParaRPr lang="en-US" sz="2100" kern="1200"/>
        </a:p>
      </dsp:txBody>
      <dsp:txXfrm>
        <a:off x="26930" y="2281239"/>
        <a:ext cx="5687289" cy="497795"/>
      </dsp:txXfrm>
    </dsp:sp>
    <dsp:sp modelId="{2A8CD12A-EE6F-7C4B-8474-4FE121D09592}">
      <dsp:nvSpPr>
        <dsp:cNvPr id="0" name=""/>
        <dsp:cNvSpPr/>
      </dsp:nvSpPr>
      <dsp:spPr>
        <a:xfrm>
          <a:off x="0" y="2805964"/>
          <a:ext cx="5741149"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28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a:t>or sleep disturbance or both, feeling exhausted/ unwell, broken or shallow sleep, altered pattern, hypersomnia</a:t>
          </a:r>
          <a:endParaRPr lang="en-US" sz="1600" kern="1200"/>
        </a:p>
      </dsp:txBody>
      <dsp:txXfrm>
        <a:off x="0" y="2805964"/>
        <a:ext cx="5741149" cy="571320"/>
      </dsp:txXfrm>
    </dsp:sp>
    <dsp:sp modelId="{56BEF4A2-BE03-0B40-8579-C7AA4A8489AC}">
      <dsp:nvSpPr>
        <dsp:cNvPr id="0" name=""/>
        <dsp:cNvSpPr/>
      </dsp:nvSpPr>
      <dsp:spPr>
        <a:xfrm>
          <a:off x="0" y="3377284"/>
          <a:ext cx="5741149" cy="55165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b="1"/>
          </a:pPr>
          <a:r>
            <a:rPr lang="en-GB" sz="2100" b="1" kern="1200"/>
            <a:t>Cognitive difficulties </a:t>
          </a:r>
          <a:r>
            <a:rPr lang="en-GB" sz="2100" kern="1200"/>
            <a:t>(brainfog)</a:t>
          </a:r>
          <a:endParaRPr lang="en-US" sz="2100" kern="1200"/>
        </a:p>
      </dsp:txBody>
      <dsp:txXfrm>
        <a:off x="26930" y="3404214"/>
        <a:ext cx="5687289" cy="497795"/>
      </dsp:txXfrm>
    </dsp:sp>
    <dsp:sp modelId="{BD1F8FBA-07A7-E24B-9044-9CF96AE4D8AC}">
      <dsp:nvSpPr>
        <dsp:cNvPr id="0" name=""/>
        <dsp:cNvSpPr/>
      </dsp:nvSpPr>
      <dsp:spPr>
        <a:xfrm>
          <a:off x="0" y="3928939"/>
          <a:ext cx="5741149"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28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a:t>difficulty word/ number finding/ speaking,  concentration and memory problems, multitasking difficult </a:t>
          </a:r>
          <a:endParaRPr lang="en-US" sz="1600" kern="1200"/>
        </a:p>
      </dsp:txBody>
      <dsp:txXfrm>
        <a:off x="0" y="3928939"/>
        <a:ext cx="5741149" cy="833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68FAB-AB09-4D09-B2CA-0C872E9106A8}">
      <dsp:nvSpPr>
        <dsp:cNvPr id="0" name=""/>
        <dsp:cNvSpPr/>
      </dsp:nvSpPr>
      <dsp:spPr>
        <a:xfrm>
          <a:off x="1895194" y="40498"/>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9D6C27-DCAF-466C-A121-D0BA0C49F682}">
      <dsp:nvSpPr>
        <dsp:cNvPr id="0" name=""/>
        <dsp:cNvSpPr/>
      </dsp:nvSpPr>
      <dsp:spPr>
        <a:xfrm>
          <a:off x="2129194" y="27449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E49C68-6CAB-41CF-8054-AA52A92C4523}">
      <dsp:nvSpPr>
        <dsp:cNvPr id="0" name=""/>
        <dsp:cNvSpPr/>
      </dsp:nvSpPr>
      <dsp:spPr>
        <a:xfrm>
          <a:off x="1386667" y="1480498"/>
          <a:ext cx="2115054"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baseline="0">
              <a:solidFill>
                <a:srgbClr val="7030A0"/>
              </a:solidFill>
            </a:rPr>
            <a:t>MDT Holistic Biopsychosocial  assessment </a:t>
          </a:r>
        </a:p>
        <a:p>
          <a:pPr marL="0" lvl="0" indent="0" algn="ctr" defTabSz="800100">
            <a:lnSpc>
              <a:spcPct val="100000"/>
            </a:lnSpc>
            <a:spcBef>
              <a:spcPct val="0"/>
            </a:spcBef>
            <a:spcAft>
              <a:spcPct val="35000"/>
            </a:spcAft>
            <a:buNone/>
            <a:defRPr cap="all"/>
          </a:pPr>
          <a:r>
            <a:rPr lang="en-US" sz="1800" b="0" i="0" kern="1200" baseline="0">
              <a:solidFill>
                <a:srgbClr val="7030A0"/>
              </a:solidFill>
            </a:rPr>
            <a:t>Listen with empathy about effects on their life</a:t>
          </a:r>
        </a:p>
      </dsp:txBody>
      <dsp:txXfrm>
        <a:off x="1386667" y="1480498"/>
        <a:ext cx="2115054" cy="2070000"/>
      </dsp:txXfrm>
    </dsp:sp>
    <dsp:sp modelId="{EE8D46EE-B7D1-7048-B9A0-44681866EDBD}">
      <dsp:nvSpPr>
        <dsp:cNvPr id="0" name=""/>
        <dsp:cNvSpPr/>
      </dsp:nvSpPr>
      <dsp:spPr>
        <a:xfrm>
          <a:off x="4167721" y="40498"/>
          <a:ext cx="1098000" cy="1098000"/>
        </a:xfrm>
        <a:prstGeom prst="ellipse">
          <a:avLst/>
        </a:prstGeom>
        <a:solidFill>
          <a:srgbClr val="8EC739"/>
        </a:solidFill>
        <a:ln>
          <a:noFill/>
        </a:ln>
        <a:effectLst/>
      </dsp:spPr>
      <dsp:style>
        <a:lnRef idx="0">
          <a:scrgbClr r="0" g="0" b="0"/>
        </a:lnRef>
        <a:fillRef idx="1">
          <a:scrgbClr r="0" g="0" b="0"/>
        </a:fillRef>
        <a:effectRef idx="0">
          <a:scrgbClr r="0" g="0" b="0"/>
        </a:effectRef>
        <a:fontRef idx="minor"/>
      </dsp:style>
    </dsp:sp>
    <dsp:sp modelId="{1DBA2E22-E824-BC45-B421-543C835A5B95}">
      <dsp:nvSpPr>
        <dsp:cNvPr id="0" name=""/>
        <dsp:cNvSpPr/>
      </dsp:nvSpPr>
      <dsp:spPr>
        <a:xfrm>
          <a:off x="4401721" y="27449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EF5B0-A0FC-684A-9D42-E1CAC7BAAC9F}">
      <dsp:nvSpPr>
        <dsp:cNvPr id="0" name=""/>
        <dsp:cNvSpPr/>
      </dsp:nvSpPr>
      <dsp:spPr>
        <a:xfrm>
          <a:off x="3816721" y="1480498"/>
          <a:ext cx="1800000"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i="0" kern="1200" baseline="0"/>
            <a:t> Rule out  differential diagnoses + secondary organ pathology from COVID-19</a:t>
          </a:r>
        </a:p>
      </dsp:txBody>
      <dsp:txXfrm>
        <a:off x="3816721" y="1480498"/>
        <a:ext cx="1800000" cy="2070000"/>
      </dsp:txXfrm>
    </dsp:sp>
    <dsp:sp modelId="{4EDD4C37-4306-4D79-B494-4F36527D94B8}">
      <dsp:nvSpPr>
        <dsp:cNvPr id="0" name=""/>
        <dsp:cNvSpPr/>
      </dsp:nvSpPr>
      <dsp:spPr>
        <a:xfrm>
          <a:off x="6282721" y="40498"/>
          <a:ext cx="1098000" cy="1098000"/>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7DF5ACF0-8B30-4A4E-B13E-1550B8326413}">
      <dsp:nvSpPr>
        <dsp:cNvPr id="0" name=""/>
        <dsp:cNvSpPr/>
      </dsp:nvSpPr>
      <dsp:spPr>
        <a:xfrm>
          <a:off x="6516721" y="27449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ABD9B9-4C96-453D-89A6-E623163AAEBC}">
      <dsp:nvSpPr>
        <dsp:cNvPr id="0" name=""/>
        <dsp:cNvSpPr/>
      </dsp:nvSpPr>
      <dsp:spPr>
        <a:xfrm>
          <a:off x="5931721" y="1480498"/>
          <a:ext cx="1800000"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i="0" kern="1200" baseline="0"/>
            <a:t>Medical Management of symptoms and comorbidities</a:t>
          </a:r>
        </a:p>
        <a:p>
          <a:pPr marL="0" lvl="0" indent="0" algn="ctr" defTabSz="800100">
            <a:lnSpc>
              <a:spcPct val="100000"/>
            </a:lnSpc>
            <a:spcBef>
              <a:spcPct val="0"/>
            </a:spcBef>
            <a:spcAft>
              <a:spcPct val="35000"/>
            </a:spcAft>
            <a:buNone/>
            <a:defRPr cap="all"/>
          </a:pPr>
          <a:r>
            <a:rPr lang="en-GB" sz="1800" b="0" i="0" kern="1200" baseline="0"/>
            <a:t> </a:t>
          </a:r>
          <a:r>
            <a:rPr lang="en-GB" sz="1800" b="0" i="0" kern="1200" baseline="0" err="1"/>
            <a:t>eg</a:t>
          </a:r>
          <a:r>
            <a:rPr lang="en-GB" sz="1800" b="0" i="0" kern="1200" baseline="0"/>
            <a:t> migraine, sleep, gastro, dysautonomia</a:t>
          </a:r>
        </a:p>
      </dsp:txBody>
      <dsp:txXfrm>
        <a:off x="5931721" y="1480498"/>
        <a:ext cx="1800000" cy="2070000"/>
      </dsp:txXfrm>
    </dsp:sp>
    <dsp:sp modelId="{341749AC-7BCC-43A4-9BF0-638EB8160244}">
      <dsp:nvSpPr>
        <dsp:cNvPr id="0" name=""/>
        <dsp:cNvSpPr/>
      </dsp:nvSpPr>
      <dsp:spPr>
        <a:xfrm>
          <a:off x="8397721" y="40498"/>
          <a:ext cx="1098000" cy="1098000"/>
        </a:xfrm>
        <a:prstGeom prst="ellipse">
          <a:avLst/>
        </a:prstGeom>
        <a:solidFill>
          <a:srgbClr val="FF3399"/>
        </a:solidFill>
        <a:ln>
          <a:noFill/>
        </a:ln>
        <a:effectLst/>
      </dsp:spPr>
      <dsp:style>
        <a:lnRef idx="0">
          <a:scrgbClr r="0" g="0" b="0"/>
        </a:lnRef>
        <a:fillRef idx="1">
          <a:scrgbClr r="0" g="0" b="0"/>
        </a:fillRef>
        <a:effectRef idx="0">
          <a:scrgbClr r="0" g="0" b="0"/>
        </a:effectRef>
        <a:fontRef idx="minor"/>
      </dsp:style>
    </dsp:sp>
    <dsp:sp modelId="{47A4981B-7CDB-4EA5-89AD-3F405D5342D6}">
      <dsp:nvSpPr>
        <dsp:cNvPr id="0" name=""/>
        <dsp:cNvSpPr/>
      </dsp:nvSpPr>
      <dsp:spPr>
        <a:xfrm>
          <a:off x="8631721" y="274498"/>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35878-FAA3-41E7-A559-EA87915CCE5B}">
      <dsp:nvSpPr>
        <dsp:cNvPr id="0" name=""/>
        <dsp:cNvSpPr/>
      </dsp:nvSpPr>
      <dsp:spPr>
        <a:xfrm>
          <a:off x="8019703" y="1520996"/>
          <a:ext cx="1800000"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i="0" kern="1200" baseline="0"/>
            <a:t>Rehabilitation and local support Referral to specialist services</a:t>
          </a:r>
        </a:p>
        <a:p>
          <a:pPr marL="0" lvl="0" indent="0" algn="ctr" defTabSz="800100">
            <a:lnSpc>
              <a:spcPct val="100000"/>
            </a:lnSpc>
            <a:spcBef>
              <a:spcPct val="0"/>
            </a:spcBef>
            <a:spcAft>
              <a:spcPct val="35000"/>
            </a:spcAft>
            <a:buNone/>
            <a:defRPr cap="all"/>
          </a:pPr>
          <a:endParaRPr lang="en-GB" sz="1800" b="0" i="0" kern="1200" baseline="0"/>
        </a:p>
      </dsp:txBody>
      <dsp:txXfrm>
        <a:off x="8019703" y="1520996"/>
        <a:ext cx="1800000" cy="207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F23BF-5E43-438D-A00F-79885B4061B3}">
      <dsp:nvSpPr>
        <dsp:cNvPr id="0" name=""/>
        <dsp:cNvSpPr/>
      </dsp:nvSpPr>
      <dsp:spPr>
        <a:xfrm>
          <a:off x="732" y="7174"/>
          <a:ext cx="2857449" cy="171446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latin typeface="Calibri"/>
              <a:ea typeface="Calibri"/>
              <a:cs typeface="Calibri"/>
            </a:rPr>
            <a:t>Mild:</a:t>
          </a:r>
          <a:r>
            <a:rPr lang="en-US" sz="2100" kern="1200">
              <a:latin typeface="Calibri"/>
              <a:ea typeface="Calibri"/>
              <a:cs typeface="Calibri"/>
            </a:rPr>
            <a:t> People can care for themselves and do some light domestic tasks but may have mobility difficulties.</a:t>
          </a:r>
          <a:endParaRPr lang="en-GB" sz="2100" kern="1200">
            <a:latin typeface="Calibri"/>
            <a:ea typeface="Calibri"/>
            <a:cs typeface="Calibri"/>
          </a:endParaRPr>
        </a:p>
      </dsp:txBody>
      <dsp:txXfrm>
        <a:off x="732" y="7174"/>
        <a:ext cx="2857449" cy="1714469"/>
      </dsp:txXfrm>
    </dsp:sp>
    <dsp:sp modelId="{53763037-9CE0-48EA-955D-242CCB60DF94}">
      <dsp:nvSpPr>
        <dsp:cNvPr id="0" name=""/>
        <dsp:cNvSpPr/>
      </dsp:nvSpPr>
      <dsp:spPr>
        <a:xfrm>
          <a:off x="3143927" y="7174"/>
          <a:ext cx="2857449" cy="1714469"/>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latin typeface="Calibri"/>
              <a:ea typeface="Calibri"/>
              <a:cs typeface="Calibri"/>
            </a:rPr>
            <a:t>Moderate:</a:t>
          </a:r>
          <a:r>
            <a:rPr lang="en-US" sz="2100" kern="1200">
              <a:latin typeface="Calibri"/>
              <a:ea typeface="Calibri"/>
              <a:cs typeface="Calibri"/>
            </a:rPr>
            <a:t> People have reduced mobility and are restricted in daily activities. </a:t>
          </a:r>
          <a:endParaRPr lang="en-GB" sz="2100" kern="1200">
            <a:latin typeface="Calibri"/>
            <a:ea typeface="Calibri"/>
            <a:cs typeface="Calibri"/>
          </a:endParaRPr>
        </a:p>
      </dsp:txBody>
      <dsp:txXfrm>
        <a:off x="3143927" y="7174"/>
        <a:ext cx="2857449" cy="1714469"/>
      </dsp:txXfrm>
    </dsp:sp>
    <dsp:sp modelId="{7B0013C9-AA26-41A3-81DD-03EFFDADE8ED}">
      <dsp:nvSpPr>
        <dsp:cNvPr id="0" name=""/>
        <dsp:cNvSpPr/>
      </dsp:nvSpPr>
      <dsp:spPr>
        <a:xfrm>
          <a:off x="732" y="2007389"/>
          <a:ext cx="2857449" cy="1714469"/>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a:ea typeface="Calibri"/>
              <a:cs typeface="Calibri"/>
            </a:rPr>
            <a:t> </a:t>
          </a:r>
          <a:r>
            <a:rPr lang="en-US" sz="2100" b="1" kern="1200">
              <a:latin typeface="Calibri"/>
              <a:ea typeface="Calibri"/>
              <a:cs typeface="Calibri"/>
            </a:rPr>
            <a:t>Severe:</a:t>
          </a:r>
          <a:r>
            <a:rPr lang="en-US" sz="2100" kern="1200">
              <a:latin typeface="Calibri"/>
              <a:ea typeface="Calibri"/>
              <a:cs typeface="Calibri"/>
            </a:rPr>
            <a:t> People are unable to do any activity for themselves or can carry out minimal daily tasks only. </a:t>
          </a:r>
          <a:endParaRPr lang="en-GB" sz="2100" kern="1200">
            <a:latin typeface="Calibri"/>
            <a:ea typeface="Calibri"/>
            <a:cs typeface="Calibri"/>
          </a:endParaRPr>
        </a:p>
      </dsp:txBody>
      <dsp:txXfrm>
        <a:off x="732" y="2007389"/>
        <a:ext cx="2857449" cy="1714469"/>
      </dsp:txXfrm>
    </dsp:sp>
    <dsp:sp modelId="{2D79CEA5-E705-41F6-9B25-65EBDEF98F69}">
      <dsp:nvSpPr>
        <dsp:cNvPr id="0" name=""/>
        <dsp:cNvSpPr/>
      </dsp:nvSpPr>
      <dsp:spPr>
        <a:xfrm>
          <a:off x="3143927" y="2007389"/>
          <a:ext cx="2857449" cy="1714469"/>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a:ea typeface="Calibri"/>
              <a:cs typeface="Calibri"/>
            </a:rPr>
            <a:t> </a:t>
          </a:r>
          <a:r>
            <a:rPr lang="en-US" sz="2100" b="1" kern="1200">
              <a:latin typeface="Calibri"/>
              <a:ea typeface="Calibri"/>
              <a:cs typeface="Calibri"/>
            </a:rPr>
            <a:t>Very severe:</a:t>
          </a:r>
          <a:r>
            <a:rPr lang="en-US" sz="2100" kern="1200">
              <a:latin typeface="Calibri"/>
              <a:ea typeface="Calibri"/>
              <a:cs typeface="Calibri"/>
            </a:rPr>
            <a:t> People are in bed all day and dependent on care</a:t>
          </a:r>
          <a:endParaRPr lang="en-GB" sz="2100" kern="1200">
            <a:latin typeface="Calibri" panose="020F0502020204030204"/>
            <a:ea typeface="+mn-ea"/>
            <a:cs typeface="+mn-cs"/>
          </a:endParaRPr>
        </a:p>
      </dsp:txBody>
      <dsp:txXfrm>
        <a:off x="3143927" y="2007389"/>
        <a:ext cx="2857449" cy="17144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7B0B0-8F48-4D29-801C-35995D558B9A}">
      <dsp:nvSpPr>
        <dsp:cNvPr id="0" name=""/>
        <dsp:cNvSpPr/>
      </dsp:nvSpPr>
      <dsp:spPr>
        <a:xfrm>
          <a:off x="795130" y="236881"/>
          <a:ext cx="848194" cy="84819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42F20-D907-4016-A2B7-533FFC526EAC}">
      <dsp:nvSpPr>
        <dsp:cNvPr id="0" name=""/>
        <dsp:cNvSpPr/>
      </dsp:nvSpPr>
      <dsp:spPr>
        <a:xfrm>
          <a:off x="7521" y="1276852"/>
          <a:ext cx="2423412" cy="931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GB" sz="2300" b="1" i="0" kern="1200">
              <a:latin typeface="Calibri Light" panose="020F0302020204030204"/>
            </a:rPr>
            <a:t>Examination</a:t>
          </a:r>
          <a:endParaRPr lang="en-US" sz="2300" b="1" i="0" kern="1200">
            <a:latin typeface="Calibri Light" panose="020F0302020204030204"/>
          </a:endParaRPr>
        </a:p>
      </dsp:txBody>
      <dsp:txXfrm>
        <a:off x="7521" y="1276852"/>
        <a:ext cx="2423412" cy="931499"/>
      </dsp:txXfrm>
    </dsp:sp>
    <dsp:sp modelId="{9CD92DB2-1C4B-4C4A-A68A-5C37652B9C2B}">
      <dsp:nvSpPr>
        <dsp:cNvPr id="0" name=""/>
        <dsp:cNvSpPr/>
      </dsp:nvSpPr>
      <dsp:spPr>
        <a:xfrm>
          <a:off x="7521" y="2297549"/>
          <a:ext cx="2423412" cy="2399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b="1" i="0" kern="1200">
              <a:latin typeface="Calibri Light" panose="020F0302020204030204"/>
            </a:rPr>
            <a:t>Height and weight</a:t>
          </a:r>
        </a:p>
        <a:p>
          <a:pPr marL="0" lvl="0" indent="0" algn="ctr" defTabSz="755650">
            <a:lnSpc>
              <a:spcPct val="100000"/>
            </a:lnSpc>
            <a:spcBef>
              <a:spcPct val="0"/>
            </a:spcBef>
            <a:spcAft>
              <a:spcPct val="35000"/>
            </a:spcAft>
            <a:buNone/>
          </a:pPr>
          <a:r>
            <a:rPr lang="en-GB" sz="1700" b="1" i="0" kern="1200">
              <a:latin typeface="Calibri Light" panose="020F0302020204030204"/>
            </a:rPr>
            <a:t>General</a:t>
          </a:r>
        </a:p>
        <a:p>
          <a:pPr marL="0" lvl="0" indent="0" algn="ctr" defTabSz="755650">
            <a:lnSpc>
              <a:spcPct val="100000"/>
            </a:lnSpc>
            <a:spcBef>
              <a:spcPct val="0"/>
            </a:spcBef>
            <a:spcAft>
              <a:spcPct val="35000"/>
            </a:spcAft>
            <a:buNone/>
          </a:pPr>
          <a:r>
            <a:rPr lang="en-GB" sz="1700" b="1" i="0" kern="1200">
              <a:latin typeface="Calibri Light" panose="020F0302020204030204"/>
            </a:rPr>
            <a:t>Cardiorespiratory</a:t>
          </a:r>
        </a:p>
        <a:p>
          <a:pPr marL="0" lvl="0" indent="0" algn="ctr" defTabSz="755650">
            <a:lnSpc>
              <a:spcPct val="100000"/>
            </a:lnSpc>
            <a:spcBef>
              <a:spcPct val="0"/>
            </a:spcBef>
            <a:spcAft>
              <a:spcPct val="35000"/>
            </a:spcAft>
            <a:buNone/>
          </a:pPr>
          <a:r>
            <a:rPr lang="en-GB" sz="1700" b="1" i="0" kern="1200">
              <a:latin typeface="Calibri Light" panose="020F0302020204030204"/>
            </a:rPr>
            <a:t>Abdominal</a:t>
          </a:r>
        </a:p>
        <a:p>
          <a:pPr marL="0" lvl="0" indent="0" algn="ctr" defTabSz="755650">
            <a:lnSpc>
              <a:spcPct val="100000"/>
            </a:lnSpc>
            <a:spcBef>
              <a:spcPct val="0"/>
            </a:spcBef>
            <a:spcAft>
              <a:spcPct val="35000"/>
            </a:spcAft>
            <a:buNone/>
          </a:pPr>
          <a:r>
            <a:rPr lang="en-GB" sz="1700" b="1" i="0" kern="1200">
              <a:latin typeface="Calibri Light" panose="020F0302020204030204"/>
            </a:rPr>
            <a:t>Neurological</a:t>
          </a:r>
        </a:p>
        <a:p>
          <a:pPr marL="0" lvl="0" indent="0" algn="ctr" defTabSz="755650">
            <a:lnSpc>
              <a:spcPct val="100000"/>
            </a:lnSpc>
            <a:spcBef>
              <a:spcPct val="0"/>
            </a:spcBef>
            <a:spcAft>
              <a:spcPct val="35000"/>
            </a:spcAft>
            <a:buNone/>
          </a:pPr>
          <a:r>
            <a:rPr lang="en-GB" sz="1700" b="1" i="0" kern="1200">
              <a:latin typeface="Calibri Light" panose="020F0302020204030204"/>
            </a:rPr>
            <a:t>Skin</a:t>
          </a:r>
        </a:p>
        <a:p>
          <a:pPr marL="0" lvl="0" indent="0" algn="ctr" defTabSz="755650">
            <a:lnSpc>
              <a:spcPct val="100000"/>
            </a:lnSpc>
            <a:spcBef>
              <a:spcPct val="0"/>
            </a:spcBef>
            <a:spcAft>
              <a:spcPct val="35000"/>
            </a:spcAft>
            <a:buNone/>
          </a:pPr>
          <a:endParaRPr lang="en-GB" sz="1700" b="1" i="0" kern="1200">
            <a:latin typeface="Calibri Light" panose="020F0302020204030204"/>
          </a:endParaRPr>
        </a:p>
      </dsp:txBody>
      <dsp:txXfrm>
        <a:off x="7521" y="2297549"/>
        <a:ext cx="2423412" cy="2399244"/>
      </dsp:txXfrm>
    </dsp:sp>
    <dsp:sp modelId="{5E8D1D45-F8C2-4989-92AE-4E0C6E748018}">
      <dsp:nvSpPr>
        <dsp:cNvPr id="0" name=""/>
        <dsp:cNvSpPr/>
      </dsp:nvSpPr>
      <dsp:spPr>
        <a:xfrm>
          <a:off x="3642639" y="484"/>
          <a:ext cx="848194" cy="848194"/>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DA8781-3899-4253-AF6E-5B09B6414D29}">
      <dsp:nvSpPr>
        <dsp:cNvPr id="0" name=""/>
        <dsp:cNvSpPr/>
      </dsp:nvSpPr>
      <dsp:spPr>
        <a:xfrm>
          <a:off x="2855030" y="1060787"/>
          <a:ext cx="2423412" cy="931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GB" sz="2000" b="1" i="0" kern="1200">
              <a:latin typeface="Calibri Light" panose="020F0302020204030204"/>
            </a:rPr>
            <a:t>Essential</a:t>
          </a:r>
          <a:r>
            <a:rPr lang="en-GB" sz="2000" b="1" i="0" kern="1200"/>
            <a:t> investigations</a:t>
          </a:r>
          <a:endParaRPr lang="en-US" sz="2000" b="1" kern="1200"/>
        </a:p>
      </dsp:txBody>
      <dsp:txXfrm>
        <a:off x="2855030" y="1060787"/>
        <a:ext cx="2423412" cy="931499"/>
      </dsp:txXfrm>
    </dsp:sp>
    <dsp:sp modelId="{54D20DA1-3C0D-4B5A-B31D-8914CC6956C1}">
      <dsp:nvSpPr>
        <dsp:cNvPr id="0" name=""/>
        <dsp:cNvSpPr/>
      </dsp:nvSpPr>
      <dsp:spPr>
        <a:xfrm>
          <a:off x="2855030" y="2090941"/>
          <a:ext cx="2423412" cy="28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b="0" i="0" kern="1200"/>
            <a:t>Urinalysis for protein, blood and glucose</a:t>
          </a:r>
          <a:endParaRPr lang="en-US" sz="1600" kern="1200"/>
        </a:p>
        <a:p>
          <a:pPr marL="0" lvl="0" indent="0" algn="ctr" defTabSz="711200">
            <a:lnSpc>
              <a:spcPct val="100000"/>
            </a:lnSpc>
            <a:spcBef>
              <a:spcPct val="0"/>
            </a:spcBef>
            <a:spcAft>
              <a:spcPct val="35000"/>
            </a:spcAft>
            <a:buNone/>
          </a:pPr>
          <a:r>
            <a:rPr lang="en-GB" sz="1600" b="0" i="0" kern="1200"/>
            <a:t>Full blood count</a:t>
          </a:r>
          <a:endParaRPr lang="en-US" sz="1600" kern="1200"/>
        </a:p>
        <a:p>
          <a:pPr marL="0" lvl="0" indent="0" algn="ctr" defTabSz="711200">
            <a:lnSpc>
              <a:spcPct val="100000"/>
            </a:lnSpc>
            <a:spcBef>
              <a:spcPct val="0"/>
            </a:spcBef>
            <a:spcAft>
              <a:spcPct val="35000"/>
            </a:spcAft>
            <a:buNone/>
          </a:pPr>
          <a:r>
            <a:rPr lang="en-GB" sz="1600" b="0" i="0" kern="1200">
              <a:latin typeface="Calibri Light" panose="020F0302020204030204"/>
            </a:rPr>
            <a:t>Renal,bone,liver</a:t>
          </a:r>
        </a:p>
        <a:p>
          <a:pPr marL="0" lvl="0" indent="0" algn="ctr" defTabSz="711200">
            <a:lnSpc>
              <a:spcPct val="100000"/>
            </a:lnSpc>
            <a:spcBef>
              <a:spcPct val="0"/>
            </a:spcBef>
            <a:spcAft>
              <a:spcPct val="35000"/>
            </a:spcAft>
            <a:buNone/>
          </a:pPr>
          <a:r>
            <a:rPr lang="en-GB" sz="1600" b="0" i="0" kern="1200"/>
            <a:t>ESR, CRP</a:t>
          </a:r>
          <a:endParaRPr lang="en-US" sz="1600" kern="1200"/>
        </a:p>
        <a:p>
          <a:pPr marL="0" lvl="0" indent="0" algn="ctr" defTabSz="711200">
            <a:lnSpc>
              <a:spcPct val="100000"/>
            </a:lnSpc>
            <a:spcBef>
              <a:spcPct val="0"/>
            </a:spcBef>
            <a:spcAft>
              <a:spcPct val="35000"/>
            </a:spcAft>
            <a:buNone/>
          </a:pPr>
          <a:r>
            <a:rPr lang="en-GB" sz="1600" b="0" i="0" kern="1200"/>
            <a:t>HbA1c,Ferritin</a:t>
          </a:r>
          <a:endParaRPr lang="en-US" sz="1600" kern="1200"/>
        </a:p>
        <a:p>
          <a:pPr marL="0" lvl="0" indent="0" algn="ctr" defTabSz="711200">
            <a:lnSpc>
              <a:spcPct val="100000"/>
            </a:lnSpc>
            <a:spcBef>
              <a:spcPct val="0"/>
            </a:spcBef>
            <a:spcAft>
              <a:spcPct val="35000"/>
            </a:spcAft>
            <a:buNone/>
          </a:pPr>
          <a:r>
            <a:rPr lang="en-GB" sz="1600" b="0" i="0" kern="1200"/>
            <a:t>Coeliac screening</a:t>
          </a:r>
          <a:endParaRPr lang="en-US" sz="1600" kern="1200"/>
        </a:p>
        <a:p>
          <a:pPr marL="0" lvl="0" indent="0" algn="ctr" defTabSz="711200">
            <a:lnSpc>
              <a:spcPct val="100000"/>
            </a:lnSpc>
            <a:spcBef>
              <a:spcPct val="0"/>
            </a:spcBef>
            <a:spcAft>
              <a:spcPct val="35000"/>
            </a:spcAft>
            <a:buNone/>
          </a:pPr>
          <a:r>
            <a:rPr lang="en-GB" sz="1600" b="0" i="0" kern="1200"/>
            <a:t>Creatine kinase</a:t>
          </a:r>
          <a:endParaRPr lang="en-US" sz="1600" kern="1200"/>
        </a:p>
        <a:p>
          <a:pPr marL="0" lvl="0" indent="0" algn="ctr" defTabSz="711200">
            <a:lnSpc>
              <a:spcPct val="100000"/>
            </a:lnSpc>
            <a:spcBef>
              <a:spcPct val="0"/>
            </a:spcBef>
            <a:spcAft>
              <a:spcPct val="35000"/>
            </a:spcAft>
            <a:buNone/>
          </a:pPr>
          <a:r>
            <a:rPr lang="en-US" sz="1600" kern="1200"/>
            <a:t>Vitamin </a:t>
          </a:r>
          <a:r>
            <a:rPr lang="en-US" sz="1600" kern="1200">
              <a:latin typeface="Calibri Light" panose="020F0302020204030204"/>
            </a:rPr>
            <a:t>D , B12</a:t>
          </a:r>
          <a:r>
            <a:rPr lang="en-US" sz="1600" kern="1200"/>
            <a:t>,</a:t>
          </a:r>
          <a:r>
            <a:rPr lang="en-US" sz="1600" kern="1200">
              <a:latin typeface="Calibri Light" panose="020F0302020204030204"/>
            </a:rPr>
            <a:t> </a:t>
          </a:r>
          <a:r>
            <a:rPr lang="en-US" sz="1600" kern="1200"/>
            <a:t>Folate,</a:t>
          </a:r>
          <a:endParaRPr lang="en-GB" sz="1600" kern="1200"/>
        </a:p>
      </dsp:txBody>
      <dsp:txXfrm>
        <a:off x="2855030" y="2090941"/>
        <a:ext cx="2423412" cy="2842250"/>
      </dsp:txXfrm>
    </dsp:sp>
    <dsp:sp modelId="{58701F76-FAC0-468F-9277-9CE7402C7487}">
      <dsp:nvSpPr>
        <dsp:cNvPr id="0" name=""/>
        <dsp:cNvSpPr/>
      </dsp:nvSpPr>
      <dsp:spPr>
        <a:xfrm>
          <a:off x="6758954" y="484"/>
          <a:ext cx="848194" cy="84819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FDCD08-3B84-47E2-B9AF-79FB2968FBE3}">
      <dsp:nvSpPr>
        <dsp:cNvPr id="0" name=""/>
        <dsp:cNvSpPr/>
      </dsp:nvSpPr>
      <dsp:spPr>
        <a:xfrm>
          <a:off x="5971345" y="1060787"/>
          <a:ext cx="2423412" cy="931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Additional investigations to consider</a:t>
          </a:r>
        </a:p>
      </dsp:txBody>
      <dsp:txXfrm>
        <a:off x="5971345" y="1060787"/>
        <a:ext cx="2423412" cy="931499"/>
      </dsp:txXfrm>
    </dsp:sp>
    <dsp:sp modelId="{24726573-AF16-4E98-9305-5D326E697D7B}">
      <dsp:nvSpPr>
        <dsp:cNvPr id="0" name=""/>
        <dsp:cNvSpPr/>
      </dsp:nvSpPr>
      <dsp:spPr>
        <a:xfrm>
          <a:off x="5702540" y="2090941"/>
          <a:ext cx="2961022" cy="28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9am cortisol for adrenal insufficiency</a:t>
          </a:r>
        </a:p>
        <a:p>
          <a:pPr marL="0" lvl="0" indent="0" algn="ctr" defTabSz="711200">
            <a:lnSpc>
              <a:spcPct val="100000"/>
            </a:lnSpc>
            <a:spcBef>
              <a:spcPct val="0"/>
            </a:spcBef>
            <a:spcAft>
              <a:spcPct val="35000"/>
            </a:spcAft>
            <a:buNone/>
          </a:pPr>
          <a:r>
            <a:rPr lang="en-US" sz="1600" kern="1200"/>
            <a:t>Serology to detect infection</a:t>
          </a:r>
        </a:p>
        <a:p>
          <a:pPr marL="0" lvl="0" indent="0" algn="ctr" defTabSz="711200">
            <a:lnSpc>
              <a:spcPct val="100000"/>
            </a:lnSpc>
            <a:spcBef>
              <a:spcPct val="0"/>
            </a:spcBef>
            <a:spcAft>
              <a:spcPct val="35000"/>
            </a:spcAft>
            <a:buNone/>
          </a:pPr>
          <a:r>
            <a:rPr lang="en-US" sz="1600" kern="1200"/>
            <a:t>Other </a:t>
          </a:r>
          <a:r>
            <a:rPr lang="en-US" sz="1600" kern="1200" err="1"/>
            <a:t>eg</a:t>
          </a:r>
          <a:r>
            <a:rPr lang="en-US" sz="1600" kern="1200"/>
            <a:t> Brain MRI if red flags </a:t>
          </a:r>
        </a:p>
        <a:p>
          <a:pPr marL="0" lvl="0" indent="0" algn="ctr" defTabSz="711200">
            <a:lnSpc>
              <a:spcPct val="100000"/>
            </a:lnSpc>
            <a:spcBef>
              <a:spcPct val="0"/>
            </a:spcBef>
            <a:spcAft>
              <a:spcPct val="35000"/>
            </a:spcAft>
            <a:buNone/>
          </a:pPr>
          <a:r>
            <a:rPr lang="en-US" sz="1600" kern="1200"/>
            <a:t>Autoimmune screen</a:t>
          </a:r>
        </a:p>
        <a:p>
          <a:pPr marL="0" lvl="0" indent="0" algn="ctr" defTabSz="711200">
            <a:lnSpc>
              <a:spcPct val="100000"/>
            </a:lnSpc>
            <a:spcBef>
              <a:spcPct val="0"/>
            </a:spcBef>
            <a:spcAft>
              <a:spcPct val="35000"/>
            </a:spcAft>
            <a:buNone/>
          </a:pPr>
          <a:r>
            <a:rPr lang="en-US" sz="1600" kern="1200"/>
            <a:t>Coagulation screen in Long COVID </a:t>
          </a:r>
          <a:r>
            <a:rPr lang="en-US" sz="1600" kern="1200" err="1"/>
            <a:t>vWF</a:t>
          </a:r>
          <a:r>
            <a:rPr lang="en-US" sz="1600" kern="1200"/>
            <a:t> and </a:t>
          </a:r>
          <a:r>
            <a:rPr lang="en-US" sz="1600" kern="1200" err="1"/>
            <a:t>AdamsTS</a:t>
          </a:r>
          <a:endParaRPr lang="en-US" sz="1600" kern="1200"/>
        </a:p>
      </dsp:txBody>
      <dsp:txXfrm>
        <a:off x="5702540" y="2090941"/>
        <a:ext cx="2961022" cy="2842250"/>
      </dsp:txXfrm>
    </dsp:sp>
    <dsp:sp modelId="{E458ABA1-20C4-D340-9406-FABF1DAED2B3}">
      <dsp:nvSpPr>
        <dsp:cNvPr id="0" name=""/>
        <dsp:cNvSpPr/>
      </dsp:nvSpPr>
      <dsp:spPr>
        <a:xfrm>
          <a:off x="9875268" y="484"/>
          <a:ext cx="848194" cy="848194"/>
        </a:xfrm>
        <a:prstGeom prst="rect">
          <a:avLst/>
        </a:prstGeom>
        <a:blipFill>
          <a:blip xmlns:r="http://schemas.openxmlformats.org/officeDocument/2006/relationships" r:embed="rId6"/>
          <a:srcRect/>
          <a:stretch>
            <a:fillRect l="-17000" r="-17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01DE3-A92B-D04C-B43A-174F5F52C2AF}">
      <dsp:nvSpPr>
        <dsp:cNvPr id="0" name=""/>
        <dsp:cNvSpPr/>
      </dsp:nvSpPr>
      <dsp:spPr>
        <a:xfrm>
          <a:off x="9087659" y="1060787"/>
          <a:ext cx="2423412" cy="931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Bedside tests</a:t>
          </a:r>
        </a:p>
      </dsp:txBody>
      <dsp:txXfrm>
        <a:off x="9087659" y="1060787"/>
        <a:ext cx="2423412" cy="931499"/>
      </dsp:txXfrm>
    </dsp:sp>
    <dsp:sp modelId="{4F34F9DE-22DB-4B4F-8631-E5F716475D91}">
      <dsp:nvSpPr>
        <dsp:cNvPr id="0" name=""/>
        <dsp:cNvSpPr/>
      </dsp:nvSpPr>
      <dsp:spPr>
        <a:xfrm>
          <a:off x="9087659" y="2090941"/>
          <a:ext cx="2423412" cy="28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heart rate , 24 hour tape</a:t>
          </a:r>
        </a:p>
        <a:p>
          <a:pPr marL="0" lvl="0" indent="0" algn="ctr" defTabSz="711200">
            <a:lnSpc>
              <a:spcPct val="100000"/>
            </a:lnSpc>
            <a:spcBef>
              <a:spcPct val="0"/>
            </a:spcBef>
            <a:spcAft>
              <a:spcPct val="35000"/>
            </a:spcAft>
            <a:buNone/>
          </a:pPr>
          <a:r>
            <a:rPr lang="en-US" sz="1600" kern="1200">
              <a:latin typeface="Calibri Light" panose="020F0302020204030204"/>
            </a:rPr>
            <a:t>Sit/stand</a:t>
          </a:r>
        </a:p>
        <a:p>
          <a:pPr marL="0" lvl="0" indent="0" algn="ctr" defTabSz="711200">
            <a:lnSpc>
              <a:spcPct val="100000"/>
            </a:lnSpc>
            <a:spcBef>
              <a:spcPct val="0"/>
            </a:spcBef>
            <a:spcAft>
              <a:spcPct val="35000"/>
            </a:spcAft>
            <a:buNone/>
          </a:pPr>
          <a:r>
            <a:rPr lang="en-US" sz="1600" kern="1200"/>
            <a:t>NASA lean </a:t>
          </a:r>
        </a:p>
      </dsp:txBody>
      <dsp:txXfrm>
        <a:off x="9087659" y="2090941"/>
        <a:ext cx="2423412" cy="2842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68FAB-AB09-4D09-B2CA-0C872E9106A8}">
      <dsp:nvSpPr>
        <dsp:cNvPr id="0" name=""/>
        <dsp:cNvSpPr/>
      </dsp:nvSpPr>
      <dsp:spPr>
        <a:xfrm>
          <a:off x="1895194" y="40498"/>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9D6C27-DCAF-466C-A121-D0BA0C49F682}">
      <dsp:nvSpPr>
        <dsp:cNvPr id="0" name=""/>
        <dsp:cNvSpPr/>
      </dsp:nvSpPr>
      <dsp:spPr>
        <a:xfrm>
          <a:off x="2129194" y="27449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E49C68-6CAB-41CF-8054-AA52A92C4523}">
      <dsp:nvSpPr>
        <dsp:cNvPr id="0" name=""/>
        <dsp:cNvSpPr/>
      </dsp:nvSpPr>
      <dsp:spPr>
        <a:xfrm>
          <a:off x="1386667" y="1480498"/>
          <a:ext cx="2115054"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baseline="0"/>
            <a:t>MDT Holistic Biopsychosocial  assessment </a:t>
          </a:r>
        </a:p>
        <a:p>
          <a:pPr marL="0" lvl="0" indent="0" algn="ctr" defTabSz="800100">
            <a:lnSpc>
              <a:spcPct val="100000"/>
            </a:lnSpc>
            <a:spcBef>
              <a:spcPct val="0"/>
            </a:spcBef>
            <a:spcAft>
              <a:spcPct val="35000"/>
            </a:spcAft>
            <a:buNone/>
            <a:defRPr cap="all"/>
          </a:pPr>
          <a:r>
            <a:rPr lang="en-US" sz="1800" b="0" i="0" kern="1200" baseline="0"/>
            <a:t>Listen with empathy about effects on their life</a:t>
          </a:r>
        </a:p>
      </dsp:txBody>
      <dsp:txXfrm>
        <a:off x="1386667" y="1480498"/>
        <a:ext cx="2115054" cy="2070000"/>
      </dsp:txXfrm>
    </dsp:sp>
    <dsp:sp modelId="{EE8D46EE-B7D1-7048-B9A0-44681866EDBD}">
      <dsp:nvSpPr>
        <dsp:cNvPr id="0" name=""/>
        <dsp:cNvSpPr/>
      </dsp:nvSpPr>
      <dsp:spPr>
        <a:xfrm>
          <a:off x="4167721" y="40498"/>
          <a:ext cx="1098000" cy="1098000"/>
        </a:xfrm>
        <a:prstGeom prst="ellipse">
          <a:avLst/>
        </a:prstGeom>
        <a:solidFill>
          <a:srgbClr val="8EC739"/>
        </a:solidFill>
        <a:ln>
          <a:noFill/>
        </a:ln>
        <a:effectLst/>
      </dsp:spPr>
      <dsp:style>
        <a:lnRef idx="0">
          <a:scrgbClr r="0" g="0" b="0"/>
        </a:lnRef>
        <a:fillRef idx="1">
          <a:scrgbClr r="0" g="0" b="0"/>
        </a:fillRef>
        <a:effectRef idx="0">
          <a:scrgbClr r="0" g="0" b="0"/>
        </a:effectRef>
        <a:fontRef idx="minor"/>
      </dsp:style>
    </dsp:sp>
    <dsp:sp modelId="{1DBA2E22-E824-BC45-B421-543C835A5B95}">
      <dsp:nvSpPr>
        <dsp:cNvPr id="0" name=""/>
        <dsp:cNvSpPr/>
      </dsp:nvSpPr>
      <dsp:spPr>
        <a:xfrm>
          <a:off x="4401721" y="27449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EF5B0-A0FC-684A-9D42-E1CAC7BAAC9F}">
      <dsp:nvSpPr>
        <dsp:cNvPr id="0" name=""/>
        <dsp:cNvSpPr/>
      </dsp:nvSpPr>
      <dsp:spPr>
        <a:xfrm>
          <a:off x="3816721" y="1480498"/>
          <a:ext cx="1800000"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i="0" kern="1200" baseline="0"/>
            <a:t> Rule out  differential diagnoses + secondary organ pathology from COVID-19</a:t>
          </a:r>
        </a:p>
      </dsp:txBody>
      <dsp:txXfrm>
        <a:off x="3816721" y="1480498"/>
        <a:ext cx="1800000" cy="2070000"/>
      </dsp:txXfrm>
    </dsp:sp>
    <dsp:sp modelId="{4EDD4C37-4306-4D79-B494-4F36527D94B8}">
      <dsp:nvSpPr>
        <dsp:cNvPr id="0" name=""/>
        <dsp:cNvSpPr/>
      </dsp:nvSpPr>
      <dsp:spPr>
        <a:xfrm>
          <a:off x="6282721" y="40498"/>
          <a:ext cx="1098000" cy="1098000"/>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7DF5ACF0-8B30-4A4E-B13E-1550B8326413}">
      <dsp:nvSpPr>
        <dsp:cNvPr id="0" name=""/>
        <dsp:cNvSpPr/>
      </dsp:nvSpPr>
      <dsp:spPr>
        <a:xfrm>
          <a:off x="6516721" y="27449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ABD9B9-4C96-453D-89A6-E623163AAEBC}">
      <dsp:nvSpPr>
        <dsp:cNvPr id="0" name=""/>
        <dsp:cNvSpPr/>
      </dsp:nvSpPr>
      <dsp:spPr>
        <a:xfrm>
          <a:off x="5931721" y="1480498"/>
          <a:ext cx="1800000"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i="0" kern="1200" baseline="0">
              <a:solidFill>
                <a:srgbClr val="7030A0"/>
              </a:solidFill>
            </a:rPr>
            <a:t>Medical Management of symptoms and comorbidities</a:t>
          </a:r>
        </a:p>
        <a:p>
          <a:pPr marL="0" lvl="0" indent="0" algn="ctr" defTabSz="800100">
            <a:lnSpc>
              <a:spcPct val="100000"/>
            </a:lnSpc>
            <a:spcBef>
              <a:spcPct val="0"/>
            </a:spcBef>
            <a:spcAft>
              <a:spcPct val="35000"/>
            </a:spcAft>
            <a:buNone/>
            <a:defRPr cap="all"/>
          </a:pPr>
          <a:r>
            <a:rPr lang="en-GB" sz="1800" b="0" i="0" kern="1200" baseline="0">
              <a:solidFill>
                <a:srgbClr val="7030A0"/>
              </a:solidFill>
            </a:rPr>
            <a:t> </a:t>
          </a:r>
          <a:r>
            <a:rPr lang="en-GB" sz="1800" b="0" i="0" kern="1200" baseline="0" err="1">
              <a:solidFill>
                <a:srgbClr val="7030A0"/>
              </a:solidFill>
            </a:rPr>
            <a:t>eg</a:t>
          </a:r>
          <a:r>
            <a:rPr lang="en-GB" sz="1800" b="0" i="0" kern="1200" baseline="0">
              <a:solidFill>
                <a:srgbClr val="7030A0"/>
              </a:solidFill>
            </a:rPr>
            <a:t> migraine, sleep, gastro, dysautonomia</a:t>
          </a:r>
        </a:p>
      </dsp:txBody>
      <dsp:txXfrm>
        <a:off x="5931721" y="1480498"/>
        <a:ext cx="1800000" cy="2070000"/>
      </dsp:txXfrm>
    </dsp:sp>
    <dsp:sp modelId="{341749AC-7BCC-43A4-9BF0-638EB8160244}">
      <dsp:nvSpPr>
        <dsp:cNvPr id="0" name=""/>
        <dsp:cNvSpPr/>
      </dsp:nvSpPr>
      <dsp:spPr>
        <a:xfrm>
          <a:off x="8397721" y="40498"/>
          <a:ext cx="1098000" cy="1098000"/>
        </a:xfrm>
        <a:prstGeom prst="ellipse">
          <a:avLst/>
        </a:prstGeom>
        <a:solidFill>
          <a:srgbClr val="FF3399"/>
        </a:solidFill>
        <a:ln>
          <a:noFill/>
        </a:ln>
        <a:effectLst/>
      </dsp:spPr>
      <dsp:style>
        <a:lnRef idx="0">
          <a:scrgbClr r="0" g="0" b="0"/>
        </a:lnRef>
        <a:fillRef idx="1">
          <a:scrgbClr r="0" g="0" b="0"/>
        </a:fillRef>
        <a:effectRef idx="0">
          <a:scrgbClr r="0" g="0" b="0"/>
        </a:effectRef>
        <a:fontRef idx="minor"/>
      </dsp:style>
    </dsp:sp>
    <dsp:sp modelId="{47A4981B-7CDB-4EA5-89AD-3F405D5342D6}">
      <dsp:nvSpPr>
        <dsp:cNvPr id="0" name=""/>
        <dsp:cNvSpPr/>
      </dsp:nvSpPr>
      <dsp:spPr>
        <a:xfrm>
          <a:off x="8631721" y="274498"/>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35878-FAA3-41E7-A559-EA87915CCE5B}">
      <dsp:nvSpPr>
        <dsp:cNvPr id="0" name=""/>
        <dsp:cNvSpPr/>
      </dsp:nvSpPr>
      <dsp:spPr>
        <a:xfrm>
          <a:off x="8019703" y="1520996"/>
          <a:ext cx="1800000"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i="0" kern="1200" baseline="0"/>
            <a:t>Rehabilitation and local support Referral to specialist services</a:t>
          </a:r>
        </a:p>
        <a:p>
          <a:pPr marL="0" lvl="0" indent="0" algn="ctr" defTabSz="800100">
            <a:lnSpc>
              <a:spcPct val="100000"/>
            </a:lnSpc>
            <a:spcBef>
              <a:spcPct val="0"/>
            </a:spcBef>
            <a:spcAft>
              <a:spcPct val="35000"/>
            </a:spcAft>
            <a:buNone/>
            <a:defRPr cap="all"/>
          </a:pPr>
          <a:endParaRPr lang="en-GB" sz="1800" b="0" i="0" kern="1200" baseline="0"/>
        </a:p>
      </dsp:txBody>
      <dsp:txXfrm>
        <a:off x="8019703" y="1520996"/>
        <a:ext cx="1800000" cy="207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80AB3-FE80-084A-BD99-B37F4A7B7EF6}">
      <dsp:nvSpPr>
        <dsp:cNvPr id="0" name=""/>
        <dsp:cNvSpPr/>
      </dsp:nvSpPr>
      <dsp:spPr>
        <a:xfrm>
          <a:off x="2411" y="350242"/>
          <a:ext cx="1912739" cy="11476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Symptoms worse after exertion</a:t>
          </a:r>
        </a:p>
      </dsp:txBody>
      <dsp:txXfrm>
        <a:off x="2411" y="350242"/>
        <a:ext cx="1912739" cy="1147643"/>
      </dsp:txXfrm>
    </dsp:sp>
    <dsp:sp modelId="{7B3F7D38-DD39-2E4C-8595-83B0215FBA7B}">
      <dsp:nvSpPr>
        <dsp:cNvPr id="0" name=""/>
        <dsp:cNvSpPr/>
      </dsp:nvSpPr>
      <dsp:spPr>
        <a:xfrm>
          <a:off x="2106423" y="350242"/>
          <a:ext cx="1912739" cy="114764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Showering + ADL’S</a:t>
          </a:r>
        </a:p>
      </dsp:txBody>
      <dsp:txXfrm>
        <a:off x="2106423" y="350242"/>
        <a:ext cx="1912739" cy="1147643"/>
      </dsp:txXfrm>
    </dsp:sp>
    <dsp:sp modelId="{FF7874F4-EACB-7148-888A-E52B638127B3}">
      <dsp:nvSpPr>
        <dsp:cNvPr id="0" name=""/>
        <dsp:cNvSpPr/>
      </dsp:nvSpPr>
      <dsp:spPr>
        <a:xfrm>
          <a:off x="4210436" y="350242"/>
          <a:ext cx="1912739" cy="114764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Sport and exercise</a:t>
          </a:r>
        </a:p>
      </dsp:txBody>
      <dsp:txXfrm>
        <a:off x="4210436" y="350242"/>
        <a:ext cx="1912739" cy="1147643"/>
      </dsp:txXfrm>
    </dsp:sp>
    <dsp:sp modelId="{A37B7564-3FD4-6445-B745-2823C88B12C7}">
      <dsp:nvSpPr>
        <dsp:cNvPr id="0" name=""/>
        <dsp:cNvSpPr/>
      </dsp:nvSpPr>
      <dsp:spPr>
        <a:xfrm>
          <a:off x="6314449" y="350242"/>
          <a:ext cx="1912739" cy="114764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School</a:t>
          </a:r>
        </a:p>
        <a:p>
          <a:pPr marL="0" lvl="0" indent="0" algn="ctr" defTabSz="1022350">
            <a:lnSpc>
              <a:spcPct val="90000"/>
            </a:lnSpc>
            <a:spcBef>
              <a:spcPct val="0"/>
            </a:spcBef>
            <a:spcAft>
              <a:spcPct val="35000"/>
            </a:spcAft>
            <a:buNone/>
          </a:pPr>
          <a:r>
            <a:rPr lang="en-GB" sz="2300" kern="1200"/>
            <a:t>attendance</a:t>
          </a:r>
        </a:p>
      </dsp:txBody>
      <dsp:txXfrm>
        <a:off x="6314449" y="350242"/>
        <a:ext cx="1912739" cy="1147643"/>
      </dsp:txXfrm>
    </dsp:sp>
    <dsp:sp modelId="{96810E52-8E9B-824B-8038-19AA870D51CB}">
      <dsp:nvSpPr>
        <dsp:cNvPr id="0" name=""/>
        <dsp:cNvSpPr/>
      </dsp:nvSpPr>
      <dsp:spPr>
        <a:xfrm>
          <a:off x="2411" y="1689159"/>
          <a:ext cx="1912739" cy="114764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Walking</a:t>
          </a:r>
        </a:p>
      </dsp:txBody>
      <dsp:txXfrm>
        <a:off x="2411" y="1689159"/>
        <a:ext cx="1912739" cy="1147643"/>
      </dsp:txXfrm>
    </dsp:sp>
    <dsp:sp modelId="{98D36DF9-010B-8E42-9CD4-F4E2B6CA04A9}">
      <dsp:nvSpPr>
        <dsp:cNvPr id="0" name=""/>
        <dsp:cNvSpPr/>
      </dsp:nvSpPr>
      <dsp:spPr>
        <a:xfrm>
          <a:off x="2106423" y="1689159"/>
          <a:ext cx="1912739" cy="11476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Getting to sleep</a:t>
          </a:r>
        </a:p>
      </dsp:txBody>
      <dsp:txXfrm>
        <a:off x="2106423" y="1689159"/>
        <a:ext cx="1912739" cy="1147643"/>
      </dsp:txXfrm>
    </dsp:sp>
    <dsp:sp modelId="{6AEEE449-8935-8042-84F5-CF835C70749E}">
      <dsp:nvSpPr>
        <dsp:cNvPr id="0" name=""/>
        <dsp:cNvSpPr/>
      </dsp:nvSpPr>
      <dsp:spPr>
        <a:xfrm>
          <a:off x="4210436" y="1689159"/>
          <a:ext cx="1912739" cy="114764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Getting up for school</a:t>
          </a:r>
        </a:p>
      </dsp:txBody>
      <dsp:txXfrm>
        <a:off x="4210436" y="1689159"/>
        <a:ext cx="1912739" cy="1147643"/>
      </dsp:txXfrm>
    </dsp:sp>
    <dsp:sp modelId="{619AD72D-BAEA-B643-BD6E-7DA5606EC960}">
      <dsp:nvSpPr>
        <dsp:cNvPr id="0" name=""/>
        <dsp:cNvSpPr/>
      </dsp:nvSpPr>
      <dsp:spPr>
        <a:xfrm>
          <a:off x="6314449" y="1689159"/>
          <a:ext cx="1912739" cy="114764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Keeping up with school work</a:t>
          </a:r>
        </a:p>
      </dsp:txBody>
      <dsp:txXfrm>
        <a:off x="6314449" y="1689159"/>
        <a:ext cx="1912739" cy="1147643"/>
      </dsp:txXfrm>
    </dsp:sp>
    <dsp:sp modelId="{730094FA-9E19-AF49-98E3-CF2F6AAD4816}">
      <dsp:nvSpPr>
        <dsp:cNvPr id="0" name=""/>
        <dsp:cNvSpPr/>
      </dsp:nvSpPr>
      <dsp:spPr>
        <a:xfrm>
          <a:off x="2411" y="3028077"/>
          <a:ext cx="1912739" cy="114764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Going out with friends</a:t>
          </a:r>
        </a:p>
      </dsp:txBody>
      <dsp:txXfrm>
        <a:off x="2411" y="3028077"/>
        <a:ext cx="1912739" cy="1147643"/>
      </dsp:txXfrm>
    </dsp:sp>
    <dsp:sp modelId="{4FE445E0-94D6-7C4E-B4DE-A16A7D7E97B3}">
      <dsp:nvSpPr>
        <dsp:cNvPr id="0" name=""/>
        <dsp:cNvSpPr/>
      </dsp:nvSpPr>
      <dsp:spPr>
        <a:xfrm>
          <a:off x="2106423" y="3028077"/>
          <a:ext cx="1912739" cy="114764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Concentrating </a:t>
          </a:r>
        </a:p>
      </dsp:txBody>
      <dsp:txXfrm>
        <a:off x="2106423" y="3028077"/>
        <a:ext cx="1912739" cy="1147643"/>
      </dsp:txXfrm>
    </dsp:sp>
    <dsp:sp modelId="{41DAC1D0-3F26-1D48-ADAD-BE38734FECA7}">
      <dsp:nvSpPr>
        <dsp:cNvPr id="0" name=""/>
        <dsp:cNvSpPr/>
      </dsp:nvSpPr>
      <dsp:spPr>
        <a:xfrm>
          <a:off x="4210436" y="3028077"/>
          <a:ext cx="1912739" cy="11476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Participating in interests </a:t>
          </a:r>
        </a:p>
      </dsp:txBody>
      <dsp:txXfrm>
        <a:off x="4210436" y="3028077"/>
        <a:ext cx="1912739" cy="1147643"/>
      </dsp:txXfrm>
    </dsp:sp>
    <dsp:sp modelId="{E0800C3E-BB1E-6949-ADA5-3A298A111FDE}">
      <dsp:nvSpPr>
        <dsp:cNvPr id="0" name=""/>
        <dsp:cNvSpPr/>
      </dsp:nvSpPr>
      <dsp:spPr>
        <a:xfrm>
          <a:off x="6314449" y="3028077"/>
          <a:ext cx="1912739" cy="114764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Climbing stairs</a:t>
          </a:r>
        </a:p>
      </dsp:txBody>
      <dsp:txXfrm>
        <a:off x="6314449" y="3028077"/>
        <a:ext cx="1912739" cy="11476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38FBA-2388-4621-BE85-82BF2C7E9510}">
      <dsp:nvSpPr>
        <dsp:cNvPr id="0" name=""/>
        <dsp:cNvSpPr/>
      </dsp:nvSpPr>
      <dsp:spPr>
        <a:xfrm>
          <a:off x="2607076" y="1344076"/>
          <a:ext cx="3226816" cy="322681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Foundations</a:t>
          </a:r>
        </a:p>
      </dsp:txBody>
      <dsp:txXfrm>
        <a:off x="3079632" y="1816632"/>
        <a:ext cx="2281704" cy="2281704"/>
      </dsp:txXfrm>
    </dsp:sp>
    <dsp:sp modelId="{B07B1291-BFF4-4BAB-980A-984156406C75}">
      <dsp:nvSpPr>
        <dsp:cNvPr id="0" name=""/>
        <dsp:cNvSpPr/>
      </dsp:nvSpPr>
      <dsp:spPr>
        <a:xfrm>
          <a:off x="3062722" y="13216"/>
          <a:ext cx="2147446" cy="2147446"/>
        </a:xfrm>
        <a:prstGeom prst="ellips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endParaRPr lang="en-GB" sz="1800" kern="1200">
            <a:solidFill>
              <a:srgbClr val="000000"/>
            </a:solidFill>
          </a:endParaRPr>
        </a:p>
      </dsp:txBody>
      <dsp:txXfrm>
        <a:off x="3377208" y="327702"/>
        <a:ext cx="1518474" cy="1518474"/>
      </dsp:txXfrm>
    </dsp:sp>
    <dsp:sp modelId="{8FDDFE14-2461-4543-80EC-D03073FBC163}">
      <dsp:nvSpPr>
        <dsp:cNvPr id="0" name=""/>
        <dsp:cNvSpPr/>
      </dsp:nvSpPr>
      <dsp:spPr>
        <a:xfrm>
          <a:off x="4780527" y="887212"/>
          <a:ext cx="2147446" cy="2147446"/>
        </a:xfrm>
        <a:prstGeom prst="ellips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endParaRPr lang="en-GB" sz="1800" kern="1200">
            <a:solidFill>
              <a:srgbClr val="000000"/>
            </a:solidFill>
          </a:endParaRPr>
        </a:p>
      </dsp:txBody>
      <dsp:txXfrm>
        <a:off x="5095013" y="1201698"/>
        <a:ext cx="1518474" cy="1518474"/>
      </dsp:txXfrm>
    </dsp:sp>
    <dsp:sp modelId="{7724293D-40D3-41FF-9D0A-509B135F87EF}">
      <dsp:nvSpPr>
        <dsp:cNvPr id="0" name=""/>
        <dsp:cNvSpPr/>
      </dsp:nvSpPr>
      <dsp:spPr>
        <a:xfrm>
          <a:off x="4747950" y="2723385"/>
          <a:ext cx="2147446" cy="2147446"/>
        </a:xfrm>
        <a:prstGeom prst="ellips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endParaRPr lang="en-GB" sz="1800" kern="1200">
            <a:solidFill>
              <a:srgbClr val="000000"/>
            </a:solidFill>
          </a:endParaRPr>
        </a:p>
      </dsp:txBody>
      <dsp:txXfrm>
        <a:off x="5062436" y="3037871"/>
        <a:ext cx="1518474" cy="1518474"/>
      </dsp:txXfrm>
    </dsp:sp>
    <dsp:sp modelId="{CCD3804B-5147-4299-AA02-A646E248473B}">
      <dsp:nvSpPr>
        <dsp:cNvPr id="0" name=""/>
        <dsp:cNvSpPr/>
      </dsp:nvSpPr>
      <dsp:spPr>
        <a:xfrm>
          <a:off x="3279592" y="3920166"/>
          <a:ext cx="1952223" cy="1952223"/>
        </a:xfrm>
        <a:prstGeom prst="ellips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endParaRPr lang="en-GB" sz="1800" kern="1200">
            <a:solidFill>
              <a:srgbClr val="000000"/>
            </a:solidFill>
          </a:endParaRPr>
        </a:p>
      </dsp:txBody>
      <dsp:txXfrm>
        <a:off x="3565488" y="4206062"/>
        <a:ext cx="1380431" cy="1380431"/>
      </dsp:txXfrm>
    </dsp:sp>
    <dsp:sp modelId="{4659DBB6-D3DD-4751-A231-85405F2D170A}">
      <dsp:nvSpPr>
        <dsp:cNvPr id="0" name=""/>
        <dsp:cNvSpPr/>
      </dsp:nvSpPr>
      <dsp:spPr>
        <a:xfrm>
          <a:off x="1588614" y="2782919"/>
          <a:ext cx="2147446" cy="2147446"/>
        </a:xfrm>
        <a:prstGeom prst="ellips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endParaRPr lang="en-GB" sz="1800" kern="1200">
            <a:solidFill>
              <a:srgbClr val="000000"/>
            </a:solidFill>
          </a:endParaRPr>
        </a:p>
      </dsp:txBody>
      <dsp:txXfrm>
        <a:off x="1903100" y="3097405"/>
        <a:ext cx="1518474" cy="1518474"/>
      </dsp:txXfrm>
    </dsp:sp>
    <dsp:sp modelId="{816B3597-AF00-41A3-A020-0EAE28C5C40E}">
      <dsp:nvSpPr>
        <dsp:cNvPr id="0" name=""/>
        <dsp:cNvSpPr/>
      </dsp:nvSpPr>
      <dsp:spPr>
        <a:xfrm>
          <a:off x="1437600" y="976352"/>
          <a:ext cx="2147446" cy="2147446"/>
        </a:xfrm>
        <a:prstGeom prst="ellips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endParaRPr lang="en-GB" sz="1800" kern="1200">
            <a:solidFill>
              <a:srgbClr val="000000"/>
            </a:solidFill>
          </a:endParaRPr>
        </a:p>
      </dsp:txBody>
      <dsp:txXfrm>
        <a:off x="1752086" y="1290838"/>
        <a:ext cx="1518474" cy="15184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797BE-CC10-894F-8C86-0783D802F7FC}"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24FC5-1101-3B4F-A429-2373AC8A0CE3}" type="slidenum">
              <a:rPr lang="en-US" smtClean="0"/>
              <a:t>‹#›</a:t>
            </a:fld>
            <a:endParaRPr lang="en-US"/>
          </a:p>
        </p:txBody>
      </p:sp>
    </p:spTree>
    <p:extLst>
      <p:ext uri="{BB962C8B-B14F-4D97-AF65-F5344CB8AC3E}">
        <p14:creationId xmlns:p14="http://schemas.microsoft.com/office/powerpoint/2010/main" val="365990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D1F7B-AF07-9B47-BE7C-6FA1DAF8D423}" type="slidenum">
              <a:rPr lang="en-US" smtClean="0"/>
              <a:t>1</a:t>
            </a:fld>
            <a:endParaRPr lang="en-US"/>
          </a:p>
        </p:txBody>
      </p:sp>
    </p:spTree>
    <p:extLst>
      <p:ext uri="{BB962C8B-B14F-4D97-AF65-F5344CB8AC3E}">
        <p14:creationId xmlns:p14="http://schemas.microsoft.com/office/powerpoint/2010/main" val="258469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ea typeface="Calibri" panose="020F0502020204030204" pitchFamily="34" charset="0"/>
                <a:cs typeface="Times New Roman" panose="02020603050405020304" pitchFamily="18" charset="0"/>
              </a:rPr>
              <a:t>Terry I may not go into all of this is that okay? </a:t>
            </a:r>
          </a:p>
          <a:p>
            <a:r>
              <a:rPr lang="en-GB">
                <a:ea typeface="Calibri"/>
                <a:cs typeface="Calibri"/>
              </a:rPr>
              <a:t>Sure - I will reduce or move this slide</a:t>
            </a:r>
            <a:endParaRPr lang="en-GB" sz="1200">
              <a:effectLst/>
              <a:ea typeface="Calibri" panose="020F0502020204030204" pitchFamily="34" charset="0"/>
              <a:cs typeface="Times New Roman" panose="02020603050405020304" pitchFamily="18" charset="0"/>
            </a:endParaRPr>
          </a:p>
          <a:p>
            <a:endParaRPr lang="en-GB" sz="1200">
              <a:effectLst/>
              <a:ea typeface="Calibri" panose="020F0502020204030204" pitchFamily="34" charset="0"/>
              <a:cs typeface="Calibri"/>
            </a:endParaRPr>
          </a:p>
          <a:p>
            <a:r>
              <a:rPr lang="en-GB">
                <a:ea typeface="Calibri"/>
                <a:cs typeface="Calibri"/>
              </a:rPr>
              <a:t>Generally we found that there was a significant improvement in wellness score and school attendance after 6 months.</a:t>
            </a:r>
            <a:endParaRPr lang="en-GB">
              <a:ea typeface="Calibri" panose="020F0502020204030204" pitchFamily="34" charset="0"/>
              <a:cs typeface="Calibri"/>
            </a:endParaRPr>
          </a:p>
          <a:p>
            <a:r>
              <a:rPr lang="en-GB">
                <a:ea typeface="Calibri"/>
                <a:cs typeface="Calibri"/>
              </a:rPr>
              <a:t>However approximately a third of patients remained stuck </a:t>
            </a:r>
            <a:endParaRPr lang="en-GB">
              <a:ea typeface="Calibri" panose="020F0502020204030204" pitchFamily="34" charset="0"/>
              <a:cs typeface="Calibri"/>
            </a:endParaRPr>
          </a:p>
          <a:p>
            <a:endParaRPr lang="en-GB">
              <a:ea typeface="Calibri" panose="020F0502020204030204" pitchFamily="34" charset="0"/>
              <a:cs typeface="Times New Roman" panose="02020603050405020304" pitchFamily="18" charset="0"/>
            </a:endParaRPr>
          </a:p>
          <a:p>
            <a:r>
              <a:rPr lang="en-GB" sz="1200">
                <a:effectLst/>
                <a:ea typeface="Calibri" panose="020F0502020204030204" pitchFamily="34" charset="0"/>
                <a:cs typeface="Times New Roman" panose="02020603050405020304" pitchFamily="18" charset="0"/>
              </a:rPr>
              <a:t>To assess outcomes in more detail we next looked at school attendance</a:t>
            </a:r>
          </a:p>
          <a:p>
            <a:endParaRPr lang="en-GB" sz="1200">
              <a:effectLst/>
              <a:ea typeface="Calibri" panose="020F0502020204030204" pitchFamily="34" charset="0"/>
              <a:cs typeface="Times New Roman" panose="02020603050405020304" pitchFamily="18" charset="0"/>
            </a:endParaRPr>
          </a:p>
          <a:p>
            <a:r>
              <a:rPr lang="en-GB" sz="1200">
                <a:effectLst/>
                <a:ea typeface="Calibri" panose="020F0502020204030204" pitchFamily="34" charset="0"/>
                <a:cs typeface="Times New Roman" panose="02020603050405020304" pitchFamily="18" charset="0"/>
              </a:rPr>
              <a:t>Next slide</a:t>
            </a:r>
          </a:p>
          <a:p>
            <a:endParaRPr lang="en-GB" sz="1200">
              <a:effectLst/>
              <a:ea typeface="Calibri" panose="020F0502020204030204" pitchFamily="34" charset="0"/>
              <a:cs typeface="Times New Roman" panose="02020603050405020304" pitchFamily="18" charset="0"/>
            </a:endParaRPr>
          </a:p>
          <a:p>
            <a:r>
              <a:rPr lang="en-GB" sz="1200">
                <a:effectLst/>
                <a:ea typeface="Calibri" panose="020F0502020204030204" pitchFamily="34" charset="0"/>
                <a:cs typeface="Times New Roman" panose="02020603050405020304" pitchFamily="18" charset="0"/>
              </a:rPr>
              <a:t>Shown in the green bars on this graph you can see that at the initial assessment just 27% of patients were attending school full time or more than half the time whilst  72% of patients were attending school less than half the time or not at all reflecting the severity of our clinic cohort</a:t>
            </a:r>
          </a:p>
          <a:p>
            <a:endParaRPr lang="en-GB" sz="1200">
              <a:effectLst/>
              <a:ea typeface="Calibri" panose="020F0502020204030204" pitchFamily="34" charset="0"/>
              <a:cs typeface="Times New Roman" panose="02020603050405020304" pitchFamily="18" charset="0"/>
            </a:endParaRPr>
          </a:p>
          <a:p>
            <a:r>
              <a:rPr lang="en-GB" sz="1200">
                <a:effectLst/>
                <a:ea typeface="Calibri" panose="020F0502020204030204" pitchFamily="34" charset="0"/>
                <a:cs typeface="Times New Roman" panose="02020603050405020304" pitchFamily="18" charset="0"/>
              </a:rPr>
              <a:t>At follow up those attending full time school had increased by almost five times from 8 to 39% whilst those out of school completely had reduced from 20 to 6%</a:t>
            </a:r>
          </a:p>
          <a:p>
            <a:endParaRPr lang="en-GB" sz="1200">
              <a:effectLst/>
              <a:ea typeface="Calibri" panose="020F0502020204030204" pitchFamily="34" charset="0"/>
              <a:cs typeface="Times New Roman" panose="02020603050405020304" pitchFamily="18" charset="0"/>
            </a:endParaRPr>
          </a:p>
          <a:p>
            <a:r>
              <a:rPr lang="en-GB" sz="1200">
                <a:effectLst/>
                <a:ea typeface="Calibri" panose="020F0502020204030204" pitchFamily="34" charset="0"/>
                <a:cs typeface="Times New Roman" panose="02020603050405020304" pitchFamily="18" charset="0"/>
              </a:rPr>
              <a:t>Those attending school more than half the time had increased from 27 to 64%</a:t>
            </a:r>
            <a:endParaRPr lang="en-GB" sz="1200">
              <a:effectLst/>
              <a:cs typeface="Times New Roman" panose="02020603050405020304" pitchFamily="18" charset="0"/>
            </a:endParaRPr>
          </a:p>
          <a:p>
            <a:endParaRPr lang="en-US"/>
          </a:p>
          <a:p>
            <a:r>
              <a:rPr lang="en-US" err="1"/>
              <a:t>Overalll</a:t>
            </a:r>
            <a:r>
              <a:rPr lang="en-US"/>
              <a:t> 59% had improved school attendance at 6 month follow up. 27% of patients had no chang</a:t>
            </a:r>
          </a:p>
          <a:p>
            <a:endParaRPr lang="en-US"/>
          </a:p>
          <a:p>
            <a:r>
              <a:rPr lang="en-US"/>
              <a:t>Only 4 patients (&lt;1%) had worsened attendance at 6 </a:t>
            </a:r>
            <a:r>
              <a:rPr lang="en-US" err="1"/>
              <a:t>mo</a:t>
            </a:r>
            <a:r>
              <a:rPr lang="en-US"/>
              <a:t> f/u</a:t>
            </a:r>
          </a:p>
          <a:p>
            <a:endParaRPr lang="en-US"/>
          </a:p>
          <a:p>
            <a:endParaRPr lang="en-US"/>
          </a:p>
          <a:p>
            <a:r>
              <a:rPr lang="en-US"/>
              <a:t>4/73 worsened attendance</a:t>
            </a:r>
          </a:p>
          <a:p>
            <a:r>
              <a:rPr lang="en-US"/>
              <a:t>20/73 no change in attendance</a:t>
            </a:r>
          </a:p>
          <a:p>
            <a:r>
              <a:rPr lang="en-US"/>
              <a:t>43/73 improved </a:t>
            </a:r>
            <a:r>
              <a:rPr lang="en-US" err="1"/>
              <a:t>attendence</a:t>
            </a:r>
            <a:endParaRPr lang="en-US"/>
          </a:p>
          <a:p>
            <a:endParaRPr lang="en-US"/>
          </a:p>
          <a:p>
            <a:r>
              <a:rPr lang="en-US"/>
              <a:t>We categorized functional impact of Post Covid Syndrome based on the NICE ME/CFS severity score where those with mild functional impairment </a:t>
            </a:r>
            <a:r>
              <a:rPr lang="en-GB" sz="1000">
                <a:effectLst/>
                <a:latin typeface="Calibri" panose="020F0502020204030204" pitchFamily="34" charset="0"/>
                <a:ea typeface="Calibri" panose="020F0502020204030204" pitchFamily="34" charset="0"/>
                <a:cs typeface="Times New Roman" panose="02020603050405020304" pitchFamily="18" charset="0"/>
              </a:rPr>
              <a:t>on daily activities would include young people who can care for themselves but may have stopped leisure activities due to their symptoms, while patients who have very severe impact are unable to get out of bed and are fully dependent on care </a:t>
            </a:r>
          </a:p>
          <a:p>
            <a:endParaRPr lang="en-US"/>
          </a:p>
          <a:p>
            <a:r>
              <a:rPr lang="en-GB" sz="1200">
                <a:effectLst/>
                <a:latin typeface="Calibri" panose="020F0502020204030204" pitchFamily="34" charset="0"/>
                <a:cs typeface="Times New Roman" panose="02020603050405020304" pitchFamily="18" charset="0"/>
              </a:rPr>
              <a:t>Here you can see the change in functional impairment from initial assessment to 6 month follow up </a:t>
            </a:r>
          </a:p>
          <a:p>
            <a:r>
              <a:rPr lang="en-GB" sz="1200">
                <a:effectLst/>
                <a:latin typeface="Calibri" panose="020F0502020204030204" pitchFamily="34" charset="0"/>
                <a:cs typeface="Times New Roman" panose="02020603050405020304" pitchFamily="18" charset="0"/>
              </a:rPr>
              <a:t>The x axis shows the functional impact score at initial </a:t>
            </a:r>
            <a:r>
              <a:rPr lang="en-GB" sz="1200" err="1">
                <a:effectLst/>
                <a:latin typeface="Calibri" panose="020F0502020204030204" pitchFamily="34" charset="0"/>
                <a:cs typeface="Times New Roman" panose="02020603050405020304" pitchFamily="18" charset="0"/>
              </a:rPr>
              <a:t>assesment</a:t>
            </a:r>
            <a:endParaRPr lang="en-GB" sz="1200">
              <a:effectLst/>
              <a:latin typeface="Calibri" panose="020F0502020204030204" pitchFamily="34" charset="0"/>
              <a:cs typeface="Times New Roman" panose="02020603050405020304" pitchFamily="18" charset="0"/>
            </a:endParaRPr>
          </a:p>
          <a:p>
            <a:endParaRPr lang="en-GB" sz="1200">
              <a:effectLst/>
              <a:latin typeface="Calibri" panose="020F0502020204030204" pitchFamily="34" charset="0"/>
              <a:cs typeface="Times New Roman" panose="02020603050405020304" pitchFamily="18" charset="0"/>
            </a:endParaRPr>
          </a:p>
          <a:p>
            <a:r>
              <a:rPr lang="en-GB" sz="1200">
                <a:effectLst/>
                <a:latin typeface="Calibri" panose="020F0502020204030204" pitchFamily="34" charset="0"/>
                <a:cs typeface="Times New Roman" panose="02020603050405020304" pitchFamily="18" charset="0"/>
              </a:rPr>
              <a:t>Green shows at 6 months whether there is an improvement in functional score- those who have got better  -</a:t>
            </a:r>
          </a:p>
          <a:p>
            <a:r>
              <a:rPr lang="en-GB" sz="1200">
                <a:effectLst/>
                <a:latin typeface="Calibri" panose="020F0502020204030204" pitchFamily="34" charset="0"/>
                <a:cs typeface="Times New Roman" panose="02020603050405020304" pitchFamily="18" charset="0"/>
              </a:rPr>
              <a:t>Blue shows those whose functional score has not changed </a:t>
            </a:r>
          </a:p>
          <a:p>
            <a:r>
              <a:rPr lang="en-GB" sz="1200">
                <a:effectLst/>
                <a:latin typeface="Calibri" panose="020F0502020204030204" pitchFamily="34" charset="0"/>
                <a:cs typeface="Times New Roman" panose="02020603050405020304" pitchFamily="18" charset="0"/>
              </a:rPr>
              <a:t>Red shows those that have got worse at 6 months</a:t>
            </a:r>
          </a:p>
          <a:p>
            <a:endParaRPr lang="en-GB" sz="1200">
              <a:effectLst/>
              <a:latin typeface="Calibri" panose="020F0502020204030204" pitchFamily="34" charset="0"/>
              <a:cs typeface="Times New Roman" panose="02020603050405020304" pitchFamily="18" charset="0"/>
            </a:endParaRPr>
          </a:p>
          <a:p>
            <a:r>
              <a:rPr lang="en-GB" sz="1200">
                <a:effectLst/>
                <a:latin typeface="Calibri" panose="020F0502020204030204" pitchFamily="34" charset="0"/>
                <a:cs typeface="Times New Roman" panose="02020603050405020304" pitchFamily="18" charset="0"/>
              </a:rPr>
              <a:t>Next slide</a:t>
            </a:r>
          </a:p>
          <a:p>
            <a:endParaRPr lang="en-GB" sz="1200">
              <a:effectLst/>
              <a:latin typeface="Calibri" panose="020F0502020204030204" pitchFamily="34" charset="0"/>
              <a:cs typeface="Times New Roman" panose="02020603050405020304" pitchFamily="18" charset="0"/>
            </a:endParaRPr>
          </a:p>
          <a:p>
            <a:r>
              <a:rPr lang="en-GB" sz="1200">
                <a:effectLst/>
                <a:latin typeface="Calibri" panose="020F0502020204030204" pitchFamily="34" charset="0"/>
                <a:cs typeface="Times New Roman" panose="02020603050405020304" pitchFamily="18" charset="0"/>
              </a:rPr>
              <a:t>Only 4% got worse and these were all in the mild group</a:t>
            </a:r>
          </a:p>
          <a:p>
            <a:r>
              <a:rPr lang="en-GB" sz="1200">
                <a:effectLst/>
                <a:latin typeface="Calibri" panose="020F0502020204030204" pitchFamily="34" charset="0"/>
                <a:cs typeface="Times New Roman" panose="02020603050405020304" pitchFamily="18" charset="0"/>
              </a:rPr>
              <a:t>In each group </a:t>
            </a:r>
          </a:p>
          <a:p>
            <a:r>
              <a:rPr lang="en-GB" sz="1200">
                <a:effectLst/>
                <a:latin typeface="Calibri" panose="020F0502020204030204" pitchFamily="34" charset="0"/>
                <a:cs typeface="Times New Roman" panose="02020603050405020304" pitchFamily="18" charset="0"/>
              </a:rPr>
              <a:t> </a:t>
            </a:r>
          </a:p>
          <a:p>
            <a:r>
              <a:rPr lang="en-GB" sz="1200">
                <a:effectLst/>
                <a:latin typeface="Calibri" panose="020F0502020204030204" pitchFamily="34" charset="0"/>
                <a:cs typeface="Times New Roman" panose="02020603050405020304" pitchFamily="18" charset="0"/>
              </a:rPr>
              <a:t>Next slide</a:t>
            </a:r>
          </a:p>
          <a:p>
            <a:r>
              <a:rPr lang="en-US"/>
              <a:t>39% full time</a:t>
            </a:r>
          </a:p>
          <a:p>
            <a:r>
              <a:rPr lang="en-US"/>
              <a:t>25% more than half the time</a:t>
            </a:r>
          </a:p>
          <a:p>
            <a:r>
              <a:rPr lang="en-US"/>
              <a:t>64% </a:t>
            </a:r>
            <a:r>
              <a:rPr lang="en-US" err="1"/>
              <a:t>imporved</a:t>
            </a:r>
            <a:r>
              <a:rPr lang="en-US"/>
              <a:t> school attendance </a:t>
            </a:r>
          </a:p>
          <a:p>
            <a:r>
              <a:rPr lang="en-US"/>
              <a:t>30% no change </a:t>
            </a:r>
          </a:p>
          <a:p>
            <a:r>
              <a:rPr lang="en-US"/>
              <a:t>5% reduced </a:t>
            </a:r>
          </a:p>
          <a:p>
            <a:endParaRPr lang="en-GB" sz="1200">
              <a:effectLst/>
              <a:latin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1F2F6-4E15-2043-9B22-0D7BC98BE1A2}" type="slidenum">
              <a:rPr lang="en-US" smtClean="0"/>
              <a:t>18</a:t>
            </a:fld>
            <a:endParaRPr lang="en-US"/>
          </a:p>
        </p:txBody>
      </p:sp>
    </p:spTree>
    <p:extLst>
      <p:ext uri="{BB962C8B-B14F-4D97-AF65-F5344CB8AC3E}">
        <p14:creationId xmlns:p14="http://schemas.microsoft.com/office/powerpoint/2010/main" val="251495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r>
              <a:rPr lang="en-GB"/>
              <a:t>The impact of  Post‑COVID,  affects every part of a young person’s life and extends to the whole family. Everyday activities that most young people take for granted can become difficult, and not being able to keep up with friends or take part in the same activities can leave them feeling left behind. That understandably has a significant impact on mood and emotional wellbeing.</a:t>
            </a:r>
            <a:endParaRPr lang="en-GB">
              <a:ea typeface="Calibri"/>
              <a:cs typeface="Calibri"/>
            </a:endParaRPr>
          </a:p>
          <a:p>
            <a:endParaRPr lang="en-GB"/>
          </a:p>
          <a:p>
            <a:r>
              <a:rPr lang="en-GB"/>
              <a:t>Many of their challenges overlap and feed into each other. Some are managing to attend school, but that often uses all of their available energy, leaving nothing left for anything else. </a:t>
            </a:r>
          </a:p>
          <a:p>
            <a:r>
              <a:rPr lang="en-GB"/>
              <a:t>Sleep is frequently disrupted, which makes mornings harder and affects school attendance. </a:t>
            </a:r>
          </a:p>
          <a:p>
            <a:r>
              <a:rPr lang="en-GB"/>
              <a:t>Physical effort — such as walking or using the stairs — can increase symptoms, limiting involvement in sports, hobbies, and socialising.</a:t>
            </a:r>
            <a:endParaRPr lang="en-GB">
              <a:ea typeface="Calibri"/>
              <a:cs typeface="Calibri"/>
            </a:endParaRPr>
          </a:p>
          <a:p>
            <a:endParaRPr lang="en-GB"/>
          </a:p>
          <a:p>
            <a:r>
              <a:rPr lang="en-GB"/>
              <a:t>As a result, many young people spend long periods on screens, often because they’re bored and don’t have the capacity to do much else. </a:t>
            </a:r>
          </a:p>
          <a:p>
            <a:r>
              <a:rPr lang="en-GB"/>
              <a:t>This screen use commonly happens late at night, which further disrupts sleep, increases daytime fatigue, and leads to the need for daytime naps. </a:t>
            </a:r>
          </a:p>
          <a:p>
            <a:endParaRPr lang="en-GB"/>
          </a:p>
          <a:p>
            <a:r>
              <a:rPr lang="en-GB"/>
              <a:t>Over time, this reinforces an ongoing cycle of poor sleep, reduced activity, and persistent symptoms.</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BDD6E-CF1D-480E-A196-BEE281F2B5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14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r>
              <a:rPr lang="en-GB"/>
              <a:t>For this cohort, the pathway to accessing appropriate support is often a long journey. By the time they reach specialist services, many report feeling distressed, not believed, and unsupported. It is common for trust in professionals to have been lost over time.</a:t>
            </a:r>
            <a:endParaRPr lang="en-GB">
              <a:ea typeface="Calibri"/>
              <a:cs typeface="Calibri"/>
            </a:endParaRPr>
          </a:p>
          <a:p>
            <a:endParaRPr lang="en-GB"/>
          </a:p>
          <a:p>
            <a:endParaRPr lang="en-GB"/>
          </a:p>
          <a:p>
            <a:r>
              <a:rPr lang="en-GB"/>
              <a:t>It is key to listen carefully to the young person’s journey, validating their symptoms, and recognising the pervasive impact of Post‑COVID across all areas of life is essential.  Seeing the whole person and acknowledging the </a:t>
            </a:r>
            <a:r>
              <a:rPr lang="en-GB" b="1"/>
              <a:t>psychological and emotional impact of their </a:t>
            </a:r>
            <a:r>
              <a:rPr lang="en-GB"/>
              <a:t>lived experience, helps to establish therapeutic relationships and  the setting of realistic, achievable expectations.</a:t>
            </a:r>
            <a:endParaRPr lang="en-GB">
              <a:ea typeface="Calibri" panose="020F0502020204030204"/>
              <a:cs typeface="Calibri" panose="020F0502020204030204"/>
            </a:endParaRPr>
          </a:p>
          <a:p>
            <a:endParaRPr lang="en-GB">
              <a:ea typeface="Calibri" panose="020F0502020204030204"/>
              <a:cs typeface="Calibri" panose="020F0502020204030204"/>
            </a:endParaRPr>
          </a:p>
          <a:p>
            <a:r>
              <a:rPr lang="en-GB" b="1">
                <a:ea typeface="Calibri" panose="020F0502020204030204"/>
                <a:cs typeface="Calibri" panose="020F0502020204030204"/>
              </a:rPr>
              <a:t>Ensure there is </a:t>
            </a:r>
          </a:p>
          <a:p>
            <a:pPr marL="171450" indent="-171450">
              <a:buFont typeface="Arial"/>
              <a:buChar char="•"/>
            </a:pPr>
            <a:r>
              <a:rPr lang="en-GB"/>
              <a:t>Support for young people to </a:t>
            </a:r>
            <a:r>
              <a:rPr lang="en-GB" b="1"/>
              <a:t>tolerate uncertainty</a:t>
            </a:r>
            <a:r>
              <a:rPr lang="en-GB"/>
              <a:t> around their recovery</a:t>
            </a:r>
            <a:endParaRPr lang="en-GB">
              <a:ea typeface="Calibri"/>
              <a:cs typeface="Calibri"/>
            </a:endParaRPr>
          </a:p>
          <a:p>
            <a:pPr marL="171450" indent="-171450">
              <a:buFont typeface="Arial"/>
              <a:buChar char="•"/>
            </a:pPr>
            <a:r>
              <a:rPr lang="en-GB"/>
              <a:t>Gently </a:t>
            </a:r>
            <a:r>
              <a:rPr lang="en-GB" b="1"/>
              <a:t>refocusing away from a search for a “magic wand” or single treatment</a:t>
            </a:r>
            <a:endParaRPr lang="en-GB"/>
          </a:p>
          <a:p>
            <a:pPr marL="171450" indent="-171450">
              <a:buFont typeface="Arial"/>
              <a:buChar char="•"/>
            </a:pPr>
            <a:r>
              <a:rPr lang="en-GB" b="1"/>
              <a:t>Setting realistic, collaborative expectations</a:t>
            </a:r>
            <a:endParaRPr lang="en-GB"/>
          </a:p>
          <a:p>
            <a:pPr marL="171450" indent="-171450">
              <a:buFont typeface="Arial"/>
              <a:buChar char="•"/>
            </a:pPr>
            <a:r>
              <a:rPr lang="en-GB"/>
              <a:t>Maintaining </a:t>
            </a:r>
            <a:r>
              <a:rPr lang="en-GB" b="1"/>
              <a:t>therapeutic optimism</a:t>
            </a:r>
            <a:r>
              <a:rPr lang="en-GB"/>
              <a:t>: supporting acceptance of the current situation while holding hope that symptoms will improve over time</a:t>
            </a:r>
            <a:endParaRPr lang="en-GB">
              <a:ea typeface="Calibri"/>
              <a:cs typeface="Calibri"/>
            </a:endParaRPr>
          </a:p>
          <a:p>
            <a:pPr marL="171450" indent="-171450">
              <a:buFont typeface="Arial"/>
              <a:buChar char="•"/>
            </a:pPr>
            <a:r>
              <a:rPr lang="en-GB"/>
              <a:t>Helping young people find ways to </a:t>
            </a:r>
            <a:r>
              <a:rPr lang="en-GB" b="1"/>
              <a:t>live in line with their values</a:t>
            </a:r>
            <a:r>
              <a:rPr lang="en-GB"/>
              <a:t>, despite current limitations</a:t>
            </a:r>
            <a:endParaRPr lang="en-GB">
              <a:ea typeface="Calibri"/>
              <a:cs typeface="Calibri"/>
            </a:endParaRPr>
          </a:p>
          <a:p>
            <a:pPr marL="171450" indent="-171450">
              <a:buFont typeface="Arial"/>
              <a:buChar char="•"/>
            </a:pPr>
            <a:r>
              <a:rPr lang="en-GB" b="1"/>
              <a:t>Involving family and friends</a:t>
            </a:r>
            <a:r>
              <a:rPr lang="en-GB"/>
              <a:t> as part of the support system</a:t>
            </a:r>
            <a:endParaRPr lang="en-GB">
              <a:ea typeface="Calibri"/>
              <a:cs typeface="Calibri"/>
            </a:endParaRPr>
          </a:p>
          <a:p>
            <a:endParaRPr lang="en-GB"/>
          </a:p>
          <a:p>
            <a:r>
              <a:rPr lang="en-GB"/>
              <a:t>This approach helps rebuild trust, supports engagement, and allows intervention to focus on meaningful, achievable change rather than symptom elimination alone.</a:t>
            </a:r>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2924FC5-1101-3B4F-A429-2373AC8A0CE3}" type="slidenum">
              <a:rPr lang="en-US" smtClean="0"/>
              <a:t>20</a:t>
            </a:fld>
            <a:endParaRPr lang="en-US"/>
          </a:p>
        </p:txBody>
      </p:sp>
    </p:spTree>
    <p:extLst>
      <p:ext uri="{BB962C8B-B14F-4D97-AF65-F5344CB8AC3E}">
        <p14:creationId xmlns:p14="http://schemas.microsoft.com/office/powerpoint/2010/main" val="177015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r>
              <a:rPr lang="en-GB"/>
              <a:t>Assessment plays a key role in identifying individual intervention needs. For some young people, the primary difficulty is getting into school at all. Others are able to attend, but only by using all of their available energy. They may then need to sleep when they get home or spend the entire weekend recovering, leaving no capacity for enjoyable activities or time with friends and family.</a:t>
            </a:r>
            <a:endParaRPr lang="en-GB">
              <a:ea typeface="Calibri"/>
              <a:cs typeface="Calibri"/>
            </a:endParaRPr>
          </a:p>
          <a:p>
            <a:endParaRPr lang="en-GB"/>
          </a:p>
          <a:p>
            <a:r>
              <a:rPr lang="en-GB"/>
              <a:t>Through assessment, we can identify the factors that are reinforcing a boom–bust pattern of activity and contributing to symptom exacerbation. This includes exploring what the young person is currently able to do, what they enjoy, and how this compares with their previous level of activity.</a:t>
            </a:r>
            <a:endParaRPr lang="en-GB">
              <a:ea typeface="Calibri"/>
              <a:cs typeface="Calibri"/>
            </a:endParaRPr>
          </a:p>
          <a:p>
            <a:r>
              <a:rPr lang="en-GB"/>
              <a:t>We look closely at daily activity patterns, sleep routines, and both self‑imposed and external expectations. </a:t>
            </a:r>
          </a:p>
          <a:p>
            <a:endParaRPr lang="en-GB"/>
          </a:p>
          <a:p>
            <a:r>
              <a:rPr lang="en-GB"/>
              <a:t>Understanding what a typical day for them looks like — whether routines are established, whether there is daytime sleeping, what they feel they are missing, and what they would like to change — This helps us to identify meaningful goals, and  provides a foundation for targeted, realistic intervention that supports function and quality of life.</a:t>
            </a:r>
            <a:endParaRPr lang="en-GB">
              <a:ea typeface="Calibri"/>
              <a:cs typeface="Calibri"/>
            </a:endParaRPr>
          </a:p>
          <a:p>
            <a:endParaRPr lang="en-GB" baseline="0">
              <a:ea typeface="Calibri"/>
              <a:cs typeface="Calibri"/>
            </a:endParaRPr>
          </a:p>
          <a:p>
            <a:endParaRPr lang="en-GB" baseline="0">
              <a:ea typeface="Calibri"/>
              <a:cs typeface="Calibri"/>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E84BDD6E-CF1D-480E-A196-BEE281F2B5C3}" type="slidenum">
              <a:rPr lang="en-GB" smtClean="0"/>
              <a:t>21</a:t>
            </a:fld>
            <a:endParaRPr lang="en-GB"/>
          </a:p>
        </p:txBody>
      </p:sp>
    </p:spTree>
    <p:extLst>
      <p:ext uri="{BB962C8B-B14F-4D97-AF65-F5344CB8AC3E}">
        <p14:creationId xmlns:p14="http://schemas.microsoft.com/office/powerpoint/2010/main" val="1261723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en-GB"/>
          </a:p>
          <a:p>
            <a:r>
              <a:rPr lang="en-GB"/>
              <a:t>Intervention is multifactorial with focus on improving quality of life both in the present and when planning ahead. </a:t>
            </a:r>
            <a:endParaRPr lang="en-GB">
              <a:ea typeface="Calibri"/>
              <a:cs typeface="Calibri"/>
            </a:endParaRPr>
          </a:p>
          <a:p>
            <a:endParaRPr lang="en-GB">
              <a:ea typeface="Calibri"/>
              <a:cs typeface="Calibri"/>
            </a:endParaRPr>
          </a:p>
          <a:p>
            <a:r>
              <a:rPr lang="en-GB">
                <a:ea typeface="Calibri"/>
                <a:cs typeface="Calibri"/>
              </a:rPr>
              <a:t>Starting at the top on the slide . </a:t>
            </a:r>
            <a:r>
              <a:rPr lang="en-GB"/>
              <a:t>Daylight exposure is important, what is the quality of their sleep routine and sleep hygiene. Many will be heading towards a day night reversal at worse but will often stay awake into the night and sleep in the day. This can impact on meal times and their nutrition. </a:t>
            </a:r>
            <a:r>
              <a:rPr lang="en-GB">
                <a:highlight>
                  <a:srgbClr val="F5F5F5"/>
                </a:highlight>
              </a:rPr>
              <a:t>Appetite and dietary intake are often affected, and early identification of nutritional concerns allows timely access to specialist support.</a:t>
            </a:r>
            <a:endParaRPr lang="en-US">
              <a:solidFill>
                <a:srgbClr val="444444"/>
              </a:solidFill>
            </a:endParaRPr>
          </a:p>
          <a:p>
            <a:endParaRPr lang="en-GB"/>
          </a:p>
          <a:p>
            <a:r>
              <a:rPr lang="en-GB"/>
              <a:t>Education for young people and families is also key, for greater understanding and a supporting environment at home. </a:t>
            </a:r>
            <a:endParaRPr lang="en-GB">
              <a:ea typeface="Calibri" panose="020F0502020204030204"/>
              <a:cs typeface="Calibri" panose="020F0502020204030204"/>
            </a:endParaRPr>
          </a:p>
          <a:p>
            <a:endParaRPr lang="en-GB"/>
          </a:p>
          <a:p>
            <a:r>
              <a:rPr lang="en-GB"/>
              <a:t>Looking at the activities in their day  young people are supported to understand how different activities draw on different amounts of energy. High energy activity include physical, cognitive, and emotional demands. At first establishing a baseline amount of activity in their day means they can stop exacerbating symptoms and start to choose what they want to use their available energy on. </a:t>
            </a:r>
            <a:endParaRPr lang="en-GB">
              <a:ea typeface="Calibri"/>
              <a:cs typeface="Calibri"/>
            </a:endParaRPr>
          </a:p>
          <a:p>
            <a:endParaRPr lang="en-GB">
              <a:ea typeface="Calibri"/>
              <a:cs typeface="Calibri"/>
            </a:endParaRPr>
          </a:p>
          <a:p>
            <a:r>
              <a:rPr lang="en-GB"/>
              <a:t>This includes activities they need to do, such as self‑care and education, as well as activities that are meaningful to them, like hobbies and seeing friends. Developing an awareness of available energy supports informed decision‑making, helping young people prioritise and ensure that enjoyable activities are included alongside essential ones. This is understanding energy management</a:t>
            </a:r>
            <a:endParaRPr lang="en-GB">
              <a:ea typeface="Calibri"/>
              <a:cs typeface="Calibri"/>
            </a:endParaRPr>
          </a:p>
          <a:p>
            <a:endParaRPr lang="en-GB"/>
          </a:p>
          <a:p>
            <a:r>
              <a:rPr lang="en-GB"/>
              <a:t>Physical activity is particularly important for children and young people.  However, activity must be carefully matched to the young person’s ability, taking into account their response to physical activity and severity of condition. The aim is to support stabilisation and gradual restoration  of physical capacity without symptom exacerbation  and avoiding overexertion. We use safe, individualised activity plans often based around functional tasks.</a:t>
            </a:r>
            <a:endParaRPr lang="en-GB">
              <a:ea typeface="Calibri" panose="020F0502020204030204"/>
              <a:cs typeface="Calibri" panose="020F0502020204030204"/>
            </a:endParaRPr>
          </a:p>
          <a:p>
            <a:endParaRPr lang="en-GB"/>
          </a:p>
          <a:p>
            <a:endParaRPr lang="en-GB">
              <a:ea typeface="Calibri" panose="020F0502020204030204"/>
              <a:cs typeface="Calibri" panose="020F0502020204030204"/>
            </a:endParaRPr>
          </a:p>
          <a:p>
            <a:r>
              <a:rPr lang="en-GB"/>
              <a:t>Education is frequently a significant source of stress, both for young people and their families. Early communication with schools and shared understanding of agreed plans and recommendations can make a substantial difference in enabling meaningful engagement with education. </a:t>
            </a:r>
          </a:p>
          <a:p>
            <a:endParaRPr lang="en-GB"/>
          </a:p>
          <a:p>
            <a:r>
              <a:rPr lang="en-GB"/>
              <a:t> </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75325AA0-A96E-4C69-88A9-8611348B6FE4}" type="slidenum">
              <a:rPr lang="en-GB" altLang="en-US" smtClean="0"/>
              <a:pPr/>
              <a:t>22</a:t>
            </a:fld>
            <a:endParaRPr lang="en-GB" altLang="en-US"/>
          </a:p>
        </p:txBody>
      </p:sp>
    </p:spTree>
    <p:extLst>
      <p:ext uri="{BB962C8B-B14F-4D97-AF65-F5344CB8AC3E}">
        <p14:creationId xmlns:p14="http://schemas.microsoft.com/office/powerpoint/2010/main" val="355571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highlight>
                  <a:srgbClr val="F5F5F5"/>
                </a:highlight>
                <a:ea typeface="Calibri"/>
                <a:cs typeface="Calibri"/>
              </a:rPr>
              <a:t>This slide offers ways for early support in education.</a:t>
            </a:r>
          </a:p>
          <a:p>
            <a:pPr>
              <a:lnSpc>
                <a:spcPct val="90000"/>
              </a:lnSpc>
              <a:spcBef>
                <a:spcPts val="1000"/>
              </a:spcBef>
            </a:pPr>
            <a:r>
              <a:rPr lang="en-US">
                <a:highlight>
                  <a:srgbClr val="F5F5F5"/>
                </a:highlight>
              </a:rPr>
              <a:t>Children and young people with Post‑COVID are estimated to lose an average of </a:t>
            </a:r>
            <a:r>
              <a:rPr lang="en-US" b="1">
                <a:highlight>
                  <a:srgbClr val="F5F5F5"/>
                </a:highlight>
              </a:rPr>
              <a:t>20.6 hours of learning per week</a:t>
            </a:r>
            <a:r>
              <a:rPr lang="en-US">
                <a:highlight>
                  <a:srgbClr val="F5F5F5"/>
                </a:highlight>
              </a:rPr>
              <a:t>. Early liaison with schools or home education providers is crucial.  An immediate letter outlining the need for a flexible timetable can significantly reduce anxiety and pressure for the young person, their family, and the school, and helps to set realistic expectations from the outset. Where appropriate, support with </a:t>
            </a:r>
            <a:r>
              <a:rPr lang="en-US" b="1">
                <a:highlight>
                  <a:srgbClr val="F5F5F5"/>
                </a:highlight>
              </a:rPr>
              <a:t>EHCP processes and educational adjustments</a:t>
            </a:r>
            <a:r>
              <a:rPr lang="en-US">
                <a:highlight>
                  <a:srgbClr val="F5F5F5"/>
                </a:highlight>
              </a:rPr>
              <a:t> can make a significant difference to engagement, anxiety, and longer‑term outcomes.</a:t>
            </a:r>
            <a:endParaRPr lang="en-US">
              <a:highlight>
                <a:srgbClr val="F5F5F5"/>
              </a:highlight>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a:p>
            <a:pPr marL="285750" indent="-285750">
              <a:lnSpc>
                <a:spcPct val="90000"/>
              </a:lnSpc>
              <a:spcBef>
                <a:spcPts val="1000"/>
              </a:spcBef>
              <a:buFont typeface="Arial"/>
              <a:buChar char="•"/>
            </a:pPr>
            <a:endParaRPr lang="en-US">
              <a:highlight>
                <a:srgbClr val="F5F5F5"/>
              </a:highlight>
              <a:ea typeface="Calibri"/>
              <a:cs typeface="Calibri"/>
            </a:endParaRPr>
          </a:p>
        </p:txBody>
      </p:sp>
      <p:sp>
        <p:nvSpPr>
          <p:cNvPr id="4" name="Slide Number Placeholder 3"/>
          <p:cNvSpPr>
            <a:spLocks noGrp="1"/>
          </p:cNvSpPr>
          <p:nvPr>
            <p:ph type="sldNum" sz="quarter" idx="5"/>
          </p:nvPr>
        </p:nvSpPr>
        <p:spPr/>
        <p:txBody>
          <a:bodyPr/>
          <a:lstStyle/>
          <a:p>
            <a:fld id="{E77E70BB-3B3E-43AE-A940-56EAAEFC2DAA}" type="slidenum">
              <a:rPr lang="en-US"/>
              <a:t>23</a:t>
            </a:fld>
            <a:endParaRPr lang="en-US"/>
          </a:p>
        </p:txBody>
      </p:sp>
    </p:spTree>
    <p:extLst>
      <p:ext uri="{BB962C8B-B14F-4D97-AF65-F5344CB8AC3E}">
        <p14:creationId xmlns:p14="http://schemas.microsoft.com/office/powerpoint/2010/main" val="400223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a:t>Strategies for managing day‑to‑day to help maintain their baseline activity level, are often described as a set of tools or techniques. These are used to help prevent symptom flare‑ups, or to reduce the impact of symptoms if they are triggered. The focus is on either reducing overall energy expenditure or spreading available energy more evenly across the day.</a:t>
            </a:r>
            <a:endParaRPr lang="en-US">
              <a:ea typeface="Calibri"/>
              <a:cs typeface="Calibri"/>
            </a:endParaRPr>
          </a:p>
          <a:p>
            <a:r>
              <a:rPr lang="en-US"/>
              <a:t>Common strategies include breaking activities into small, manageable chunks with regular rest breaks, alternating between different types of energy use — such as cognitive and physical activity — and working within planned limits. On more difficult days, this may also involve intentionally reducing activity to prevent further symptom exacerbation.</a:t>
            </a:r>
            <a:endParaRPr lang="en-US">
              <a:ea typeface="Calibri"/>
              <a:cs typeface="Calibri"/>
            </a:endParaRPr>
          </a:p>
          <a:p>
            <a:r>
              <a:rPr lang="en-US"/>
              <a:t>These strategies form part of a young person’s personal “toolbox” and can be drawn on flexibly, depending on symptoms, demands, and priorities on any given day.</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924FC5-1101-3B4F-A429-2373AC8A0CE3}" type="slidenum">
              <a:rPr lang="en-US" smtClean="0"/>
              <a:t>24</a:t>
            </a:fld>
            <a:endParaRPr lang="en-US"/>
          </a:p>
        </p:txBody>
      </p:sp>
    </p:spTree>
    <p:extLst>
      <p:ext uri="{BB962C8B-B14F-4D97-AF65-F5344CB8AC3E}">
        <p14:creationId xmlns:p14="http://schemas.microsoft.com/office/powerpoint/2010/main" val="203159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r>
              <a:rPr lang="en-GB"/>
              <a:t>Post‑COVID symptoms have become a longer‑term condition, and rapid improvement is unlikely. </a:t>
            </a:r>
            <a:endParaRPr lang="en-GB">
              <a:ea typeface="Calibri"/>
              <a:cs typeface="Calibri"/>
            </a:endParaRPr>
          </a:p>
          <a:p>
            <a:endParaRPr lang="en-GB"/>
          </a:p>
          <a:p>
            <a:r>
              <a:rPr lang="en-GB"/>
              <a:t>Ongoing involvement from the local general paediatrician is therefore important to ensure continuity of care and timely support, particularly around emerging issues such as education. </a:t>
            </a:r>
            <a:endParaRPr lang="en-GB">
              <a:ea typeface="Calibri" panose="020F0502020204030204"/>
              <a:cs typeface="Calibri" panose="020F0502020204030204"/>
            </a:endParaRPr>
          </a:p>
          <a:p>
            <a:endParaRPr lang="en-GB"/>
          </a:p>
          <a:p>
            <a:r>
              <a:rPr lang="en-GB"/>
              <a:t>Engagement with local services is also essential. This may include physiotherapy, occupational therapy, disability services, and where indicated, CAMHS or neurodiversity referrals. </a:t>
            </a:r>
            <a:endParaRPr lang="en-GB">
              <a:ea typeface="Calibri"/>
              <a:cs typeface="Calibri"/>
            </a:endParaRPr>
          </a:p>
          <a:p>
            <a:endParaRPr lang="en-GB"/>
          </a:p>
          <a:p>
            <a:r>
              <a:rPr lang="en-GB"/>
              <a:t>Alongside local input, referral to specialist services should be considered. Some of these are national services and accept referrals from across the country. Specialist involvement supports ongoing follow‑through, the development of an individualised management plan, and helps equip young people and families with the tools and confidence to make informed, independent decisions about managing the condition over time.</a:t>
            </a:r>
            <a:endParaRPr lang="en-GB">
              <a:ea typeface="Calibri"/>
              <a:cs typeface="Calibri"/>
            </a:endParaRPr>
          </a:p>
          <a:p>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C2924FC5-1101-3B4F-A429-2373AC8A0CE3}" type="slidenum">
              <a:rPr lang="en-US" smtClean="0"/>
              <a:t>25</a:t>
            </a:fld>
            <a:endParaRPr lang="en-US"/>
          </a:p>
        </p:txBody>
      </p:sp>
    </p:spTree>
    <p:extLst>
      <p:ext uri="{BB962C8B-B14F-4D97-AF65-F5344CB8AC3E}">
        <p14:creationId xmlns:p14="http://schemas.microsoft.com/office/powerpoint/2010/main" val="909963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https://www.longcovidkids.org/educational-toolkit</a:t>
            </a:r>
          </a:p>
          <a:p>
            <a:r>
              <a:rPr lang="en-GB"/>
              <a:t>https://www.longcovidkids.org/support-guide</a:t>
            </a:r>
            <a:endParaRPr lang="en-GB">
              <a:ea typeface="Calibri"/>
              <a:cs typeface="Calibri"/>
            </a:endParaRPr>
          </a:p>
          <a:p>
            <a:r>
              <a:rPr lang="en-GB"/>
              <a:t>https://www.longcovidkids.org/post/pacing-penguins-supporting-kids-living-with-long-covid-to-manage-their-energy</a:t>
            </a:r>
            <a:endParaRPr lang="en-GB">
              <a:ea typeface="Calibri"/>
              <a:cs typeface="Calibri"/>
            </a:endParaRPr>
          </a:p>
          <a:p>
            <a:endParaRPr lang="en-GB"/>
          </a:p>
          <a:p>
            <a:endParaRPr lang="en-GB">
              <a:ea typeface="Calibri"/>
              <a:cs typeface="Calibri"/>
            </a:endParaRPr>
          </a:p>
          <a:p>
            <a:endParaRPr lang="en-GB">
              <a:ea typeface="Calibri"/>
              <a:cs typeface="Calibri"/>
            </a:endParaRPr>
          </a:p>
          <a:p>
            <a:r>
              <a:rPr lang="en-GB"/>
              <a:t>Ideally and when appropriate young people should be reviewed by a specialist service; however, early action has a significant positive impact. There are a number of resources available as seen here, alongside specialist service websites, which can support early management, education, and intervention while awaiting specialist input.</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10"/>
          </p:nvPr>
        </p:nvSpPr>
        <p:spPr/>
        <p:txBody>
          <a:bodyPr/>
          <a:lstStyle/>
          <a:p>
            <a:fld id="{65AE5227-F4D2-4696-9FA5-9859CF9D9E60}" type="slidenum">
              <a:rPr lang="en-GB" smtClean="0"/>
              <a:t>26</a:t>
            </a:fld>
            <a:endParaRPr lang="en-GB"/>
          </a:p>
        </p:txBody>
      </p:sp>
    </p:spTree>
    <p:extLst>
      <p:ext uri="{BB962C8B-B14F-4D97-AF65-F5344CB8AC3E}">
        <p14:creationId xmlns:p14="http://schemas.microsoft.com/office/powerpoint/2010/main" val="249640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mn-lt"/>
            </a:endParaRPr>
          </a:p>
          <a:p>
            <a:r>
              <a:rPr lang="en-GB"/>
              <a:t>Setbacks and flare‑ups are common,  and may occur without an obvious trigger. The resulting crash can range from a short‑term worsening of symptoms lasting a few days to a more significant regression that persists for longer. New symptoms may also emerge, so it is important to evaluate these carefully and always consider the possibility of additional co‑morbidities.</a:t>
            </a:r>
            <a:endParaRPr lang="en-GB">
              <a:ea typeface="Calibri"/>
              <a:cs typeface="Calibri"/>
            </a:endParaRPr>
          </a:p>
          <a:p>
            <a:endParaRPr lang="en-GB"/>
          </a:p>
          <a:p>
            <a:r>
              <a:rPr lang="en-GB"/>
              <a:t>Developing skills to recognise triggers and manage flare‑ups is an important part of the management. As previously mentioned young people are supported to build a toolbox of strategies that can be selected and applied flexibly, depending on their symptoms and circumstances.</a:t>
            </a:r>
            <a:endParaRPr lang="en-GB">
              <a:ea typeface="Calibri"/>
              <a:cs typeface="Calibri"/>
            </a:endParaRPr>
          </a:p>
          <a:p>
            <a:endParaRPr lang="en-GB"/>
          </a:p>
          <a:p>
            <a:r>
              <a:rPr lang="en-GB"/>
              <a:t>Periods of change — such as school transitions, exams, changes in home circumstances, or moving house — are common hotspots for setbacks. During these times, young people and their families may require increased support, reassurance and a temporary adjustment to expectations and management plans.</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C2924FC5-1101-3B4F-A429-2373AC8A0CE3}" type="slidenum">
              <a:rPr lang="en-US" smtClean="0"/>
              <a:t>27</a:t>
            </a:fld>
            <a:endParaRPr lang="en-US"/>
          </a:p>
        </p:txBody>
      </p:sp>
    </p:spTree>
    <p:extLst>
      <p:ext uri="{BB962C8B-B14F-4D97-AF65-F5344CB8AC3E}">
        <p14:creationId xmlns:p14="http://schemas.microsoft.com/office/powerpoint/2010/main" val="3982712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Terry</a:t>
            </a:r>
          </a:p>
          <a:p>
            <a:endParaRPr lang="en-GB"/>
          </a:p>
          <a:p>
            <a:r>
              <a:rPr lang="en-GB"/>
              <a:t>Write down the </a:t>
            </a:r>
            <a:r>
              <a:rPr lang="en-GB" err="1"/>
              <a:t>preceeding</a:t>
            </a:r>
            <a:r>
              <a:rPr lang="en-GB"/>
              <a:t>, precipitating and perpetuating factors </a:t>
            </a:r>
          </a:p>
        </p:txBody>
      </p:sp>
      <p:sp>
        <p:nvSpPr>
          <p:cNvPr id="4" name="Slide Number Placeholder 3"/>
          <p:cNvSpPr>
            <a:spLocks noGrp="1"/>
          </p:cNvSpPr>
          <p:nvPr>
            <p:ph type="sldNum" sz="quarter" idx="5"/>
          </p:nvPr>
        </p:nvSpPr>
        <p:spPr/>
        <p:txBody>
          <a:bodyPr/>
          <a:lstStyle/>
          <a:p>
            <a:fld id="{C2924FC5-1101-3B4F-A429-2373AC8A0CE3}" type="slidenum">
              <a:rPr lang="en-US" smtClean="0"/>
              <a:t>3</a:t>
            </a:fld>
            <a:endParaRPr lang="en-US"/>
          </a:p>
        </p:txBody>
      </p:sp>
    </p:spTree>
    <p:extLst>
      <p:ext uri="{BB962C8B-B14F-4D97-AF65-F5344CB8AC3E}">
        <p14:creationId xmlns:p14="http://schemas.microsoft.com/office/powerpoint/2010/main" val="3092401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endParaRPr lang="en-GB">
              <a:ea typeface="Calibri"/>
              <a:cs typeface="Calibri"/>
            </a:endParaRPr>
          </a:p>
          <a:p>
            <a:r>
              <a:rPr lang="en-GB"/>
              <a:t>This map shows </a:t>
            </a:r>
            <a:r>
              <a:rPr lang="en-GB" b="1"/>
              <a:t>10 clinics in England</a:t>
            </a:r>
            <a:r>
              <a:rPr lang="en-GB"/>
              <a:t> seeing children and young people with Post‑COVID. Originally, </a:t>
            </a:r>
            <a:r>
              <a:rPr lang="en-GB" b="1"/>
              <a:t>15 services were commissioned in July 2021</a:t>
            </a:r>
            <a:r>
              <a:rPr lang="en-GB"/>
              <a:t>, with </a:t>
            </a:r>
            <a:r>
              <a:rPr lang="en-GB" b="1"/>
              <a:t>13 clinics opening</a:t>
            </a:r>
            <a:r>
              <a:rPr lang="en-GB"/>
              <a:t>, but several have since closed, including </a:t>
            </a:r>
            <a:r>
              <a:rPr lang="en-GB" b="1"/>
              <a:t>Cambridge, Birmingham, and Leicester</a:t>
            </a:r>
            <a:r>
              <a:rPr lang="en-GB"/>
              <a:t>.</a:t>
            </a:r>
            <a:endParaRPr lang="en-GB">
              <a:ea typeface="Calibri"/>
              <a:cs typeface="Calibri"/>
            </a:endParaRPr>
          </a:p>
          <a:p>
            <a:r>
              <a:rPr lang="en-GB"/>
              <a:t>Services are funded through </a:t>
            </a:r>
            <a:r>
              <a:rPr lang="en-GB" b="1"/>
              <a:t>ICBs</a:t>
            </a:r>
            <a:r>
              <a:rPr lang="en-GB"/>
              <a:t>, and many have faced ongoing challenges in securing sustained funding. This has resulted in </a:t>
            </a:r>
            <a:r>
              <a:rPr lang="en-GB" b="1"/>
              <a:t>inequitable access</a:t>
            </a:r>
            <a:r>
              <a:rPr lang="en-GB"/>
              <a:t>, particularly for severely affected young people, with some families required to travel long distances for specialist input.</a:t>
            </a:r>
            <a:endParaRPr lang="en-GB">
              <a:ea typeface="Calibri"/>
              <a:cs typeface="Calibri"/>
            </a:endParaRPr>
          </a:p>
          <a:p>
            <a:r>
              <a:rPr lang="en-GB"/>
              <a:t>Currently, approximately </a:t>
            </a:r>
            <a:r>
              <a:rPr lang="en-GB" b="1"/>
              <a:t>2,000 children</a:t>
            </a:r>
            <a:r>
              <a:rPr lang="en-GB"/>
              <a:t> are known to specialist services, with many more being managed at GP and general paediatric level. Despite this, there remains </a:t>
            </a:r>
            <a:r>
              <a:rPr lang="en-GB" b="1"/>
              <a:t>significant unmet need</a:t>
            </a:r>
            <a:r>
              <a:rPr lang="en-GB"/>
              <a:t> across the country.</a:t>
            </a:r>
            <a:endParaRPr lang="en-GB">
              <a:ea typeface="Calibri"/>
              <a:cs typeface="Calibri"/>
            </a:endParaRPr>
          </a:p>
          <a:p>
            <a:endParaRPr lang="en-GB">
              <a:ea typeface="Calibri"/>
              <a:cs typeface="Calibri"/>
            </a:endParaRPr>
          </a:p>
          <a:p>
            <a:r>
              <a:rPr lang="en-GB"/>
              <a:t>Unfortunately a recent update of the map reveals two more closures and two further services unsure of continuation after March 2026</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C2924FC5-1101-3B4F-A429-2373AC8A0CE3}" type="slidenum">
              <a:rPr lang="en-US" smtClean="0"/>
              <a:t>28</a:t>
            </a:fld>
            <a:endParaRPr lang="en-US"/>
          </a:p>
        </p:txBody>
      </p:sp>
    </p:spTree>
    <p:extLst>
      <p:ext uri="{BB962C8B-B14F-4D97-AF65-F5344CB8AC3E}">
        <p14:creationId xmlns:p14="http://schemas.microsoft.com/office/powerpoint/2010/main" val="2317656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 home messages…..</a:t>
            </a:r>
          </a:p>
          <a:p>
            <a:endParaRPr lang="en-GB">
              <a:ea typeface="Calibri"/>
              <a:cs typeface="Calibri"/>
            </a:endParaRPr>
          </a:p>
          <a:p>
            <a:r>
              <a:rPr lang="en-GB"/>
              <a:t>Post‑COVID syndrome in children and young people can be debilitating and profoundly life‑changing, yet is increasingly hidden now that routine testing has gone. </a:t>
            </a:r>
          </a:p>
          <a:p>
            <a:endParaRPr lang="en-GB"/>
          </a:p>
          <a:p>
            <a:r>
              <a:rPr lang="en-GB"/>
              <a:t>Early recognition, good‑quality assessment, and holistic intervention are essential. </a:t>
            </a:r>
          </a:p>
          <a:p>
            <a:endParaRPr lang="en-GB"/>
          </a:p>
          <a:p>
            <a:r>
              <a:rPr lang="en-GB"/>
              <a:t>While pharmacological evidence in this group remains limited, specialist‑led interventions and structured programmes clearly play an important role. </a:t>
            </a:r>
          </a:p>
          <a:p>
            <a:endParaRPr lang="en-GB"/>
          </a:p>
          <a:p>
            <a:r>
              <a:rPr lang="en-GB"/>
              <a:t>We still don’t fully understand the scale of long‑term need, which highlights the importance of continued research and appropriate service funding to ensure young people and their families can access the support they need.</a:t>
            </a:r>
            <a:endParaRPr lang="en-GB">
              <a:ea typeface="Calibri"/>
              <a:cs typeface="Calibri"/>
            </a:endParaRPr>
          </a:p>
          <a:p>
            <a:endParaRPr lang="en-GB">
              <a:ea typeface="Calibri"/>
              <a:cs typeface="Calibri"/>
            </a:endParaRPr>
          </a:p>
          <a:p>
            <a:r>
              <a:rPr lang="en-GB"/>
              <a:t>Finally, I’d like to highlight the IPIC conference taking place at the end of March. Formerly the Post‑COVID Society, IPIC — the International Post‑COVID and Post‑Infection Conditions Society — is part of BSPRM and is hosting a dedicated day focused on education, discussion, and ideas for supporting ongoing services and would be grateful for your support.</a:t>
            </a:r>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C2924FC5-1101-3B4F-A429-2373AC8A0CE3}" type="slidenum">
              <a:rPr lang="en-US" smtClean="0"/>
              <a:t>29</a:t>
            </a:fld>
            <a:endParaRPr lang="en-US"/>
          </a:p>
        </p:txBody>
      </p:sp>
    </p:spTree>
    <p:extLst>
      <p:ext uri="{BB962C8B-B14F-4D97-AF65-F5344CB8AC3E}">
        <p14:creationId xmlns:p14="http://schemas.microsoft.com/office/powerpoint/2010/main" val="1101167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Just to note there are a number of additional slides attached to this presentation, for further perusal of information. </a:t>
            </a:r>
          </a:p>
        </p:txBody>
      </p:sp>
      <p:sp>
        <p:nvSpPr>
          <p:cNvPr id="4" name="Slide Number Placeholder 3"/>
          <p:cNvSpPr>
            <a:spLocks noGrp="1"/>
          </p:cNvSpPr>
          <p:nvPr>
            <p:ph type="sldNum" sz="quarter" idx="5"/>
          </p:nvPr>
        </p:nvSpPr>
        <p:spPr/>
        <p:txBody>
          <a:bodyPr/>
          <a:lstStyle/>
          <a:p>
            <a:fld id="{C2924FC5-1101-3B4F-A429-2373AC8A0CE3}" type="slidenum">
              <a:rPr lang="en-US" smtClean="0"/>
              <a:t>30</a:t>
            </a:fld>
            <a:endParaRPr lang="en-US"/>
          </a:p>
        </p:txBody>
      </p:sp>
    </p:spTree>
    <p:extLst>
      <p:ext uri="{BB962C8B-B14F-4D97-AF65-F5344CB8AC3E}">
        <p14:creationId xmlns:p14="http://schemas.microsoft.com/office/powerpoint/2010/main" val="1297451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Groups</a:t>
            </a:r>
            <a:r>
              <a:rPr lang="en-GB" baseline="0"/>
              <a:t> </a:t>
            </a:r>
            <a:endParaRPr lang="en-GB"/>
          </a:p>
        </p:txBody>
      </p:sp>
      <p:sp>
        <p:nvSpPr>
          <p:cNvPr id="4" name="Slide Number Placeholder 3"/>
          <p:cNvSpPr>
            <a:spLocks noGrp="1"/>
          </p:cNvSpPr>
          <p:nvPr>
            <p:ph type="sldNum" sz="quarter" idx="10"/>
          </p:nvPr>
        </p:nvSpPr>
        <p:spPr/>
        <p:txBody>
          <a:bodyPr/>
          <a:lstStyle/>
          <a:p>
            <a:fld id="{E84BDD6E-CF1D-480E-A196-BEE281F2B5C3}" type="slidenum">
              <a:rPr lang="en-GB" smtClean="0"/>
              <a:t>31</a:t>
            </a:fld>
            <a:endParaRPr lang="en-GB"/>
          </a:p>
        </p:txBody>
      </p:sp>
    </p:spTree>
    <p:extLst>
      <p:ext uri="{BB962C8B-B14F-4D97-AF65-F5344CB8AC3E}">
        <p14:creationId xmlns:p14="http://schemas.microsoft.com/office/powerpoint/2010/main" val="357442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Low intensity</a:t>
            </a:r>
            <a:r>
              <a:rPr lang="en-GB" baseline="0"/>
              <a:t> activity </a:t>
            </a:r>
            <a:r>
              <a:rPr lang="mr-IN" baseline="0"/>
              <a:t>–</a:t>
            </a:r>
            <a:r>
              <a:rPr lang="en-GB" baseline="0"/>
              <a:t> stretches, gentle mobility, easy cognitive task, audiobook, </a:t>
            </a:r>
          </a:p>
          <a:p>
            <a:endParaRPr lang="en-GB" baseline="0"/>
          </a:p>
          <a:p>
            <a:r>
              <a:rPr lang="en-GB"/>
              <a:t>Activity Physical,</a:t>
            </a:r>
            <a:r>
              <a:rPr lang="en-GB" baseline="0"/>
              <a:t> </a:t>
            </a:r>
            <a:r>
              <a:rPr lang="en-GB"/>
              <a:t>cognitive,</a:t>
            </a:r>
            <a:r>
              <a:rPr lang="en-GB" baseline="0"/>
              <a:t> social, emotional </a:t>
            </a:r>
            <a:endParaRPr lang="en-GB"/>
          </a:p>
          <a:p>
            <a:endParaRPr lang="en-GB"/>
          </a:p>
          <a:p>
            <a:r>
              <a:rPr lang="en-GB"/>
              <a:t>Physical activity includes functional activity </a:t>
            </a:r>
            <a:r>
              <a:rPr lang="mr-IN"/>
              <a:t>–</a:t>
            </a:r>
            <a:r>
              <a:rPr lang="en-GB"/>
              <a:t> getting dressed,</a:t>
            </a:r>
            <a:r>
              <a:rPr lang="en-GB" baseline="0"/>
              <a:t> brushing teeth, sitting up, functional meaningful activities </a:t>
            </a:r>
            <a:endParaRPr lang="en-GB"/>
          </a:p>
          <a:p>
            <a:endParaRPr lang="en-GB"/>
          </a:p>
          <a:p>
            <a:r>
              <a:rPr lang="en-GB"/>
              <a:t>Not using HR monitor but could do if</a:t>
            </a:r>
            <a:r>
              <a:rPr lang="en-GB" baseline="0"/>
              <a:t> it will be helpful</a:t>
            </a:r>
          </a:p>
          <a:p>
            <a:endParaRPr lang="en-GB" baseline="0"/>
          </a:p>
          <a:p>
            <a:r>
              <a:rPr lang="en-GB" baseline="0"/>
              <a:t>Symptom contingent titration</a:t>
            </a:r>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BDD6E-CF1D-480E-A196-BEE281F2B5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72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Leave PE until ready and able to do vigorous activity,</a:t>
            </a:r>
            <a:r>
              <a:rPr lang="en-GB" baseline="0"/>
              <a:t> then start with just the warm up, short time </a:t>
            </a:r>
          </a:p>
          <a:p>
            <a:endParaRPr lang="en-GB" baseline="0"/>
          </a:p>
          <a:p>
            <a:r>
              <a:rPr lang="en-GB" baseline="0"/>
              <a:t>Return to full time school common goal </a:t>
            </a:r>
          </a:p>
          <a:p>
            <a:endParaRPr lang="en-GB" baseline="0"/>
          </a:p>
          <a:p>
            <a:r>
              <a:rPr lang="en-GB" baseline="0"/>
              <a:t>Some Patients have had to take a year out or retake a year</a:t>
            </a:r>
          </a:p>
          <a:p>
            <a:endParaRPr lang="en-GB" baseline="0"/>
          </a:p>
          <a:p>
            <a:r>
              <a:rPr lang="en-GB" baseline="0"/>
              <a:t>Preparation for university  </a:t>
            </a:r>
          </a:p>
          <a:p>
            <a:endParaRPr lang="en-GB" baseline="0"/>
          </a:p>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BDD6E-CF1D-480E-A196-BEE281F2B5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292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Screening – </a:t>
            </a:r>
            <a:r>
              <a:rPr lang="en-GB" err="1"/>
              <a:t>xray</a:t>
            </a:r>
            <a:r>
              <a:rPr lang="en-GB"/>
              <a:t>,</a:t>
            </a:r>
            <a:r>
              <a:rPr lang="en-GB" baseline="0"/>
              <a:t> desaturation, CT chest, exercise tests such as CPET (cardio pulmonary exercise testing) 24 hour tape</a:t>
            </a:r>
          </a:p>
          <a:p>
            <a:r>
              <a:rPr lang="en-GB" baseline="0"/>
              <a:t>Importance of nose breathing</a:t>
            </a:r>
          </a:p>
          <a:p>
            <a:endParaRPr lang="en-GB" baseline="0"/>
          </a:p>
          <a:p>
            <a:r>
              <a:rPr lang="en-GB" baseline="0"/>
              <a:t>Nijmegen questionnaire not very specific in LC  </a:t>
            </a:r>
          </a:p>
          <a:p>
            <a:endParaRPr lang="en-GB" baseline="0"/>
          </a:p>
          <a:p>
            <a:r>
              <a:rPr lang="en-GB" baseline="0"/>
              <a:t>BPAT above 4 indicative of BPD</a:t>
            </a:r>
          </a:p>
          <a:p>
            <a:r>
              <a:rPr lang="en-GB" baseline="0"/>
              <a:t>SEBQ – self evaluation of breathing </a:t>
            </a:r>
            <a:r>
              <a:rPr lang="en-GB" baseline="0" err="1"/>
              <a:t>questionairre</a:t>
            </a:r>
            <a:endParaRPr lang="en-GB" baseline="0"/>
          </a:p>
          <a:p>
            <a:endParaRPr lang="en-GB"/>
          </a:p>
        </p:txBody>
      </p:sp>
      <p:sp>
        <p:nvSpPr>
          <p:cNvPr id="4" name="Slide Number Placeholder 3"/>
          <p:cNvSpPr>
            <a:spLocks noGrp="1"/>
          </p:cNvSpPr>
          <p:nvPr>
            <p:ph type="sldNum" sz="quarter" idx="10"/>
          </p:nvPr>
        </p:nvSpPr>
        <p:spPr/>
        <p:txBody>
          <a:bodyPr/>
          <a:lstStyle/>
          <a:p>
            <a:fld id="{E84BDD6E-CF1D-480E-A196-BEE281F2B5C3}" type="slidenum">
              <a:rPr lang="en-GB" smtClean="0"/>
              <a:t>38</a:t>
            </a:fld>
            <a:endParaRPr lang="en-GB"/>
          </a:p>
        </p:txBody>
      </p:sp>
    </p:spTree>
    <p:extLst>
      <p:ext uri="{BB962C8B-B14F-4D97-AF65-F5344CB8AC3E}">
        <p14:creationId xmlns:p14="http://schemas.microsoft.com/office/powerpoint/2010/main" val="3901274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E0D81C-F18E-4149-8F48-92D2902085DE}" type="slidenum">
              <a:rPr lang="en-GB" smtClean="0"/>
              <a:t>40</a:t>
            </a:fld>
            <a:endParaRPr lang="en-GB"/>
          </a:p>
        </p:txBody>
      </p:sp>
    </p:spTree>
    <p:extLst>
      <p:ext uri="{BB962C8B-B14F-4D97-AF65-F5344CB8AC3E}">
        <p14:creationId xmlns:p14="http://schemas.microsoft.com/office/powerpoint/2010/main" val="35609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Also known as Post Exertional Symptoms Exacerbation (PESE)</a:t>
            </a:r>
          </a:p>
          <a:p>
            <a:r>
              <a:rPr lang="en-GB"/>
              <a:t>PEM/PESE is a significant increase in the level of fatigue after doing your usual level of activity</a:t>
            </a:r>
          </a:p>
          <a:p>
            <a:r>
              <a:rPr lang="en-GB"/>
              <a:t>Fatigue does not quickly improve with rest</a:t>
            </a:r>
          </a:p>
          <a:p>
            <a:r>
              <a:rPr lang="en-GB"/>
              <a:t>Typically a delay between doing activity and fatigue increasing </a:t>
            </a:r>
          </a:p>
          <a:p>
            <a:r>
              <a:rPr lang="en-GB"/>
              <a:t>Likely the result of dysregulated responses in body systems, immune, nervous, hormonal</a:t>
            </a:r>
          </a:p>
          <a:p>
            <a:r>
              <a:rPr lang="en-GB"/>
              <a:t>Prolonged recovery time</a:t>
            </a:r>
          </a:p>
          <a:p>
            <a:endParaRPr lang="en-US"/>
          </a:p>
        </p:txBody>
      </p:sp>
      <p:sp>
        <p:nvSpPr>
          <p:cNvPr id="4" name="Slide Number Placeholder 3"/>
          <p:cNvSpPr>
            <a:spLocks noGrp="1"/>
          </p:cNvSpPr>
          <p:nvPr>
            <p:ph type="sldNum" sz="quarter" idx="5"/>
          </p:nvPr>
        </p:nvSpPr>
        <p:spPr/>
        <p:txBody>
          <a:bodyPr/>
          <a:lstStyle/>
          <a:p>
            <a:fld id="{C2924FC5-1101-3B4F-A429-2373AC8A0CE3}" type="slidenum">
              <a:rPr lang="en-US" smtClean="0"/>
              <a:t>5</a:t>
            </a:fld>
            <a:endParaRPr lang="en-US"/>
          </a:p>
        </p:txBody>
      </p:sp>
    </p:spTree>
    <p:extLst>
      <p:ext uri="{BB962C8B-B14F-4D97-AF65-F5344CB8AC3E}">
        <p14:creationId xmlns:p14="http://schemas.microsoft.com/office/powerpoint/2010/main" val="190571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do we mean by Long Covid or more specifically post Covid syndrome. There are 3 key definitions by Nice Who and a Delphi research definition. All broadly agree on the need for persistent ax, lasting more than 8-12’weeks following infection with sars-civ2. These have an impact on function and are not explained by any other diagnosis. </a:t>
            </a:r>
          </a:p>
        </p:txBody>
      </p:sp>
      <p:sp>
        <p:nvSpPr>
          <p:cNvPr id="4" name="Slide Number Placeholder 3"/>
          <p:cNvSpPr>
            <a:spLocks noGrp="1"/>
          </p:cNvSpPr>
          <p:nvPr>
            <p:ph type="sldNum" sz="quarter" idx="5"/>
          </p:nvPr>
        </p:nvSpPr>
        <p:spPr/>
        <p:txBody>
          <a:bodyPr/>
          <a:lstStyle/>
          <a:p>
            <a:fld id="{1F8D1F7B-AF07-9B47-BE7C-6FA1DAF8D423}" type="slidenum">
              <a:rPr lang="en-US" smtClean="0"/>
              <a:t>6</a:t>
            </a:fld>
            <a:endParaRPr lang="en-US"/>
          </a:p>
        </p:txBody>
      </p:sp>
    </p:spTree>
    <p:extLst>
      <p:ext uri="{BB962C8B-B14F-4D97-AF65-F5344CB8AC3E}">
        <p14:creationId xmlns:p14="http://schemas.microsoft.com/office/powerpoint/2010/main" val="1924400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Commonest fatigue, headache, breathing, brain fog, post exertional malaise</a:t>
            </a:r>
          </a:p>
          <a:p>
            <a:endParaRPr lang="en-GB"/>
          </a:p>
          <a:p>
            <a:r>
              <a:rPr lang="en-GB"/>
              <a:t>Effect on YP is to miss school, or miss socialising and hobbies</a:t>
            </a:r>
          </a:p>
          <a:p>
            <a:endParaRPr lang="en-GB"/>
          </a:p>
          <a:p>
            <a:r>
              <a:rPr lang="en-GB"/>
              <a:t>We </a:t>
            </a:r>
            <a:r>
              <a:rPr lang="en-GB" err="1"/>
              <a:t>belive</a:t>
            </a:r>
            <a:r>
              <a:rPr lang="en-GB"/>
              <a:t> the psychological effects are due to the symptoms and effect on their lives</a:t>
            </a:r>
          </a:p>
          <a:p>
            <a:r>
              <a:rPr lang="en-GB"/>
              <a:t>Pandemic effects as well</a:t>
            </a:r>
          </a:p>
          <a:p>
            <a:endParaRPr lang="en-GB"/>
          </a:p>
          <a:p>
            <a:pPr algn="just">
              <a:lnSpc>
                <a:spcPct val="150000"/>
              </a:lnSpc>
              <a:spcAft>
                <a:spcPts val="800"/>
              </a:spcAft>
            </a:pPr>
            <a:r>
              <a:rPr lang="en-GB" sz="1800" b="1">
                <a:effectLst/>
                <a:latin typeface="Calibri" panose="020F0502020204030204" pitchFamily="34" charset="0"/>
                <a:ea typeface="Calibri" panose="020F0502020204030204" pitchFamily="34" charset="0"/>
                <a:cs typeface="Calibri" panose="020F0502020204030204" pitchFamily="34" charset="0"/>
              </a:rPr>
              <a:t>Presentation: What are the main symptoms?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The illness is heterogeneous and affects multiple systems. Over 200 symptoms associated with post-COVID syndrome have been reported across 9 body systems </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(15,20)</a:t>
            </a:r>
            <a:r>
              <a:rPr lang="en-GB" sz="1800">
                <a:effectLst/>
                <a:latin typeface="Calibri" panose="020F0502020204030204" pitchFamily="34" charset="0"/>
                <a:ea typeface="Calibri" panose="020F0502020204030204" pitchFamily="34" charset="0"/>
                <a:cs typeface="Calibri" panose="020F0502020204030204" pitchFamily="34" charset="0"/>
              </a:rPr>
              <a:t>.The most commonly reported symptoms are fatigue, headache, sleep disturbance, cognitive dysfunction (‘brain fog’), abdominal pain, myalgia or arthralgia, post-exertional malaise, congested or runny nose, cough, chest tightness or pain, loss of appetite or weight, disturbed smell or anosmia, and rash </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r>
              <a:rPr lang="en-GB" sz="1800">
                <a:effectLst/>
                <a:latin typeface="Calibri" panose="020F0502020204030204" pitchFamily="34" charset="0"/>
                <a:ea typeface="Calibri" panose="020F0502020204030204" pitchFamily="34" charset="0"/>
                <a:cs typeface="Calibri" panose="020F0502020204030204" pitchFamily="34" charset="0"/>
              </a:rPr>
              <a:t> (</a:t>
            </a:r>
            <a:r>
              <a:rPr lang="en-GB" sz="1800">
                <a:effectLst/>
                <a:latin typeface="Calibri" panose="020F0502020204030204" pitchFamily="34" charset="0"/>
                <a:ea typeface="Calibri" panose="020F0502020204030204" pitchFamily="34" charset="0"/>
                <a:cs typeface="Times New Roman" panose="02020603050405020304" pitchFamily="18" charset="0"/>
              </a:rPr>
              <a:t>Figure 1</a:t>
            </a:r>
            <a:r>
              <a:rPr lang="en-GB" sz="1800">
                <a:effectLst/>
                <a:latin typeface="Calibri" panose="020F0502020204030204" pitchFamily="34" charset="0"/>
                <a:ea typeface="Calibri" panose="020F0502020204030204" pitchFamily="34" charset="0"/>
                <a:cs typeface="Calibri" panose="020F0502020204030204" pitchFamily="34" charset="0"/>
              </a:rPr>
              <a:t>). Mood is commonly affected. Tics and functional neurological disorder have been noted.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Brain fog is a term used in post viral illnesses describing a state of difficulty concentrating, poor memory and reduced cognitive function, is common and can be debilitating.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Multiple and fluctuating symptoms are a hallmark of the condition. The </a:t>
            </a:r>
            <a:r>
              <a:rPr lang="en-GB" sz="1800" err="1">
                <a:effectLst/>
                <a:latin typeface="Calibri" panose="020F0502020204030204" pitchFamily="34" charset="0"/>
                <a:ea typeface="Calibri" panose="020F0502020204030204" pitchFamily="34" charset="0"/>
                <a:cs typeface="Calibri" panose="020F0502020204030204" pitchFamily="34" charset="0"/>
              </a:rPr>
              <a:t>CLoCk</a:t>
            </a:r>
            <a:r>
              <a:rPr lang="en-GB" sz="1800">
                <a:effectLst/>
                <a:latin typeface="Calibri" panose="020F0502020204030204" pitchFamily="34" charset="0"/>
                <a:ea typeface="Calibri" panose="020F0502020204030204" pitchFamily="34" charset="0"/>
                <a:cs typeface="Calibri" panose="020F0502020204030204" pitchFamily="34" charset="0"/>
              </a:rPr>
              <a:t> study showed that 14% more CYP with a positive COVID test had 3+ symptoms compared to those with a negative test, and 7% more who tested positive had 5+ symptoms </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(21)</a:t>
            </a:r>
            <a:r>
              <a:rPr lang="en-GB" sz="1800">
                <a:effectLst/>
                <a:latin typeface="Calibri" panose="020F0502020204030204" pitchFamily="34" charset="0"/>
                <a:ea typeface="Calibri" panose="020F05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pPr marL="457200" indent="-228600" algn="just">
              <a:lnSpc>
                <a:spcPct val="107000"/>
              </a:lnSpc>
            </a:pPr>
            <a:r>
              <a:rPr lang="en-GB" sz="1800">
                <a:effectLst/>
                <a:latin typeface="Calibri" panose="020F0502020204030204" pitchFamily="34" charset="0"/>
                <a:ea typeface="Calibri" panose="020F0502020204030204" pitchFamily="34" charset="0"/>
                <a:cs typeface="Calibri" panose="020F0502020204030204" pitchFamily="34" charset="0"/>
              </a:rPr>
              <a:t>The patient may have overlapping clusters of symptoms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gn="just">
              <a:lnSpc>
                <a:spcPct val="107000"/>
              </a:lnSpc>
            </a:pPr>
            <a:r>
              <a:rPr lang="en-GB" sz="1800">
                <a:effectLst/>
                <a:latin typeface="Calibri" panose="020F0502020204030204" pitchFamily="34" charset="0"/>
                <a:ea typeface="Calibri" panose="020F0502020204030204" pitchFamily="34" charset="0"/>
                <a:cs typeface="Calibri" panose="020F0502020204030204" pitchFamily="34" charset="0"/>
              </a:rPr>
              <a:t>The symptoms cannot be explained by an alternative diagnosis.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gn="just">
              <a:lnSpc>
                <a:spcPct val="107000"/>
              </a:lnSpc>
            </a:pPr>
            <a:r>
              <a:rPr lang="en-GB" sz="1800">
                <a:effectLst/>
                <a:latin typeface="Calibri" panose="020F0502020204030204" pitchFamily="34" charset="0"/>
                <a:ea typeface="Calibri" panose="020F0502020204030204" pitchFamily="34" charset="0"/>
                <a:cs typeface="Calibri" panose="020F0502020204030204" pitchFamily="34" charset="0"/>
              </a:rPr>
              <a:t>Fluctuation of symptoms is common, with varying severity, and follow a remitting and relapsing course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gn="just">
              <a:lnSpc>
                <a:spcPct val="107000"/>
              </a:lnSpc>
            </a:pPr>
            <a:r>
              <a:rPr lang="en-GB" sz="1800">
                <a:effectLst/>
                <a:latin typeface="Calibri" panose="020F0502020204030204" pitchFamily="34" charset="0"/>
                <a:ea typeface="Calibri" panose="020F0502020204030204" pitchFamily="34" charset="0"/>
                <a:cs typeface="Calibri" panose="020F0502020204030204" pitchFamily="34" charset="0"/>
              </a:rPr>
              <a:t>Impact on daily functioning is a key factor in diagnosis and can be debilitating (e.g., impacting educational attendance, home, or relationships)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gn="just">
              <a:lnSpc>
                <a:spcPct val="107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Impact their physical, mental, or social well-being.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endParaRPr lang="en-GB"/>
          </a:p>
        </p:txBody>
      </p:sp>
      <p:sp>
        <p:nvSpPr>
          <p:cNvPr id="4" name="Slide Number Placeholder 3"/>
          <p:cNvSpPr>
            <a:spLocks noGrp="1"/>
          </p:cNvSpPr>
          <p:nvPr>
            <p:ph type="sldNum" sz="quarter" idx="5"/>
          </p:nvPr>
        </p:nvSpPr>
        <p:spPr/>
        <p:txBody>
          <a:bodyPr/>
          <a:lstStyle/>
          <a:p>
            <a:fld id="{77AA3566-585B-0D48-85FC-C9CC65A1AD80}" type="slidenum">
              <a:rPr lang="en-US" smtClean="0"/>
              <a:t>7</a:t>
            </a:fld>
            <a:endParaRPr lang="en-US"/>
          </a:p>
        </p:txBody>
      </p:sp>
    </p:spTree>
    <p:extLst>
      <p:ext uri="{BB962C8B-B14F-4D97-AF65-F5344CB8AC3E}">
        <p14:creationId xmlns:p14="http://schemas.microsoft.com/office/powerpoint/2010/main" val="289108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Odd clinical abnormalities picked up </a:t>
            </a:r>
            <a:r>
              <a:rPr lang="en-GB" err="1"/>
              <a:t>eg</a:t>
            </a:r>
            <a:r>
              <a:rPr lang="en-GB"/>
              <a:t> raised ASOT, Brain MRI abnormalities, raised CK after exercising</a:t>
            </a:r>
          </a:p>
          <a:p>
            <a:r>
              <a:rPr lang="en-US"/>
              <a:t>More skin/ breathing/ extremities manifestations? Role microvascular changes may play / mast cells associated with inflammation?</a:t>
            </a:r>
          </a:p>
          <a:p>
            <a:endParaRPr lang="en-US"/>
          </a:p>
        </p:txBody>
      </p:sp>
      <p:sp>
        <p:nvSpPr>
          <p:cNvPr id="4" name="Slide Number Placeholder 3"/>
          <p:cNvSpPr>
            <a:spLocks noGrp="1"/>
          </p:cNvSpPr>
          <p:nvPr>
            <p:ph type="sldNum" sz="quarter" idx="5"/>
          </p:nvPr>
        </p:nvSpPr>
        <p:spPr/>
        <p:txBody>
          <a:bodyPr/>
          <a:lstStyle/>
          <a:p>
            <a:fld id="{1391AEC3-3221-4A49-8A31-FACF69B3EC72}" type="slidenum">
              <a:rPr lang="en-US" smtClean="0"/>
              <a:t>8</a:t>
            </a:fld>
            <a:endParaRPr lang="en-US"/>
          </a:p>
        </p:txBody>
      </p:sp>
    </p:spTree>
    <p:extLst>
      <p:ext uri="{BB962C8B-B14F-4D97-AF65-F5344CB8AC3E}">
        <p14:creationId xmlns:p14="http://schemas.microsoft.com/office/powerpoint/2010/main" val="17191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a:t>Holistic assessment</a:t>
            </a:r>
          </a:p>
          <a:p>
            <a:pPr lvl="0">
              <a:lnSpc>
                <a:spcPct val="100000"/>
              </a:lnSpc>
            </a:pPr>
            <a:r>
              <a:rPr lang="en-US" sz="1200"/>
              <a:t>Listen with empathy</a:t>
            </a:r>
          </a:p>
          <a:p>
            <a:pPr lvl="0">
              <a:lnSpc>
                <a:spcPct val="100000"/>
              </a:lnSpc>
            </a:pPr>
            <a:r>
              <a:rPr lang="en-US" sz="1200"/>
              <a:t>Effects on their life</a:t>
            </a:r>
          </a:p>
          <a:p>
            <a:pPr lvl="0">
              <a:lnSpc>
                <a:spcPct val="100000"/>
              </a:lnSpc>
            </a:pPr>
            <a:r>
              <a:rPr lang="en-US" sz="1200"/>
              <a:t>General biopsychosocial assessment </a:t>
            </a:r>
          </a:p>
          <a:p>
            <a:pPr lvl="0">
              <a:lnSpc>
                <a:spcPct val="100000"/>
              </a:lnSpc>
            </a:pPr>
            <a:r>
              <a:rPr lang="en-US" sz="1200"/>
              <a:t>Assess for red flags</a:t>
            </a:r>
          </a:p>
          <a:p>
            <a:pPr lvl="0">
              <a:lnSpc>
                <a:spcPct val="100000"/>
              </a:lnSpc>
            </a:pPr>
            <a:r>
              <a:rPr lang="en-US" sz="1200"/>
              <a:t>Examination</a:t>
            </a:r>
            <a:endParaRPr lang="en-US" sz="1200" b="1"/>
          </a:p>
          <a:p>
            <a:endParaRPr lang="en-US"/>
          </a:p>
        </p:txBody>
      </p:sp>
      <p:sp>
        <p:nvSpPr>
          <p:cNvPr id="4" name="Slide Number Placeholder 3"/>
          <p:cNvSpPr>
            <a:spLocks noGrp="1"/>
          </p:cNvSpPr>
          <p:nvPr>
            <p:ph type="sldNum" sz="quarter" idx="5"/>
          </p:nvPr>
        </p:nvSpPr>
        <p:spPr/>
        <p:txBody>
          <a:bodyPr/>
          <a:lstStyle/>
          <a:p>
            <a:fld id="{C2924FC5-1101-3B4F-A429-2373AC8A0CE3}" type="slidenum">
              <a:rPr lang="en-US" smtClean="0"/>
              <a:t>10</a:t>
            </a:fld>
            <a:endParaRPr lang="en-US"/>
          </a:p>
        </p:txBody>
      </p:sp>
    </p:spTree>
    <p:extLst>
      <p:ext uri="{BB962C8B-B14F-4D97-AF65-F5344CB8AC3E}">
        <p14:creationId xmlns:p14="http://schemas.microsoft.com/office/powerpoint/2010/main" val="97149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Terry</a:t>
            </a:r>
          </a:p>
        </p:txBody>
      </p:sp>
      <p:sp>
        <p:nvSpPr>
          <p:cNvPr id="4" name="Slide Number Placeholder 3"/>
          <p:cNvSpPr>
            <a:spLocks noGrp="1"/>
          </p:cNvSpPr>
          <p:nvPr>
            <p:ph type="sldNum" sz="quarter" idx="5"/>
          </p:nvPr>
        </p:nvSpPr>
        <p:spPr/>
        <p:txBody>
          <a:bodyPr/>
          <a:lstStyle/>
          <a:p>
            <a:fld id="{C2924FC5-1101-3B4F-A429-2373AC8A0CE3}" type="slidenum">
              <a:rPr lang="en-US" smtClean="0"/>
              <a:t>12</a:t>
            </a:fld>
            <a:endParaRPr lang="en-US"/>
          </a:p>
        </p:txBody>
      </p:sp>
    </p:spTree>
    <p:extLst>
      <p:ext uri="{BB962C8B-B14F-4D97-AF65-F5344CB8AC3E}">
        <p14:creationId xmlns:p14="http://schemas.microsoft.com/office/powerpoint/2010/main" val="2176158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a:t>Holistic assessment</a:t>
            </a:r>
          </a:p>
          <a:p>
            <a:pPr lvl="0">
              <a:lnSpc>
                <a:spcPct val="100000"/>
              </a:lnSpc>
            </a:pPr>
            <a:r>
              <a:rPr lang="en-US" sz="1200"/>
              <a:t>Listen with empathy</a:t>
            </a:r>
          </a:p>
          <a:p>
            <a:pPr lvl="0">
              <a:lnSpc>
                <a:spcPct val="100000"/>
              </a:lnSpc>
            </a:pPr>
            <a:r>
              <a:rPr lang="en-US" sz="1200"/>
              <a:t>Effects on their life</a:t>
            </a:r>
          </a:p>
          <a:p>
            <a:pPr lvl="0">
              <a:lnSpc>
                <a:spcPct val="100000"/>
              </a:lnSpc>
            </a:pPr>
            <a:r>
              <a:rPr lang="en-US" sz="1200"/>
              <a:t>General biopsychosocial assessment </a:t>
            </a:r>
          </a:p>
          <a:p>
            <a:pPr lvl="0">
              <a:lnSpc>
                <a:spcPct val="100000"/>
              </a:lnSpc>
            </a:pPr>
            <a:r>
              <a:rPr lang="en-US" sz="1200"/>
              <a:t>Assess for red flags</a:t>
            </a:r>
          </a:p>
          <a:p>
            <a:pPr lvl="0">
              <a:lnSpc>
                <a:spcPct val="100000"/>
              </a:lnSpc>
            </a:pPr>
            <a:r>
              <a:rPr lang="en-US" sz="1200"/>
              <a:t>Examination</a:t>
            </a:r>
            <a:endParaRPr lang="en-US" sz="1200" b="1"/>
          </a:p>
          <a:p>
            <a:endParaRPr lang="en-US"/>
          </a:p>
        </p:txBody>
      </p:sp>
      <p:sp>
        <p:nvSpPr>
          <p:cNvPr id="4" name="Slide Number Placeholder 3"/>
          <p:cNvSpPr>
            <a:spLocks noGrp="1"/>
          </p:cNvSpPr>
          <p:nvPr>
            <p:ph type="sldNum" sz="quarter" idx="5"/>
          </p:nvPr>
        </p:nvSpPr>
        <p:spPr/>
        <p:txBody>
          <a:bodyPr/>
          <a:lstStyle/>
          <a:p>
            <a:fld id="{C2924FC5-1101-3B4F-A429-2373AC8A0CE3}" type="slidenum">
              <a:rPr lang="en-US" smtClean="0"/>
              <a:t>16</a:t>
            </a:fld>
            <a:endParaRPr lang="en-US"/>
          </a:p>
        </p:txBody>
      </p:sp>
    </p:spTree>
    <p:extLst>
      <p:ext uri="{BB962C8B-B14F-4D97-AF65-F5344CB8AC3E}">
        <p14:creationId xmlns:p14="http://schemas.microsoft.com/office/powerpoint/2010/main" val="2289628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A98C-2BFE-4877-42F2-D75EEC9F90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1551980-12AE-7BB8-957F-0C04B52B9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A96B86-E322-6DEF-45DD-A00A752A6D13}"/>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5" name="Footer Placeholder 4">
            <a:extLst>
              <a:ext uri="{FF2B5EF4-FFF2-40B4-BE49-F238E27FC236}">
                <a16:creationId xmlns:a16="http://schemas.microsoft.com/office/drawing/2014/main" id="{B23AEC7C-DBCA-96A9-825A-3F682877C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87F73-F20E-543B-73AE-53705707EB82}"/>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182979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3E71-D9E1-61A2-AC96-A2B688094DE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B085745-691D-7D4F-CD63-96640D7D62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7C7DAB-229C-9AC6-22F1-2BBB41452FCD}"/>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5" name="Footer Placeholder 4">
            <a:extLst>
              <a:ext uri="{FF2B5EF4-FFF2-40B4-BE49-F238E27FC236}">
                <a16:creationId xmlns:a16="http://schemas.microsoft.com/office/drawing/2014/main" id="{7B89A0EB-2BEA-0A6A-D8E8-C1021078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51AE4-2AE6-A00C-05FB-A9ABE2BDEFA0}"/>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218676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EA81CF-B14F-937E-3AA3-5E03415D602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83D0F6-8585-0AAF-78E9-118E0A4658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3D4031-21C9-0DE9-9176-FCC16950048D}"/>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5" name="Footer Placeholder 4">
            <a:extLst>
              <a:ext uri="{FF2B5EF4-FFF2-40B4-BE49-F238E27FC236}">
                <a16:creationId xmlns:a16="http://schemas.microsoft.com/office/drawing/2014/main" id="{E2A122EA-ACD0-BAAA-62EA-67B5AC80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A8E42-9445-3434-EF9E-4F82E4900E78}"/>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1427821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8352ED3-3C46-4C9A-9738-67B2D875E7E2}" type="datetime2">
              <a:rPr lang="en-US" smtClean="0"/>
              <a:pPr/>
              <a:t>Friday, February 6,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01690254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8F5D539-E2FD-1410-0882-926BD9D7C299}"/>
              </a:ext>
            </a:extLst>
          </p:cNvPr>
          <p:cNvSpPr>
            <a:spLocks noGrp="1"/>
          </p:cNvSpPr>
          <p:nvPr>
            <p:ph type="sldNum" sz="quarter" idx="10"/>
          </p:nvPr>
        </p:nvSpPr>
        <p:spPr>
          <a:xfrm>
            <a:off x="10915651" y="6356351"/>
            <a:ext cx="869949" cy="246063"/>
          </a:xfrm>
          <a:prstGeom prst="rect">
            <a:avLst/>
          </a:prstGeom>
        </p:spPr>
        <p:txBody>
          <a:bodyPr/>
          <a:lstStyle>
            <a:lvl1pPr>
              <a:defRPr/>
            </a:lvl1pPr>
          </a:lstStyle>
          <a:p>
            <a:fld id="{455A563C-88D0-41B4-978D-AB1D221A5F2B}" type="slidenum">
              <a:rPr lang="en-GB" altLang="en-US"/>
              <a:pPr/>
              <a:t>‹#›</a:t>
            </a:fld>
            <a:endParaRPr lang="en-GB" altLang="en-US"/>
          </a:p>
        </p:txBody>
      </p:sp>
      <p:sp>
        <p:nvSpPr>
          <p:cNvPr id="3" name="Title Placeholder 1">
            <a:extLst>
              <a:ext uri="{FF2B5EF4-FFF2-40B4-BE49-F238E27FC236}">
                <a16:creationId xmlns:a16="http://schemas.microsoft.com/office/drawing/2014/main" id="{01D37021-86B9-4570-493D-3F185612D5EB}"/>
              </a:ext>
            </a:extLst>
          </p:cNvPr>
          <p:cNvSpPr>
            <a:spLocks noGrp="1"/>
          </p:cNvSpPr>
          <p:nvPr>
            <p:ph type="title"/>
          </p:nvPr>
        </p:nvSpPr>
        <p:spPr bwMode="auto">
          <a:xfrm>
            <a:off x="1365504" y="1223645"/>
            <a:ext cx="1042856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pic>
        <p:nvPicPr>
          <p:cNvPr id="4" name="Picture 10" descr="UCLH_Vert.png">
            <a:extLst>
              <a:ext uri="{FF2B5EF4-FFF2-40B4-BE49-F238E27FC236}">
                <a16:creationId xmlns:a16="http://schemas.microsoft.com/office/drawing/2014/main" id="{F194D204-D876-1CA8-F569-B51D68FCFE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 y="5334001"/>
            <a:ext cx="75988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72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FEFDE-A514-8A68-ACC0-398EBDE08B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FF1A18-0FE6-5F54-446E-2645C0BB8F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9F753F-F7B8-92D5-04E4-603254BA36C8}"/>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5" name="Footer Placeholder 4">
            <a:extLst>
              <a:ext uri="{FF2B5EF4-FFF2-40B4-BE49-F238E27FC236}">
                <a16:creationId xmlns:a16="http://schemas.microsoft.com/office/drawing/2014/main" id="{4075386B-1313-6254-8215-1B2F831DA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8432E-DA8E-A1B2-42BB-2D571661076E}"/>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315888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C46E-A0DD-B5BA-45C4-EFD9F2C9A1C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FAF1EC8-76D1-2FE1-AF3E-7408C9328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534A4F-7EA2-A253-2319-10A149AEB34C}"/>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5" name="Footer Placeholder 4">
            <a:extLst>
              <a:ext uri="{FF2B5EF4-FFF2-40B4-BE49-F238E27FC236}">
                <a16:creationId xmlns:a16="http://schemas.microsoft.com/office/drawing/2014/main" id="{86BDAE36-DC68-365B-188F-4F4DE06B6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CF218-827F-8E66-0CA5-B40053576A86}"/>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273139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BAE8-2C61-BF5C-F7D9-015CB8ED4C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A3900B-3095-FDF6-E0FD-F1B2DB50FA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CB9AD21-954F-8F43-BD5E-B434384577C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84E8F2A-370D-6269-4D9E-012407B99749}"/>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6" name="Footer Placeholder 5">
            <a:extLst>
              <a:ext uri="{FF2B5EF4-FFF2-40B4-BE49-F238E27FC236}">
                <a16:creationId xmlns:a16="http://schemas.microsoft.com/office/drawing/2014/main" id="{8C23E455-3B46-4C55-196F-FDCD3808F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BF609-7DCB-0F5B-3B41-5EBC8DEE35F8}"/>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378722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A6B8-C1A4-A874-2A84-93A80DD5103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537151-1FBA-C977-7630-766DEB4FE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12E0EF7-E406-81A0-2FBE-6DEAAA3C7A7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B73BEC6-A8E7-8B6A-2D27-E74331B7B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34B0B5-E394-D608-7BBE-3AF0B2671F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D5BF28-3EE9-0B8E-F10D-81DFB0982609}"/>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8" name="Footer Placeholder 7">
            <a:extLst>
              <a:ext uri="{FF2B5EF4-FFF2-40B4-BE49-F238E27FC236}">
                <a16:creationId xmlns:a16="http://schemas.microsoft.com/office/drawing/2014/main" id="{9D14A317-FBA8-CB2A-9FEC-EC57876E72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F6DF1A-57C1-85BF-6A47-81D33DE21B8D}"/>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348538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2D80-A144-A327-9C11-A79209B871A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7161B3F-B397-908D-39F6-24CDCEC1E8CA}"/>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4" name="Footer Placeholder 3">
            <a:extLst>
              <a:ext uri="{FF2B5EF4-FFF2-40B4-BE49-F238E27FC236}">
                <a16:creationId xmlns:a16="http://schemas.microsoft.com/office/drawing/2014/main" id="{19A4846B-4B9A-5B30-AD68-60FEB4CD46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C90AAA-161D-8EC7-2780-68D19407938B}"/>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29365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640BBF-A60C-A57A-7E2F-872DBA95AEAE}"/>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3" name="Footer Placeholder 2">
            <a:extLst>
              <a:ext uri="{FF2B5EF4-FFF2-40B4-BE49-F238E27FC236}">
                <a16:creationId xmlns:a16="http://schemas.microsoft.com/office/drawing/2014/main" id="{EDCFE3D2-9843-DD30-8891-CE10821EA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961DE0-4C22-4A0D-8502-6D606BAD9056}"/>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266066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1949-7B66-4512-19A4-9D7E71766A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C2542D3-2BA4-9819-BF1F-06CE9D535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AB53F0F-7C7B-8293-F9CC-BEA633C31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632FBF-61C9-71D3-0AD7-3E982AC6DC22}"/>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6" name="Footer Placeholder 5">
            <a:extLst>
              <a:ext uri="{FF2B5EF4-FFF2-40B4-BE49-F238E27FC236}">
                <a16:creationId xmlns:a16="http://schemas.microsoft.com/office/drawing/2014/main" id="{0773E187-1FD9-EAFC-CE39-88F9F12E3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A7198-BCC9-6C12-F8FE-ECCCA1B8F1E5}"/>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428624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4ABA-76B1-18B4-A874-2CF5836CB9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070C5A6-675C-7CD3-6B2B-850162F84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53D62F-ED2F-8E09-823C-A7A2E8DA0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DAC498-1413-5039-8E7D-D89FEB3BE061}"/>
              </a:ext>
            </a:extLst>
          </p:cNvPr>
          <p:cNvSpPr>
            <a:spLocks noGrp="1"/>
          </p:cNvSpPr>
          <p:nvPr>
            <p:ph type="dt" sz="half" idx="10"/>
          </p:nvPr>
        </p:nvSpPr>
        <p:spPr/>
        <p:txBody>
          <a:bodyPr/>
          <a:lstStyle/>
          <a:p>
            <a:fld id="{38058A46-3142-654C-BEC9-A66680312E95}" type="datetimeFigureOut">
              <a:rPr lang="en-US" smtClean="0"/>
              <a:t>2/6/2026</a:t>
            </a:fld>
            <a:endParaRPr lang="en-US"/>
          </a:p>
        </p:txBody>
      </p:sp>
      <p:sp>
        <p:nvSpPr>
          <p:cNvPr id="6" name="Footer Placeholder 5">
            <a:extLst>
              <a:ext uri="{FF2B5EF4-FFF2-40B4-BE49-F238E27FC236}">
                <a16:creationId xmlns:a16="http://schemas.microsoft.com/office/drawing/2014/main" id="{AC8A7A3A-45E6-CBA0-4A99-05B8C98657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33B28-33DA-AE0E-407B-F1771AE557FA}"/>
              </a:ext>
            </a:extLst>
          </p:cNvPr>
          <p:cNvSpPr>
            <a:spLocks noGrp="1"/>
          </p:cNvSpPr>
          <p:nvPr>
            <p:ph type="sldNum" sz="quarter" idx="12"/>
          </p:nvPr>
        </p:nvSpPr>
        <p:spPr/>
        <p:txBody>
          <a:bodyPr/>
          <a:lstStyle/>
          <a:p>
            <a:fld id="{170B3FE9-445B-8C48-A025-F7D433FA015A}" type="slidenum">
              <a:rPr lang="en-US" smtClean="0"/>
              <a:t>‹#›</a:t>
            </a:fld>
            <a:endParaRPr lang="en-US"/>
          </a:p>
        </p:txBody>
      </p:sp>
    </p:spTree>
    <p:extLst>
      <p:ext uri="{BB962C8B-B14F-4D97-AF65-F5344CB8AC3E}">
        <p14:creationId xmlns:p14="http://schemas.microsoft.com/office/powerpoint/2010/main" val="2077004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B16C8-76F4-0540-94B1-870717700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184822-7199-324F-780C-47A4D3570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45042F-5460-EE35-251C-723BD5744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58A46-3142-654C-BEC9-A66680312E95}" type="datetimeFigureOut">
              <a:rPr lang="en-US" smtClean="0"/>
              <a:t>2/6/2026</a:t>
            </a:fld>
            <a:endParaRPr lang="en-US"/>
          </a:p>
        </p:txBody>
      </p:sp>
      <p:sp>
        <p:nvSpPr>
          <p:cNvPr id="5" name="Footer Placeholder 4">
            <a:extLst>
              <a:ext uri="{FF2B5EF4-FFF2-40B4-BE49-F238E27FC236}">
                <a16:creationId xmlns:a16="http://schemas.microsoft.com/office/drawing/2014/main" id="{DFAAACFB-5BC0-A25A-F035-D0F62D9B02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5FDE7C-DC38-D150-0BDB-EB95F5064D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B3FE9-445B-8C48-A025-F7D433FA015A}" type="slidenum">
              <a:rPr lang="en-US" smtClean="0"/>
              <a:t>‹#›</a:t>
            </a:fld>
            <a:endParaRPr lang="en-US"/>
          </a:p>
        </p:txBody>
      </p:sp>
    </p:spTree>
    <p:extLst>
      <p:ext uri="{BB962C8B-B14F-4D97-AF65-F5344CB8AC3E}">
        <p14:creationId xmlns:p14="http://schemas.microsoft.com/office/powerpoint/2010/main" val="2687334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www.potsuk.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50.jpeg"/><Relationship Id="rId4" Type="http://schemas.openxmlformats.org/officeDocument/2006/relationships/diagramLayout" Target="../diagrams/layout6.xml"/><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60.png"/><Relationship Id="rId18" Type="http://schemas.openxmlformats.org/officeDocument/2006/relationships/hyperlink" Target="https://knwuvu.blogspot.com/2017/03/jumping-running-for-animoto.html" TargetMode="External"/><Relationship Id="rId3" Type="http://schemas.openxmlformats.org/officeDocument/2006/relationships/image" Target="../media/image55.jpeg"/><Relationship Id="rId7" Type="http://schemas.openxmlformats.org/officeDocument/2006/relationships/image" Target="../media/image59.png"/><Relationship Id="rId12" Type="http://schemas.microsoft.com/office/2007/relationships/diagramDrawing" Target="../diagrams/drawing7.xml"/><Relationship Id="rId17" Type="http://schemas.openxmlformats.org/officeDocument/2006/relationships/image" Target="../media/image64.jpeg"/><Relationship Id="rId2" Type="http://schemas.openxmlformats.org/officeDocument/2006/relationships/notesSlide" Target="../notesSlides/notesSlide14.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diagramColors" Target="../diagrams/colors7.xml"/><Relationship Id="rId5" Type="http://schemas.openxmlformats.org/officeDocument/2006/relationships/image" Target="../media/image57.jpeg"/><Relationship Id="rId15" Type="http://schemas.openxmlformats.org/officeDocument/2006/relationships/image" Target="../media/image62.png"/><Relationship Id="rId10" Type="http://schemas.openxmlformats.org/officeDocument/2006/relationships/diagramQuickStyle" Target="../diagrams/quickStyle7.xml"/><Relationship Id="rId4" Type="http://schemas.openxmlformats.org/officeDocument/2006/relationships/image" Target="../media/image56.jpeg"/><Relationship Id="rId9" Type="http://schemas.openxmlformats.org/officeDocument/2006/relationships/diagramLayout" Target="../diagrams/layout7.xml"/><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hyperlink" Target="https://www.ipsea.org.uk/" TargetMode="External"/><Relationship Id="rId7"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https://www.brightfuturesuk.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www.longcovidkids.org/" TargetMode="External"/><Relationship Id="rId3" Type="http://schemas.openxmlformats.org/officeDocument/2006/relationships/hyperlink" Target="https://www.longcovidkids.org/post/pacing-penguins-supporting-kids-living-with-long-covid-to-manage-their-energy" TargetMode="External"/><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hyperlink" Target="https://www.longcovidkids.org/educational-toolkit" TargetMode="External"/><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uclh.nhs.uk/our-services/find-service/children-and-young-peoples-services/post-covid-service-children-and-young-peopl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5J4-3QsPDuw" TargetMode="External"/><Relationship Id="rId13" Type="http://schemas.openxmlformats.org/officeDocument/2006/relationships/hyperlink" Target="https://www.amazon.co.uk/gp/product/0060570172/ref=ppx_yo_dt_b_search_asin_image?ie=UTF8&amp;psc=1" TargetMode="External"/><Relationship Id="rId18" Type="http://schemas.openxmlformats.org/officeDocument/2006/relationships/image" Target="../media/image9.jpeg"/><Relationship Id="rId3" Type="http://schemas.openxmlformats.org/officeDocument/2006/relationships/hyperlink" Target="https://www.scope.org.uk/advice-and-support/applying-for-ehcp-without-educational-psychologist-report" TargetMode="External"/><Relationship Id="rId7" Type="http://schemas.openxmlformats.org/officeDocument/2006/relationships/hyperlink" Target="http://www.thedysautonomiaproject.org/" TargetMode="External"/><Relationship Id="rId12" Type="http://schemas.openxmlformats.org/officeDocument/2006/relationships/hyperlink" Target="https://www.rbht.nhs.uk/our-services/paediatrics/paediatric-rehabilitation-and-therapies/paediatric-physiotherapy/physiotherapy-management-teenagers-and-young-adults-asthma-and-altered-breathing-patterns" TargetMode="External"/><Relationship Id="rId17" Type="http://schemas.openxmlformats.org/officeDocument/2006/relationships/hyperlink" Target="http://www.bacme.info/" TargetMode="External"/><Relationship Id="rId2" Type="http://schemas.openxmlformats.org/officeDocument/2006/relationships/hyperlink" Target="https://www.gov.uk/children-with-special-educational-needs/extra-SEN-help" TargetMode="External"/><Relationship Id="rId16" Type="http://schemas.openxmlformats.org/officeDocument/2006/relationships/hyperlink" Target="http://www.nice.org.uk/guidance/ng206" TargetMode="External"/><Relationship Id="rId1" Type="http://schemas.openxmlformats.org/officeDocument/2006/relationships/slideLayout" Target="../slideLayouts/slideLayout4.xml"/><Relationship Id="rId6" Type="http://schemas.openxmlformats.org/officeDocument/2006/relationships/hyperlink" Target="https://vimeo.com/dysautonomia" TargetMode="External"/><Relationship Id="rId11" Type="http://schemas.openxmlformats.org/officeDocument/2006/relationships/hyperlink" Target="https://www.physiotherapyforbpd.org.uk/" TargetMode="External"/><Relationship Id="rId5" Type="http://schemas.openxmlformats.org/officeDocument/2006/relationships/hyperlink" Target="https://www.longcovidkids.org/educational-toolkit" TargetMode="External"/><Relationship Id="rId15" Type="http://schemas.openxmlformats.org/officeDocument/2006/relationships/hyperlink" Target="https://www.amazon.co.uk/gp/product/1848192649/ref=ppx_yo_dt_b_search_asin_image?ie=UTF8&amp;psc=1" TargetMode="External"/><Relationship Id="rId10" Type="http://schemas.openxmlformats.org/officeDocument/2006/relationships/hyperlink" Target="https://www.uclh.nhs.uk/our-services/find-service/children-and-young-peoples-services/post-covid-service-children-and-young-people" TargetMode="External"/><Relationship Id="rId4" Type="http://schemas.openxmlformats.org/officeDocument/2006/relationships/hyperlink" Target="https://www.ipsea.org.uk/" TargetMode="External"/><Relationship Id="rId9" Type="http://schemas.openxmlformats.org/officeDocument/2006/relationships/hyperlink" Target="http://www.dysautonomiainternational.org/" TargetMode="External"/><Relationship Id="rId14" Type="http://schemas.openxmlformats.org/officeDocument/2006/relationships/hyperlink" Target="https://www.amazon.co.uk/gp/product/0199330042/ref=ppx_yo_dt_b_search_asin_image?ie=UTF8&amp;amp&amp;psc=1"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bacme.info/wp-content/uploads/2022/08/BACME-ME_CFS-Guide-to-Therapy-2022.pdf" TargetMode="External"/><Relationship Id="rId13" Type="http://schemas.openxmlformats.org/officeDocument/2006/relationships/hyperlink" Target="http://www.potsuk.org/" TargetMode="External"/><Relationship Id="rId18" Type="http://schemas.openxmlformats.org/officeDocument/2006/relationships/hyperlink" Target="http://www.hypermobility.org/" TargetMode="External"/><Relationship Id="rId3" Type="http://schemas.openxmlformats.org/officeDocument/2006/relationships/hyperlink" Target="http://www.nice.org.uk/guidance/ng206/informationforpublic" TargetMode="External"/><Relationship Id="rId21" Type="http://schemas.openxmlformats.org/officeDocument/2006/relationships/hyperlink" Target="https://www.bda.uk.com/" TargetMode="External"/><Relationship Id="rId7" Type="http://schemas.openxmlformats.org/officeDocument/2006/relationships/hyperlink" Target="https://bacme.info/wp-content/uploads/2022/08/BACME-Guide-to-Symptom-Management-Sept2022.pdf" TargetMode="External"/><Relationship Id="rId12" Type="http://schemas.openxmlformats.org/officeDocument/2006/relationships/hyperlink" Target="http://www.meassociation.org.uk/" TargetMode="External"/><Relationship Id="rId17" Type="http://schemas.openxmlformats.org/officeDocument/2006/relationships/hyperlink" Target="http://www.dysautonomiainternational.org/" TargetMode="External"/><Relationship Id="rId2" Type="http://schemas.openxmlformats.org/officeDocument/2006/relationships/hyperlink" Target="http://www.nice.org.uk/guidance/ng206" TargetMode="External"/><Relationship Id="rId16" Type="http://schemas.openxmlformats.org/officeDocument/2006/relationships/hyperlink" Target="https://www.youtube.com/watch?v=5J4-3QsPDuw" TargetMode="External"/><Relationship Id="rId20" Type="http://schemas.openxmlformats.org/officeDocument/2006/relationships/hyperlink" Target="https://www.mastcellaction.org/" TargetMode="External"/><Relationship Id="rId1" Type="http://schemas.openxmlformats.org/officeDocument/2006/relationships/slideLayout" Target="../slideLayouts/slideLayout2.xml"/><Relationship Id="rId6" Type="http://schemas.openxmlformats.org/officeDocument/2006/relationships/hyperlink" Target="https://bacme.info/wp-content/uploads/2022/05/BACME-Post-Exertional-Malaise.pdf" TargetMode="External"/><Relationship Id="rId11" Type="http://schemas.openxmlformats.org/officeDocument/2006/relationships/hyperlink" Target="http://www.actionforme.org.uk/" TargetMode="External"/><Relationship Id="rId5" Type="http://schemas.openxmlformats.org/officeDocument/2006/relationships/hyperlink" Target="https://bacme.info/wp-content/uploads/2022/05/BACME-An-Introduction-to-Dysregulation-in-MECFS-1.pdf" TargetMode="External"/><Relationship Id="rId15" Type="http://schemas.openxmlformats.org/officeDocument/2006/relationships/hyperlink" Target="http://www.thedysautonomiaproject.org/" TargetMode="External"/><Relationship Id="rId10" Type="http://schemas.openxmlformats.org/officeDocument/2006/relationships/hyperlink" Target="https://bacme.info/wp-content/uploads/2022/05/BACME-Post-Viral-Fatigue-A-Guide-to-Management-May2020.pdf" TargetMode="External"/><Relationship Id="rId19" Type="http://schemas.openxmlformats.org/officeDocument/2006/relationships/hyperlink" Target="https://www.rcgp.org.uk/clinical-and-research/resources/toolkits/ehlers-danlos-syndromes-toolkit.aspx" TargetMode="External"/><Relationship Id="rId4" Type="http://schemas.openxmlformats.org/officeDocument/2006/relationships/hyperlink" Target="http://www.bacme.info/" TargetMode="External"/><Relationship Id="rId9" Type="http://schemas.openxmlformats.org/officeDocument/2006/relationships/hyperlink" Target="https://bacme.info/wp-content/uploads/2022/12/BACME-Primary-Care-Guide-to-MECFS.pdf" TargetMode="External"/><Relationship Id="rId14" Type="http://schemas.openxmlformats.org/officeDocument/2006/relationships/hyperlink" Target="https://vimeo.com/dysautonomia" TargetMode="External"/><Relationship Id="rId22" Type="http://schemas.openxmlformats.org/officeDocument/2006/relationships/hyperlink" Target="https://stickmancommunications.co.u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emf"/></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hyperlink" Target="https://www.physiotherapyforbpd.org.u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3.png"/><Relationship Id="rId2" Type="http://schemas.openxmlformats.org/officeDocument/2006/relationships/hyperlink" Target="https://www.evelinalondon.nhs.uk/our-services/hospital/sleep-medicine-department/how-to-sleep-well-for-teenagers.aspx"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tiff"/><Relationship Id="rId7"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tiff"/><Relationship Id="rId11" Type="http://schemas.openxmlformats.org/officeDocument/2006/relationships/image" Target="../media/image29.tiff"/><Relationship Id="rId5" Type="http://schemas.openxmlformats.org/officeDocument/2006/relationships/image" Target="../media/image17.tiff"/><Relationship Id="rId10" Type="http://schemas.openxmlformats.org/officeDocument/2006/relationships/image" Target="../media/image28.tiff"/><Relationship Id="rId4" Type="http://schemas.openxmlformats.org/officeDocument/2006/relationships/image" Target="../media/image23.tiff"/><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cean floor&#10;&#10;Description automatically generated">
            <a:extLst>
              <a:ext uri="{FF2B5EF4-FFF2-40B4-BE49-F238E27FC236}">
                <a16:creationId xmlns:a16="http://schemas.microsoft.com/office/drawing/2014/main" id="{62935162-4687-5BAA-60AA-6D6B83E9894E}"/>
              </a:ext>
            </a:extLst>
          </p:cNvPr>
          <p:cNvPicPr>
            <a:picLocks noChangeAspect="1"/>
          </p:cNvPicPr>
          <p:nvPr/>
        </p:nvPicPr>
        <p:blipFill rotWithShape="1">
          <a:blip r:embed="rId3">
            <a:alphaModFix amt="60000"/>
          </a:blip>
          <a:srcRect t="7025"/>
          <a:stretch/>
        </p:blipFill>
        <p:spPr>
          <a:xfrm>
            <a:off x="16489" y="146538"/>
            <a:ext cx="12192001" cy="6857990"/>
          </a:xfrm>
          <a:prstGeom prst="rect">
            <a:avLst/>
          </a:prstGeom>
        </p:spPr>
      </p:pic>
      <p:grpSp>
        <p:nvGrpSpPr>
          <p:cNvPr id="27" name="Group 26">
            <a:extLst>
              <a:ext uri="{FF2B5EF4-FFF2-40B4-BE49-F238E27FC236}">
                <a16:creationId xmlns:a16="http://schemas.microsoft.com/office/drawing/2014/main" id="{243CFE7D-E060-954E-5F9E-F508082CC494}"/>
              </a:ext>
            </a:extLst>
          </p:cNvPr>
          <p:cNvGrpSpPr/>
          <p:nvPr/>
        </p:nvGrpSpPr>
        <p:grpSpPr>
          <a:xfrm>
            <a:off x="3049" y="5948628"/>
            <a:ext cx="12195048" cy="1055910"/>
            <a:chOff x="-3048" y="-2"/>
            <a:chExt cx="12195048" cy="948449"/>
          </a:xfrm>
        </p:grpSpPr>
        <p:sp>
          <p:nvSpPr>
            <p:cNvPr id="20" name="Rectangle 19">
              <a:extLst>
                <a:ext uri="{FF2B5EF4-FFF2-40B4-BE49-F238E27FC236}">
                  <a16:creationId xmlns:a16="http://schemas.microsoft.com/office/drawing/2014/main" id="{CC305BB1-DBBF-AFCD-9810-1299B89BAD6C}"/>
                </a:ext>
              </a:extLst>
            </p:cNvPr>
            <p:cNvSpPr/>
            <p:nvPr/>
          </p:nvSpPr>
          <p:spPr>
            <a:xfrm>
              <a:off x="-3048" y="-2"/>
              <a:ext cx="12195048" cy="948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Royal Free London NHS Foundation Trust - Wikipedia">
              <a:extLst>
                <a:ext uri="{FF2B5EF4-FFF2-40B4-BE49-F238E27FC236}">
                  <a16:creationId xmlns:a16="http://schemas.microsoft.com/office/drawing/2014/main" id="{2CD79485-A494-F046-54C2-92286CECCE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348" b="19703"/>
            <a:stretch/>
          </p:blipFill>
          <p:spPr bwMode="auto">
            <a:xfrm>
              <a:off x="11239442" y="21388"/>
              <a:ext cx="767533" cy="668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graphics, font, graphic design, screenshot&#10;&#10;Description automatically generated">
              <a:extLst>
                <a:ext uri="{FF2B5EF4-FFF2-40B4-BE49-F238E27FC236}">
                  <a16:creationId xmlns:a16="http://schemas.microsoft.com/office/drawing/2014/main" id="{C098B090-EEA3-AB52-825B-7FC98056C5C5}"/>
                </a:ext>
              </a:extLst>
            </p:cNvPr>
            <p:cNvPicPr>
              <a:picLocks noChangeAspect="1"/>
            </p:cNvPicPr>
            <p:nvPr/>
          </p:nvPicPr>
          <p:blipFill>
            <a:blip r:embed="rId5"/>
            <a:stretch>
              <a:fillRect/>
            </a:stretch>
          </p:blipFill>
          <p:spPr>
            <a:xfrm>
              <a:off x="8542692" y="21388"/>
              <a:ext cx="2381994" cy="594894"/>
            </a:xfrm>
            <a:prstGeom prst="rect">
              <a:avLst/>
            </a:prstGeom>
          </p:spPr>
        </p:pic>
        <p:pic>
          <p:nvPicPr>
            <p:cNvPr id="24" name="Picture 23" descr="A picture containing text, font, white, design&#10;&#10;Description automatically generated">
              <a:extLst>
                <a:ext uri="{FF2B5EF4-FFF2-40B4-BE49-F238E27FC236}">
                  <a16:creationId xmlns:a16="http://schemas.microsoft.com/office/drawing/2014/main" id="{C15B19A9-FAFD-A6BD-9E8D-35A0EE6AD32B}"/>
                </a:ext>
              </a:extLst>
            </p:cNvPr>
            <p:cNvPicPr>
              <a:picLocks noChangeAspect="1"/>
            </p:cNvPicPr>
            <p:nvPr/>
          </p:nvPicPr>
          <p:blipFill>
            <a:blip r:embed="rId6"/>
            <a:stretch>
              <a:fillRect/>
            </a:stretch>
          </p:blipFill>
          <p:spPr>
            <a:xfrm>
              <a:off x="2525207" y="17548"/>
              <a:ext cx="2604570" cy="597793"/>
            </a:xfrm>
            <a:prstGeom prst="rect">
              <a:avLst/>
            </a:prstGeom>
          </p:spPr>
        </p:pic>
        <p:pic>
          <p:nvPicPr>
            <p:cNvPr id="26" name="Picture 25" descr="A black text on a white background&#10;&#10;Description automatically generated with medium confidence">
              <a:extLst>
                <a:ext uri="{FF2B5EF4-FFF2-40B4-BE49-F238E27FC236}">
                  <a16:creationId xmlns:a16="http://schemas.microsoft.com/office/drawing/2014/main" id="{F3FCABBE-20C9-A819-07B5-0C8C8EA72CDF}"/>
                </a:ext>
              </a:extLst>
            </p:cNvPr>
            <p:cNvPicPr>
              <a:picLocks noChangeAspect="1"/>
            </p:cNvPicPr>
            <p:nvPr/>
          </p:nvPicPr>
          <p:blipFill rotWithShape="1">
            <a:blip r:embed="rId7"/>
            <a:srcRect t="7724" b="1"/>
            <a:stretch/>
          </p:blipFill>
          <p:spPr>
            <a:xfrm>
              <a:off x="156159" y="-1"/>
              <a:ext cx="2225760" cy="621315"/>
            </a:xfrm>
            <a:prstGeom prst="rect">
              <a:avLst/>
            </a:prstGeom>
          </p:spPr>
        </p:pic>
      </p:grpSp>
      <p:sp>
        <p:nvSpPr>
          <p:cNvPr id="28" name="Rectangle 27">
            <a:extLst>
              <a:ext uri="{FF2B5EF4-FFF2-40B4-BE49-F238E27FC236}">
                <a16:creationId xmlns:a16="http://schemas.microsoft.com/office/drawing/2014/main" id="{1D2443F7-8F7E-595B-AB62-21D4FE727F78}"/>
              </a:ext>
            </a:extLst>
          </p:cNvPr>
          <p:cNvSpPr/>
          <p:nvPr/>
        </p:nvSpPr>
        <p:spPr>
          <a:xfrm>
            <a:off x="1609242" y="224136"/>
            <a:ext cx="8973879" cy="2980298"/>
          </a:xfrm>
          <a:prstGeom prst="rect">
            <a:avLst/>
          </a:prstGeom>
          <a:solidFill>
            <a:schemeClr val="bg1"/>
          </a:solidFill>
          <a:ln w="31750">
            <a:solidFill>
              <a:srgbClr val="143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E88E48-0AAA-CFAF-82B5-432C8B577C3C}"/>
              </a:ext>
            </a:extLst>
          </p:cNvPr>
          <p:cNvSpPr/>
          <p:nvPr/>
        </p:nvSpPr>
        <p:spPr>
          <a:xfrm>
            <a:off x="2846916" y="3431524"/>
            <a:ext cx="9155558" cy="2424378"/>
          </a:xfrm>
          <a:prstGeom prst="rect">
            <a:avLst/>
          </a:prstGeom>
          <a:solidFill>
            <a:schemeClr val="bg1"/>
          </a:solidFill>
          <a:ln w="31750">
            <a:solidFill>
              <a:srgbClr val="143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812E4-2DA6-59A1-266F-4D7B89976756}"/>
              </a:ext>
            </a:extLst>
          </p:cNvPr>
          <p:cNvSpPr>
            <a:spLocks noGrp="1"/>
          </p:cNvSpPr>
          <p:nvPr>
            <p:ph type="ctrTitle"/>
          </p:nvPr>
        </p:nvSpPr>
        <p:spPr>
          <a:xfrm>
            <a:off x="1436946" y="852463"/>
            <a:ext cx="9285767" cy="2246444"/>
          </a:xfrm>
          <a:noFill/>
        </p:spPr>
        <p:txBody>
          <a:bodyPr>
            <a:noAutofit/>
          </a:bodyPr>
          <a:lstStyle/>
          <a:p>
            <a:r>
              <a:rPr lang="en-US" sz="4800"/>
              <a:t>Long COVID/Post COVID syndrome </a:t>
            </a:r>
            <a:br>
              <a:rPr lang="en-US" sz="4800"/>
            </a:br>
            <a:r>
              <a:rPr lang="en-US" sz="4800"/>
              <a:t>in children and young people</a:t>
            </a:r>
            <a:br>
              <a:rPr lang="en-US" sz="4800"/>
            </a:br>
            <a:r>
              <a:rPr lang="en-US" sz="4800"/>
              <a:t>Assessment and management for </a:t>
            </a:r>
            <a:r>
              <a:rPr lang="en-US" sz="4800" err="1"/>
              <a:t>paediatricians</a:t>
            </a:r>
            <a:endParaRPr lang="en-US" sz="4800" b="1" err="1">
              <a:ea typeface="Calibri Light"/>
              <a:cs typeface="Calibri Light"/>
            </a:endParaRPr>
          </a:p>
        </p:txBody>
      </p:sp>
      <p:sp>
        <p:nvSpPr>
          <p:cNvPr id="3" name="Subtitle 2">
            <a:extLst>
              <a:ext uri="{FF2B5EF4-FFF2-40B4-BE49-F238E27FC236}">
                <a16:creationId xmlns:a16="http://schemas.microsoft.com/office/drawing/2014/main" id="{F20F267C-B678-869E-BA4F-56D5458F4D5F}"/>
              </a:ext>
            </a:extLst>
          </p:cNvPr>
          <p:cNvSpPr>
            <a:spLocks noGrp="1"/>
          </p:cNvSpPr>
          <p:nvPr>
            <p:ph type="subTitle" idx="1"/>
          </p:nvPr>
        </p:nvSpPr>
        <p:spPr>
          <a:xfrm>
            <a:off x="2222391" y="2672266"/>
            <a:ext cx="9476835" cy="3013218"/>
          </a:xfrm>
        </p:spPr>
        <p:txBody>
          <a:bodyPr vert="horz" lIns="91440" tIns="45720" rIns="91440" bIns="45720" rtlCol="0" anchor="t">
            <a:noAutofit/>
          </a:bodyPr>
          <a:lstStyle/>
          <a:p>
            <a:pPr>
              <a:lnSpc>
                <a:spcPct val="120000"/>
              </a:lnSpc>
              <a:spcBef>
                <a:spcPts val="0"/>
              </a:spcBef>
            </a:pPr>
            <a:endParaRPr lang="en-GB" sz="4000" i="0">
              <a:effectLst/>
              <a:latin typeface="Arial" panose="020B0604020202020204" pitchFamily="34" charset="0"/>
            </a:endParaRPr>
          </a:p>
          <a:p>
            <a:pPr>
              <a:lnSpc>
                <a:spcPct val="120000"/>
              </a:lnSpc>
              <a:spcBef>
                <a:spcPts val="0"/>
              </a:spcBef>
            </a:pPr>
            <a:r>
              <a:rPr lang="en-GB" sz="2000" i="0">
                <a:effectLst/>
                <a:latin typeface="Arial"/>
                <a:cs typeface="Arial"/>
              </a:rPr>
              <a:t>Dr Terry Segal </a:t>
            </a:r>
          </a:p>
          <a:p>
            <a:pPr>
              <a:lnSpc>
                <a:spcPct val="120000"/>
              </a:lnSpc>
              <a:spcBef>
                <a:spcPts val="0"/>
              </a:spcBef>
            </a:pPr>
            <a:r>
              <a:rPr lang="en-GB" sz="2000" i="0">
                <a:effectLst/>
                <a:latin typeface="Calibri"/>
                <a:ea typeface="Calibri"/>
                <a:cs typeface="Arial"/>
              </a:rPr>
              <a:t>Consultant Adolescent Paediatrician</a:t>
            </a:r>
            <a:r>
              <a:rPr lang="en-GB" sz="2000">
                <a:latin typeface="Calibri"/>
                <a:ea typeface="Calibri"/>
                <a:cs typeface="Arial"/>
              </a:rPr>
              <a:t>, </a:t>
            </a:r>
            <a:r>
              <a:rPr lang="en-GB" sz="2000" i="0">
                <a:effectLst/>
                <a:latin typeface="Calibri"/>
                <a:ea typeface="Calibri"/>
                <a:cs typeface="Arial"/>
              </a:rPr>
              <a:t>University College London Hospitals</a:t>
            </a:r>
            <a:endParaRPr lang="en-GB" sz="2000">
              <a:latin typeface="Calibri"/>
              <a:ea typeface="Calibri"/>
              <a:cs typeface="Arial"/>
            </a:endParaRPr>
          </a:p>
          <a:p>
            <a:pPr>
              <a:lnSpc>
                <a:spcPct val="120000"/>
              </a:lnSpc>
              <a:spcBef>
                <a:spcPts val="0"/>
              </a:spcBef>
            </a:pPr>
            <a:r>
              <a:rPr lang="en-GB" sz="2000">
                <a:latin typeface="Calibri"/>
                <a:ea typeface="Calibri"/>
                <a:cs typeface="Arial"/>
              </a:rPr>
              <a:t>On behalf of the Pan London CYP Post COVID Service</a:t>
            </a:r>
          </a:p>
          <a:p>
            <a:pPr>
              <a:lnSpc>
                <a:spcPct val="120000"/>
              </a:lnSpc>
              <a:spcBef>
                <a:spcPts val="0"/>
              </a:spcBef>
            </a:pPr>
            <a:r>
              <a:rPr lang="en-GB">
                <a:ea typeface="Calibri"/>
                <a:cs typeface="Calibri"/>
              </a:rPr>
              <a:t>Jo Bond Kendall </a:t>
            </a:r>
          </a:p>
          <a:p>
            <a:pPr>
              <a:lnSpc>
                <a:spcPct val="120000"/>
              </a:lnSpc>
              <a:spcBef>
                <a:spcPts val="0"/>
              </a:spcBef>
            </a:pPr>
            <a:r>
              <a:rPr lang="en-GB" sz="2000">
                <a:ea typeface="Calibri"/>
                <a:cs typeface="Calibri"/>
              </a:rPr>
              <a:t>Senior Specialist Physiotherapist. </a:t>
            </a:r>
          </a:p>
          <a:p>
            <a:pPr>
              <a:lnSpc>
                <a:spcPct val="120000"/>
              </a:lnSpc>
              <a:spcBef>
                <a:spcPts val="0"/>
              </a:spcBef>
            </a:pPr>
            <a:r>
              <a:rPr lang="en-GB" sz="2000">
                <a:ea typeface="Calibri"/>
                <a:cs typeface="Calibri"/>
              </a:rPr>
              <a:t>Paediatric Specialist Fatigue Service RUH Bath. </a:t>
            </a:r>
          </a:p>
          <a:p>
            <a:pPr>
              <a:spcBef>
                <a:spcPts val="0"/>
              </a:spcBef>
            </a:pPr>
            <a:endParaRPr lang="en-GB" sz="2000" i="0">
              <a:effectLst/>
              <a:latin typeface="Calibri"/>
              <a:ea typeface="Calibri"/>
              <a:cs typeface="Calibri"/>
            </a:endParaRPr>
          </a:p>
          <a:p>
            <a:pPr algn="l">
              <a:spcBef>
                <a:spcPts val="0"/>
              </a:spcBef>
            </a:pPr>
            <a:endParaRPr lang="en-US">
              <a:solidFill>
                <a:srgbClr val="FFFFFF"/>
              </a:solidFill>
            </a:endParaRPr>
          </a:p>
        </p:txBody>
      </p:sp>
      <p:graphicFrame>
        <p:nvGraphicFramePr>
          <p:cNvPr id="4" name="Table 3">
            <a:extLst>
              <a:ext uri="{FF2B5EF4-FFF2-40B4-BE49-F238E27FC236}">
                <a16:creationId xmlns:a16="http://schemas.microsoft.com/office/drawing/2014/main" id="{04C71262-3176-362E-BEF9-290D0E2D3DFA}"/>
              </a:ext>
            </a:extLst>
          </p:cNvPr>
          <p:cNvGraphicFramePr>
            <a:graphicFrameLocks noGrp="1"/>
          </p:cNvGraphicFramePr>
          <p:nvPr/>
        </p:nvGraphicFramePr>
        <p:xfrm>
          <a:off x="-310116" y="-1025824"/>
          <a:ext cx="10515600" cy="481775"/>
        </p:xfrm>
        <a:graphic>
          <a:graphicData uri="http://schemas.openxmlformats.org/drawingml/2006/table">
            <a:tbl>
              <a:tblPr/>
              <a:tblGrid>
                <a:gridCol w="3680460">
                  <a:extLst>
                    <a:ext uri="{9D8B030D-6E8A-4147-A177-3AD203B41FA5}">
                      <a16:colId xmlns:a16="http://schemas.microsoft.com/office/drawing/2014/main" val="1385830643"/>
                    </a:ext>
                  </a:extLst>
                </a:gridCol>
                <a:gridCol w="6835140">
                  <a:extLst>
                    <a:ext uri="{9D8B030D-6E8A-4147-A177-3AD203B41FA5}">
                      <a16:colId xmlns:a16="http://schemas.microsoft.com/office/drawing/2014/main" val="767829435"/>
                    </a:ext>
                  </a:extLst>
                </a:gridCol>
              </a:tblGrid>
              <a:tr h="0">
                <a:tc>
                  <a:txBody>
                    <a:bodyPr/>
                    <a:lstStyle/>
                    <a:p>
                      <a:pPr algn="l">
                        <a:lnSpc>
                          <a:spcPct val="120000"/>
                        </a:lnSpc>
                      </a:pPr>
                      <a:endParaRPr lang="en-GB" sz="1000" b="1">
                        <a:solidFill>
                          <a:srgbClr val="2D316D"/>
                        </a:solidFill>
                        <a:effectLst/>
                        <a:latin typeface="Montserrat" pitchFamily="2" charset="77"/>
                      </a:endParaRPr>
                    </a:p>
                  </a:txBody>
                  <a:tcPr marL="95250" marR="95250" marT="47625" marB="47625">
                    <a:lnL>
                      <a:noFill/>
                    </a:lnL>
                    <a:lnR>
                      <a:noFill/>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A6A6A6"/>
                    </a:solidFill>
                  </a:tcPr>
                </a:tc>
                <a:tc>
                  <a:txBody>
                    <a:bodyPr/>
                    <a:lstStyle/>
                    <a:p>
                      <a:pPr algn="l">
                        <a:lnSpc>
                          <a:spcPct val="120000"/>
                        </a:lnSpc>
                      </a:pPr>
                      <a:r>
                        <a:rPr lang="en-GB" sz="1100">
                          <a:solidFill>
                            <a:srgbClr val="2D316D"/>
                          </a:solidFill>
                          <a:effectLst/>
                          <a:latin typeface="Montserrat" pitchFamily="2" charset="77"/>
                        </a:rPr>
                        <a:t>Outcomes of Children and Young People seen in a tertiary Long COVID specialist clinic: a service evaluation </a:t>
                      </a:r>
                    </a:p>
                  </a:txBody>
                  <a:tcPr marL="95250" marR="95250" marT="47625" marB="47625">
                    <a:lnL>
                      <a:noFill/>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CFCFC"/>
                    </a:solidFill>
                  </a:tcPr>
                </a:tc>
                <a:extLst>
                  <a:ext uri="{0D108BD9-81ED-4DB2-BD59-A6C34878D82A}">
                    <a16:rowId xmlns:a16="http://schemas.microsoft.com/office/drawing/2014/main" val="2650300332"/>
                  </a:ext>
                </a:extLst>
              </a:tr>
            </a:tbl>
          </a:graphicData>
        </a:graphic>
      </p:graphicFrame>
      <p:pic>
        <p:nvPicPr>
          <p:cNvPr id="6" name="Picture 5">
            <a:extLst>
              <a:ext uri="{FF2B5EF4-FFF2-40B4-BE49-F238E27FC236}">
                <a16:creationId xmlns:a16="http://schemas.microsoft.com/office/drawing/2014/main" id="{8BDA39FF-578C-56BD-A926-BD760C95FBE2}"/>
              </a:ext>
            </a:extLst>
          </p:cNvPr>
          <p:cNvPicPr>
            <a:picLocks noChangeAspect="1"/>
          </p:cNvPicPr>
          <p:nvPr/>
        </p:nvPicPr>
        <p:blipFill rotWithShape="1">
          <a:blip r:embed="rId8">
            <a:alphaModFix/>
          </a:blip>
          <a:srcRect l="14284" r="13527"/>
          <a:stretch/>
        </p:blipFill>
        <p:spPr>
          <a:xfrm>
            <a:off x="160021" y="3097261"/>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descr="A close-up of a logo&#10;&#10;AI-generated content may be incorrect.">
            <a:extLst>
              <a:ext uri="{FF2B5EF4-FFF2-40B4-BE49-F238E27FC236}">
                <a16:creationId xmlns:a16="http://schemas.microsoft.com/office/drawing/2014/main" id="{3221F5FF-168C-67BC-D31D-306206C9BAB9}"/>
              </a:ext>
            </a:extLst>
          </p:cNvPr>
          <p:cNvPicPr>
            <a:picLocks noChangeAspect="1"/>
          </p:cNvPicPr>
          <p:nvPr/>
        </p:nvPicPr>
        <p:blipFill>
          <a:blip r:embed="rId9"/>
          <a:stretch>
            <a:fillRect/>
          </a:stretch>
        </p:blipFill>
        <p:spPr>
          <a:xfrm>
            <a:off x="5286374" y="5946896"/>
            <a:ext cx="2135067" cy="679206"/>
          </a:xfrm>
          <a:prstGeom prst="rect">
            <a:avLst/>
          </a:prstGeom>
        </p:spPr>
      </p:pic>
      <p:pic>
        <p:nvPicPr>
          <p:cNvPr id="8" name="Picture 7" descr="A colorful hexagon with text&#10;&#10;AI-generated content may be incorrect.">
            <a:extLst>
              <a:ext uri="{FF2B5EF4-FFF2-40B4-BE49-F238E27FC236}">
                <a16:creationId xmlns:a16="http://schemas.microsoft.com/office/drawing/2014/main" id="{3B3327E7-ED5B-5A3C-54C4-EADEE27D6018}"/>
              </a:ext>
            </a:extLst>
          </p:cNvPr>
          <p:cNvPicPr>
            <a:picLocks noChangeAspect="1"/>
          </p:cNvPicPr>
          <p:nvPr/>
        </p:nvPicPr>
        <p:blipFill>
          <a:blip r:embed="rId10"/>
          <a:stretch>
            <a:fillRect/>
          </a:stretch>
        </p:blipFill>
        <p:spPr>
          <a:xfrm>
            <a:off x="7515836" y="5942989"/>
            <a:ext cx="1019175" cy="980099"/>
          </a:xfrm>
          <a:prstGeom prst="rect">
            <a:avLst/>
          </a:prstGeom>
        </p:spPr>
      </p:pic>
    </p:spTree>
    <p:extLst>
      <p:ext uri="{BB962C8B-B14F-4D97-AF65-F5344CB8AC3E}">
        <p14:creationId xmlns:p14="http://schemas.microsoft.com/office/powerpoint/2010/main" val="1939887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17428-056F-4C78-8507-679A21C536E0}"/>
              </a:ext>
            </a:extLst>
          </p:cNvPr>
          <p:cNvSpPr>
            <a:spLocks noGrp="1"/>
          </p:cNvSpPr>
          <p:nvPr>
            <p:ph idx="1"/>
          </p:nvPr>
        </p:nvSpPr>
        <p:spPr>
          <a:xfrm>
            <a:off x="1474976" y="936437"/>
            <a:ext cx="10515600" cy="4351338"/>
          </a:xfrm>
        </p:spPr>
        <p:txBody>
          <a:bodyPr>
            <a:normAutofit/>
          </a:bodyPr>
          <a:lstStyle/>
          <a:p>
            <a:pPr marL="0" indent="0">
              <a:buNone/>
            </a:pPr>
            <a:r>
              <a:rPr lang="en-GB" b="1"/>
              <a:t>The 4 main principles of managing ME/CFS and Post COVID symptoms:</a:t>
            </a:r>
          </a:p>
          <a:p>
            <a:pPr lvl="0"/>
            <a:endParaRPr lang="en-GB"/>
          </a:p>
          <a:p>
            <a:pPr lvl="0"/>
            <a:endParaRPr lang="en-GB"/>
          </a:p>
          <a:p>
            <a:pPr lvl="0"/>
            <a:endParaRPr lang="en-GB"/>
          </a:p>
          <a:p>
            <a:pPr lvl="0"/>
            <a:endParaRPr lang="en-GB"/>
          </a:p>
          <a:p>
            <a:pPr lvl="0"/>
            <a:endParaRPr lang="en-GB"/>
          </a:p>
          <a:p>
            <a:pPr lvl="0"/>
            <a:endParaRPr lang="en-GB"/>
          </a:p>
          <a:p>
            <a:endParaRPr lang="en-GB"/>
          </a:p>
        </p:txBody>
      </p:sp>
      <p:sp>
        <p:nvSpPr>
          <p:cNvPr id="4" name="Slide Number Placeholder 3">
            <a:extLst>
              <a:ext uri="{FF2B5EF4-FFF2-40B4-BE49-F238E27FC236}">
                <a16:creationId xmlns:a16="http://schemas.microsoft.com/office/drawing/2014/main" id="{C782DCA0-587F-45E0-9143-C2B7E54D42AA}"/>
              </a:ext>
            </a:extLst>
          </p:cNvPr>
          <p:cNvSpPr>
            <a:spLocks noGrp="1"/>
          </p:cNvSpPr>
          <p:nvPr>
            <p:ph type="sldNum" sz="quarter" idx="12"/>
          </p:nvPr>
        </p:nvSpPr>
        <p:spPr/>
        <p:txBody>
          <a:bodyPr/>
          <a:lstStyle/>
          <a:p>
            <a:fld id="{B55DAF74-85AC-F447-ACFE-CC757CE5BBDB}" type="slidenum">
              <a:rPr lang="en-US" smtClean="0"/>
              <a:t>10</a:t>
            </a:fld>
            <a:endParaRPr lang="en-US"/>
          </a:p>
        </p:txBody>
      </p:sp>
      <p:graphicFrame>
        <p:nvGraphicFramePr>
          <p:cNvPr id="9" name="Content Placeholder 6">
            <a:extLst>
              <a:ext uri="{FF2B5EF4-FFF2-40B4-BE49-F238E27FC236}">
                <a16:creationId xmlns:a16="http://schemas.microsoft.com/office/drawing/2014/main" id="{56FB724D-9529-4474-B8D1-8DAB6CD9741B}"/>
              </a:ext>
            </a:extLst>
          </p:cNvPr>
          <p:cNvGraphicFramePr>
            <a:graphicFrameLocks/>
          </p:cNvGraphicFramePr>
          <p:nvPr>
            <p:extLst>
              <p:ext uri="{D42A27DB-BD31-4B8C-83A1-F6EECF244321}">
                <p14:modId xmlns:p14="http://schemas.microsoft.com/office/powerpoint/2010/main" val="1362972263"/>
              </p:ext>
            </p:extLst>
          </p:nvPr>
        </p:nvGraphicFramePr>
        <p:xfrm>
          <a:off x="615311" y="2330565"/>
          <a:ext cx="11233388" cy="359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927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7930-B250-9400-6A35-0239BAFAFCD1}"/>
              </a:ext>
            </a:extLst>
          </p:cNvPr>
          <p:cNvSpPr>
            <a:spLocks noGrp="1"/>
          </p:cNvSpPr>
          <p:nvPr>
            <p:ph type="title"/>
          </p:nvPr>
        </p:nvSpPr>
        <p:spPr>
          <a:xfrm>
            <a:off x="706632" y="189701"/>
            <a:ext cx="10515600" cy="1325563"/>
          </a:xfrm>
        </p:spPr>
        <p:txBody>
          <a:bodyPr/>
          <a:lstStyle/>
          <a:p>
            <a:r>
              <a:rPr lang="en-US">
                <a:ea typeface="Calibri Light"/>
                <a:cs typeface="Calibri Light"/>
              </a:rPr>
              <a:t>Assessment – Targeted History</a:t>
            </a:r>
            <a:endParaRPr lang="en-US"/>
          </a:p>
        </p:txBody>
      </p:sp>
      <p:sp>
        <p:nvSpPr>
          <p:cNvPr id="3" name="Content Placeholder 2">
            <a:extLst>
              <a:ext uri="{FF2B5EF4-FFF2-40B4-BE49-F238E27FC236}">
                <a16:creationId xmlns:a16="http://schemas.microsoft.com/office/drawing/2014/main" id="{63FFDA6D-C673-445E-08CF-615D19D8E94F}"/>
              </a:ext>
            </a:extLst>
          </p:cNvPr>
          <p:cNvSpPr>
            <a:spLocks noGrp="1"/>
          </p:cNvSpPr>
          <p:nvPr>
            <p:ph sz="half" idx="1"/>
          </p:nvPr>
        </p:nvSpPr>
        <p:spPr>
          <a:xfrm>
            <a:off x="706632" y="1513149"/>
            <a:ext cx="5181600" cy="4527049"/>
          </a:xfrm>
        </p:spPr>
        <p:txBody>
          <a:bodyPr vert="horz" lIns="91440" tIns="45720" rIns="91440" bIns="45720" rtlCol="0" anchor="t">
            <a:noAutofit/>
          </a:bodyPr>
          <a:lstStyle/>
          <a:p>
            <a:r>
              <a:rPr lang="en-US" sz="2000">
                <a:ea typeface="Calibri"/>
                <a:cs typeface="Calibri"/>
              </a:rPr>
              <a:t>Symptoms</a:t>
            </a:r>
          </a:p>
          <a:p>
            <a:pPr lvl="1">
              <a:buFont typeface="Courier New" panose="020B0604020202020204" pitchFamily="34" charset="0"/>
              <a:buChar char="o"/>
            </a:pPr>
            <a:r>
              <a:rPr lang="en-US" sz="2000">
                <a:ea typeface="Calibri"/>
                <a:cs typeface="Calibri"/>
              </a:rPr>
              <a:t>Fatigue Mind/body</a:t>
            </a:r>
          </a:p>
          <a:p>
            <a:pPr lvl="1">
              <a:buFont typeface="Courier New" panose="020B0604020202020204" pitchFamily="34" charset="0"/>
              <a:buChar char="o"/>
            </a:pPr>
            <a:r>
              <a:rPr lang="en-US" sz="2000">
                <a:ea typeface="Calibri"/>
                <a:cs typeface="Calibri"/>
              </a:rPr>
              <a:t>Include post exertional malaise( PEM) and PESE ( symptom exacerbation)</a:t>
            </a:r>
          </a:p>
          <a:p>
            <a:pPr lvl="1">
              <a:buFont typeface="Courier New" panose="020B0604020202020204" pitchFamily="34" charset="0"/>
              <a:buChar char="o"/>
            </a:pPr>
            <a:r>
              <a:rPr lang="en-US" sz="2000">
                <a:ea typeface="Calibri"/>
                <a:cs typeface="Calibri"/>
              </a:rPr>
              <a:t>Dizziness/ orthostatic</a:t>
            </a:r>
          </a:p>
          <a:p>
            <a:pPr lvl="1">
              <a:buFont typeface="Courier New" panose="020B0604020202020204" pitchFamily="34" charset="0"/>
              <a:buChar char="o"/>
            </a:pPr>
            <a:r>
              <a:rPr lang="en-US" sz="2000">
                <a:ea typeface="Calibri"/>
                <a:cs typeface="Calibri"/>
              </a:rPr>
              <a:t>Brain fog</a:t>
            </a:r>
          </a:p>
          <a:p>
            <a:pPr lvl="1">
              <a:buFont typeface="Courier New" panose="020B0604020202020204" pitchFamily="34" charset="0"/>
              <a:buChar char="o"/>
            </a:pPr>
            <a:r>
              <a:rPr lang="en-US" sz="2000">
                <a:ea typeface="Calibri"/>
                <a:cs typeface="Calibri"/>
              </a:rPr>
              <a:t>Pain</a:t>
            </a:r>
          </a:p>
          <a:p>
            <a:r>
              <a:rPr lang="en-US" sz="2000">
                <a:ea typeface="Calibri"/>
                <a:cs typeface="Calibri"/>
              </a:rPr>
              <a:t>History of presenting complaint</a:t>
            </a:r>
          </a:p>
          <a:p>
            <a:pPr lvl="1"/>
            <a:r>
              <a:rPr lang="en-US" sz="2000">
                <a:ea typeface="Calibri"/>
                <a:cs typeface="Calibri"/>
              </a:rPr>
              <a:t>COVID infection?</a:t>
            </a:r>
          </a:p>
          <a:p>
            <a:r>
              <a:rPr lang="en-US" sz="2000">
                <a:ea typeface="Calibri"/>
                <a:cs typeface="Calibri"/>
              </a:rPr>
              <a:t>PMH</a:t>
            </a:r>
          </a:p>
          <a:p>
            <a:pPr lvl="1"/>
            <a:r>
              <a:rPr lang="en-US" sz="2000">
                <a:ea typeface="Calibri"/>
                <a:cs typeface="Calibri"/>
              </a:rPr>
              <a:t>Pre-xisting conditions</a:t>
            </a:r>
          </a:p>
          <a:p>
            <a:pPr lvl="1"/>
            <a:r>
              <a:rPr lang="en-US" sz="2000">
                <a:ea typeface="Calibri"/>
                <a:cs typeface="Calibri"/>
              </a:rPr>
              <a:t>EDS</a:t>
            </a:r>
          </a:p>
          <a:p>
            <a:pPr lvl="1"/>
            <a:r>
              <a:rPr lang="en-US" sz="2000">
                <a:ea typeface="Calibri"/>
                <a:cs typeface="Calibri"/>
              </a:rPr>
              <a:t>Hypermobility</a:t>
            </a:r>
          </a:p>
          <a:p>
            <a:pPr lvl="1"/>
            <a:r>
              <a:rPr lang="en-US" sz="2000">
                <a:ea typeface="Calibri"/>
                <a:cs typeface="Calibri"/>
              </a:rPr>
              <a:t>ME/CFS</a:t>
            </a:r>
          </a:p>
          <a:p>
            <a:pPr lvl="1"/>
            <a:r>
              <a:rPr lang="en-US" sz="2000">
                <a:ea typeface="Calibri"/>
                <a:cs typeface="Calibri"/>
              </a:rPr>
              <a:t>Neurodevelopmental </a:t>
            </a:r>
          </a:p>
          <a:p>
            <a:endParaRPr lang="en-US" sz="2600">
              <a:ea typeface="Calibri"/>
              <a:cs typeface="Calibri"/>
            </a:endParaRPr>
          </a:p>
        </p:txBody>
      </p:sp>
      <p:sp>
        <p:nvSpPr>
          <p:cNvPr id="9" name="Content Placeholder 2">
            <a:extLst>
              <a:ext uri="{FF2B5EF4-FFF2-40B4-BE49-F238E27FC236}">
                <a16:creationId xmlns:a16="http://schemas.microsoft.com/office/drawing/2014/main" id="{461DDDC3-0296-C03B-A002-F0192540C741}"/>
              </a:ext>
            </a:extLst>
          </p:cNvPr>
          <p:cNvSpPr txBox="1">
            <a:spLocks/>
          </p:cNvSpPr>
          <p:nvPr/>
        </p:nvSpPr>
        <p:spPr>
          <a:xfrm>
            <a:off x="6332621" y="1687513"/>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ea typeface="Calibri"/>
                <a:cs typeface="Calibri"/>
              </a:rPr>
              <a:t>Family history</a:t>
            </a:r>
          </a:p>
          <a:p>
            <a:pPr lvl="1"/>
            <a:r>
              <a:rPr lang="en-US" sz="2000">
                <a:ea typeface="Calibri"/>
                <a:cs typeface="Calibri"/>
              </a:rPr>
              <a:t>COVID experience</a:t>
            </a:r>
          </a:p>
          <a:p>
            <a:pPr lvl="1"/>
            <a:r>
              <a:rPr lang="en-US" sz="2000">
                <a:ea typeface="Calibri"/>
                <a:cs typeface="Calibri"/>
              </a:rPr>
              <a:t>Significant life events</a:t>
            </a:r>
          </a:p>
          <a:p>
            <a:pPr lvl="1"/>
            <a:r>
              <a:rPr lang="en-US" sz="2000">
                <a:ea typeface="Calibri"/>
                <a:cs typeface="Calibri"/>
              </a:rPr>
              <a:t>Illness </a:t>
            </a:r>
          </a:p>
          <a:p>
            <a:r>
              <a:rPr lang="en-US" sz="2000">
                <a:ea typeface="Calibri"/>
                <a:cs typeface="Calibri"/>
              </a:rPr>
              <a:t>Mood</a:t>
            </a:r>
          </a:p>
          <a:p>
            <a:r>
              <a:rPr lang="en-US" sz="2000">
                <a:ea typeface="Calibri"/>
                <a:cs typeface="Calibri"/>
              </a:rPr>
              <a:t>Activities of daily living</a:t>
            </a:r>
          </a:p>
          <a:p>
            <a:r>
              <a:rPr lang="en-US" sz="2000">
                <a:ea typeface="Calibri"/>
                <a:cs typeface="Calibri"/>
              </a:rPr>
              <a:t>School/education</a:t>
            </a:r>
          </a:p>
          <a:p>
            <a:r>
              <a:rPr lang="en-US" sz="2000">
                <a:ea typeface="Calibri"/>
                <a:cs typeface="Calibri"/>
              </a:rPr>
              <a:t>Sleep</a:t>
            </a:r>
          </a:p>
          <a:p>
            <a:r>
              <a:rPr lang="en-US" sz="2000">
                <a:ea typeface="Calibri"/>
                <a:cs typeface="Calibri"/>
              </a:rPr>
              <a:t>Screens</a:t>
            </a:r>
          </a:p>
          <a:p>
            <a:r>
              <a:rPr lang="en-US" sz="2000">
                <a:ea typeface="Calibri"/>
                <a:cs typeface="Calibri"/>
              </a:rPr>
              <a:t>Diet</a:t>
            </a:r>
          </a:p>
          <a:p>
            <a:pPr lvl="1"/>
            <a:endParaRPr lang="en-US">
              <a:ea typeface="Calibri"/>
              <a:cs typeface="Calibri"/>
            </a:endParaRPr>
          </a:p>
          <a:p>
            <a:endParaRPr lang="en-US" sz="2600">
              <a:ea typeface="Calibri"/>
              <a:cs typeface="Calibri"/>
            </a:endParaRPr>
          </a:p>
        </p:txBody>
      </p:sp>
    </p:spTree>
    <p:extLst>
      <p:ext uri="{BB962C8B-B14F-4D97-AF65-F5344CB8AC3E}">
        <p14:creationId xmlns:p14="http://schemas.microsoft.com/office/powerpoint/2010/main" val="400744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4457-5353-5618-9671-2FDBC94672B3}"/>
              </a:ext>
            </a:extLst>
          </p:cNvPr>
          <p:cNvSpPr>
            <a:spLocks noGrp="1"/>
          </p:cNvSpPr>
          <p:nvPr>
            <p:ph type="title"/>
          </p:nvPr>
        </p:nvSpPr>
        <p:spPr>
          <a:xfrm>
            <a:off x="838200" y="365125"/>
            <a:ext cx="10515600" cy="1325563"/>
          </a:xfrm>
        </p:spPr>
        <p:txBody>
          <a:bodyPr>
            <a:normAutofit/>
          </a:bodyPr>
          <a:lstStyle/>
          <a:p>
            <a:r>
              <a:rPr lang="en-GB" sz="5400" b="1" u="sng"/>
              <a:t>Case study </a:t>
            </a:r>
            <a:endParaRPr lang="en-GB" sz="5400" b="1" u="sng">
              <a:ea typeface="Calibri Light"/>
              <a:cs typeface="Calibri Light"/>
            </a:endParaRPr>
          </a:p>
        </p:txBody>
      </p:sp>
      <p:sp>
        <p:nvSpPr>
          <p:cNvPr id="3" name="Content Placeholder 2">
            <a:extLst>
              <a:ext uri="{FF2B5EF4-FFF2-40B4-BE49-F238E27FC236}">
                <a16:creationId xmlns:a16="http://schemas.microsoft.com/office/drawing/2014/main" id="{D10EA79E-F71E-19A4-5AF5-2F6862F6D58A}"/>
              </a:ext>
            </a:extLst>
          </p:cNvPr>
          <p:cNvSpPr>
            <a:spLocks noGrp="1"/>
          </p:cNvSpPr>
          <p:nvPr>
            <p:ph idx="1"/>
          </p:nvPr>
        </p:nvSpPr>
        <p:spPr>
          <a:xfrm>
            <a:off x="448977" y="1715585"/>
            <a:ext cx="9742636" cy="4251960"/>
          </a:xfrm>
        </p:spPr>
        <p:txBody>
          <a:bodyPr vert="horz" lIns="91440" tIns="45720" rIns="91440" bIns="45720" rtlCol="0" anchor="t">
            <a:normAutofit fontScale="92500" lnSpcReduction="10000"/>
          </a:bodyPr>
          <a:lstStyle/>
          <a:p>
            <a:r>
              <a:rPr lang="en-GB" sz="1900"/>
              <a:t>15 year old male, unwell for past 9 months </a:t>
            </a:r>
            <a:r>
              <a:rPr lang="en-GB" sz="1900">
                <a:highlight>
                  <a:srgbClr val="FFFF00"/>
                </a:highlight>
              </a:rPr>
              <a:t>started 6w after</a:t>
            </a:r>
            <a:r>
              <a:rPr lang="en-GB" sz="1900"/>
              <a:t> COVID</a:t>
            </a:r>
            <a:endParaRPr lang="en-GB" sz="1900">
              <a:ea typeface="Calibri"/>
              <a:cs typeface="Calibri"/>
            </a:endParaRPr>
          </a:p>
          <a:p>
            <a:r>
              <a:rPr lang="en-GB" sz="1900"/>
              <a:t>Most impactful symptoms : </a:t>
            </a:r>
            <a:endParaRPr lang="en-GB" sz="1900">
              <a:ea typeface="Calibri" panose="020F0502020204030204"/>
              <a:cs typeface="Calibri" panose="020F0502020204030204"/>
            </a:endParaRPr>
          </a:p>
          <a:p>
            <a:pPr lvl="1">
              <a:buFont typeface="Courier New,monospace" panose="020B0604020202020204" pitchFamily="34" charset="0"/>
              <a:buChar char="o"/>
            </a:pPr>
            <a:r>
              <a:rPr lang="en-GB" sz="1900">
                <a:highlight>
                  <a:srgbClr val="FFFF00"/>
                </a:highlight>
              </a:rPr>
              <a:t>fatigue, dizziness, headaches</a:t>
            </a:r>
            <a:r>
              <a:rPr lang="en-GB" sz="1900"/>
              <a:t>, poor sleep, nausea,  </a:t>
            </a:r>
            <a:endParaRPr lang="en-GB" sz="1900">
              <a:ea typeface="Calibri"/>
              <a:cs typeface="Calibri"/>
            </a:endParaRPr>
          </a:p>
          <a:p>
            <a:pPr lvl="1">
              <a:buFont typeface="Courier New,monospace" panose="020B0604020202020204" pitchFamily="34" charset="0"/>
              <a:buChar char="o"/>
            </a:pPr>
            <a:r>
              <a:rPr lang="en-GB" sz="1900">
                <a:highlight>
                  <a:srgbClr val="FFFF00"/>
                </a:highlight>
              </a:rPr>
              <a:t>Post exertional malaise and symptom exacerbation</a:t>
            </a:r>
            <a:endParaRPr lang="en-GB" sz="1900">
              <a:highlight>
                <a:srgbClr val="FFFF00"/>
              </a:highlight>
              <a:ea typeface="Calibri"/>
              <a:cs typeface="Calibri"/>
            </a:endParaRPr>
          </a:p>
          <a:p>
            <a:pPr lvl="1">
              <a:buFont typeface="Courier New,monospace" panose="020B0604020202020204" pitchFamily="34" charset="0"/>
              <a:buChar char="o"/>
            </a:pPr>
            <a:r>
              <a:rPr lang="en-GB" sz="1900">
                <a:ea typeface="Calibri"/>
                <a:cs typeface="Calibri"/>
              </a:rPr>
              <a:t>Difficulty concentrating, memory loss,</a:t>
            </a:r>
            <a:r>
              <a:rPr lang="en-GB" sz="1900">
                <a:highlight>
                  <a:srgbClr val="FFFF00"/>
                </a:highlight>
                <a:ea typeface="Calibri"/>
                <a:cs typeface="Calibri"/>
              </a:rPr>
              <a:t> brain fog </a:t>
            </a:r>
          </a:p>
          <a:p>
            <a:pPr lvl="1">
              <a:buFont typeface="Courier New,monospace" panose="020B0604020202020204" pitchFamily="34" charset="0"/>
              <a:buChar char="o"/>
            </a:pPr>
            <a:r>
              <a:rPr lang="en-GB" sz="1900">
                <a:highlight>
                  <a:srgbClr val="FFFF00"/>
                </a:highlight>
                <a:ea typeface="Calibri"/>
                <a:cs typeface="Calibri"/>
              </a:rPr>
              <a:t>Anxiety (in relation to school)  </a:t>
            </a:r>
          </a:p>
          <a:p>
            <a:pPr lvl="1">
              <a:buFont typeface="Courier New,monospace" panose="020B0604020202020204" pitchFamily="34" charset="0"/>
              <a:buChar char="o"/>
            </a:pPr>
            <a:r>
              <a:rPr lang="en-GB" sz="1900"/>
              <a:t>Unable to play football any more </a:t>
            </a:r>
            <a:endParaRPr lang="en-GB" sz="1900">
              <a:ea typeface="Calibri"/>
              <a:cs typeface="Calibri"/>
            </a:endParaRPr>
          </a:p>
          <a:p>
            <a:r>
              <a:rPr lang="en-GB" sz="1900"/>
              <a:t> </a:t>
            </a:r>
            <a:r>
              <a:rPr lang="en-GB" sz="1800">
                <a:highlight>
                  <a:srgbClr val="FFFF00"/>
                </a:highlight>
              </a:rPr>
              <a:t>Past history of post viral fatigue (10 years of age)</a:t>
            </a:r>
            <a:endParaRPr lang="en-GB" sz="1900">
              <a:highlight>
                <a:srgbClr val="FFFF00"/>
              </a:highlight>
            </a:endParaRPr>
          </a:p>
          <a:p>
            <a:r>
              <a:rPr lang="en-GB" sz="1900"/>
              <a:t>Under assessment for </a:t>
            </a:r>
            <a:r>
              <a:rPr lang="en-GB" sz="1900" err="1">
                <a:highlight>
                  <a:srgbClr val="FFFF00"/>
                </a:highlight>
              </a:rPr>
              <a:t>SpLD</a:t>
            </a:r>
            <a:r>
              <a:rPr lang="en-GB" sz="1900">
                <a:highlight>
                  <a:srgbClr val="FFFF00"/>
                </a:highlight>
              </a:rPr>
              <a:t>- Dyslexia </a:t>
            </a:r>
            <a:endParaRPr lang="en-GB" sz="1900">
              <a:highlight>
                <a:srgbClr val="FFFF00"/>
              </a:highlight>
              <a:ea typeface="Calibri"/>
              <a:cs typeface="Calibri"/>
            </a:endParaRPr>
          </a:p>
          <a:p>
            <a:r>
              <a:rPr lang="en-GB" sz="1900"/>
              <a:t>Previously active (football, hockey) alongside full time school</a:t>
            </a:r>
            <a:endParaRPr lang="en-GB" sz="1900">
              <a:ea typeface="Calibri"/>
              <a:cs typeface="Calibri"/>
            </a:endParaRPr>
          </a:p>
          <a:p>
            <a:r>
              <a:rPr lang="en-GB" sz="1900">
                <a:ea typeface="Calibri"/>
                <a:cs typeface="Calibri"/>
              </a:rPr>
              <a:t>Family/social history- </a:t>
            </a:r>
            <a:r>
              <a:rPr lang="en-GB" sz="1900">
                <a:highlight>
                  <a:srgbClr val="FFFF00"/>
                </a:highlight>
                <a:ea typeface="Calibri"/>
                <a:cs typeface="Calibri"/>
              </a:rPr>
              <a:t>father working abroad </a:t>
            </a:r>
            <a:r>
              <a:rPr lang="en-GB" sz="1900">
                <a:ea typeface="Calibri"/>
                <a:cs typeface="Calibri"/>
              </a:rPr>
              <a:t>since he became unwell, </a:t>
            </a:r>
            <a:r>
              <a:rPr lang="en-GB" sz="1900">
                <a:highlight>
                  <a:srgbClr val="FFFF00"/>
                </a:highlight>
                <a:ea typeface="Calibri"/>
                <a:cs typeface="Calibri"/>
              </a:rPr>
              <a:t>sister autism diagnosis</a:t>
            </a:r>
            <a:endParaRPr lang="en-GB" sz="1900">
              <a:highlight>
                <a:srgbClr val="FFFF00"/>
              </a:highlight>
              <a:cs typeface="Calibri"/>
            </a:endParaRPr>
          </a:p>
          <a:p>
            <a:r>
              <a:rPr lang="en-GB" sz="1900" i="1"/>
              <a:t>Now</a:t>
            </a:r>
            <a:r>
              <a:rPr lang="en-GB" sz="1900"/>
              <a:t>: not attending school . little routine, poor sleep, irregular meals, gaming/ </a:t>
            </a:r>
            <a:r>
              <a:rPr lang="en-GB" sz="1900">
                <a:highlight>
                  <a:srgbClr val="FFFF00"/>
                </a:highlight>
              </a:rPr>
              <a:t>YouTube (10 hours daily)</a:t>
            </a:r>
            <a:r>
              <a:rPr lang="en-GB" sz="1900"/>
              <a:t>, </a:t>
            </a:r>
            <a:endParaRPr lang="en-GB" sz="1900">
              <a:cs typeface="Calibri"/>
            </a:endParaRPr>
          </a:p>
        </p:txBody>
      </p:sp>
      <p:pic>
        <p:nvPicPr>
          <p:cNvPr id="4" name="Picture 2" descr="A diagram of a problem&#10;&#10;Description automatically generated">
            <a:extLst>
              <a:ext uri="{FF2B5EF4-FFF2-40B4-BE49-F238E27FC236}">
                <a16:creationId xmlns:a16="http://schemas.microsoft.com/office/drawing/2014/main" id="{D6D7CE2A-9D3E-03D6-CFA0-737C19FB5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770" y="555376"/>
            <a:ext cx="3872089" cy="300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923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2A80B7-B4F0-C30B-E8B8-A539B3DB20B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A039FD-8566-E6BB-573B-C40295F943CE}"/>
              </a:ext>
            </a:extLst>
          </p:cNvPr>
          <p:cNvSpPr>
            <a:spLocks noGrp="1"/>
          </p:cNvSpPr>
          <p:nvPr>
            <p:ph type="title"/>
          </p:nvPr>
        </p:nvSpPr>
        <p:spPr>
          <a:xfrm>
            <a:off x="685400" y="219633"/>
            <a:ext cx="6002110" cy="1495425"/>
          </a:xfrm>
        </p:spPr>
        <p:txBody>
          <a:bodyPr vert="horz" lIns="91440" tIns="45720" rIns="91440" bIns="45720" rtlCol="0" anchor="ctr">
            <a:normAutofit/>
          </a:bodyPr>
          <a:lstStyle/>
          <a:p>
            <a:r>
              <a:rPr lang="en-US" sz="4000" b="1"/>
              <a:t>Severity</a:t>
            </a:r>
          </a:p>
        </p:txBody>
      </p:sp>
      <p:sp>
        <p:nvSpPr>
          <p:cNvPr id="3" name="Content Placeholder 2">
            <a:extLst>
              <a:ext uri="{FF2B5EF4-FFF2-40B4-BE49-F238E27FC236}">
                <a16:creationId xmlns:a16="http://schemas.microsoft.com/office/drawing/2014/main" id="{BF581F7E-74B0-471C-2419-435CDB20995E}"/>
              </a:ext>
            </a:extLst>
          </p:cNvPr>
          <p:cNvSpPr>
            <a:spLocks noGrp="1"/>
          </p:cNvSpPr>
          <p:nvPr>
            <p:ph sz="half" idx="1"/>
          </p:nvPr>
        </p:nvSpPr>
        <p:spPr>
          <a:xfrm>
            <a:off x="451597" y="1266757"/>
            <a:ext cx="11445307" cy="2160302"/>
          </a:xfrm>
        </p:spPr>
        <p:txBody>
          <a:bodyPr vert="horz" lIns="91440" tIns="45720" rIns="91440" bIns="45720" rtlCol="0" anchor="t">
            <a:normAutofit/>
          </a:bodyPr>
          <a:lstStyle/>
          <a:p>
            <a:pPr marL="0" indent="0">
              <a:buNone/>
            </a:pPr>
            <a:r>
              <a:rPr lang="en-US" sz="3200" b="1">
                <a:solidFill>
                  <a:srgbClr val="002060"/>
                </a:solidFill>
                <a:ea typeface="+mn-lt"/>
                <a:cs typeface="+mn-lt"/>
              </a:rPr>
              <a:t>NICE</a:t>
            </a:r>
            <a:r>
              <a:rPr lang="en-US" sz="3200">
                <a:solidFill>
                  <a:srgbClr val="002060"/>
                </a:solidFill>
                <a:ea typeface="+mn-lt"/>
                <a:cs typeface="+mn-lt"/>
              </a:rPr>
              <a:t> recognizes four severity levels for </a:t>
            </a:r>
            <a:r>
              <a:rPr lang="en-US" sz="3200" err="1">
                <a:solidFill>
                  <a:srgbClr val="002060"/>
                </a:solidFill>
                <a:ea typeface="+mn-lt"/>
                <a:cs typeface="+mn-lt"/>
              </a:rPr>
              <a:t>Myalgic</a:t>
            </a:r>
            <a:r>
              <a:rPr lang="en-US" sz="3200">
                <a:solidFill>
                  <a:srgbClr val="002060"/>
                </a:solidFill>
                <a:ea typeface="+mn-lt"/>
                <a:cs typeface="+mn-lt"/>
              </a:rPr>
              <a:t> encephalomyelitis (ME)/Chronic fatigue syndrome (CFS): </a:t>
            </a:r>
          </a:p>
          <a:p>
            <a:pPr marL="0" indent="0">
              <a:buNone/>
            </a:pPr>
            <a:endParaRPr lang="en-US">
              <a:ea typeface="+mn-lt"/>
              <a:cs typeface="+mn-lt"/>
            </a:endParaRPr>
          </a:p>
          <a:p>
            <a:pPr marL="0" indent="0">
              <a:buNone/>
            </a:pPr>
            <a:endParaRPr lang="en-US">
              <a:ea typeface="Calibri" panose="020F0502020204030204"/>
              <a:cs typeface="Calibri" panose="020F0502020204030204"/>
            </a:endParaRPr>
          </a:p>
          <a:p>
            <a:endParaRPr lang="en-US">
              <a:ea typeface="Calibri" panose="020F0502020204030204"/>
              <a:cs typeface="Calibri" panose="020F0502020204030204"/>
            </a:endParaRPr>
          </a:p>
        </p:txBody>
      </p:sp>
      <p:graphicFrame>
        <p:nvGraphicFramePr>
          <p:cNvPr id="5" name="Diagram 4">
            <a:extLst>
              <a:ext uri="{FF2B5EF4-FFF2-40B4-BE49-F238E27FC236}">
                <a16:creationId xmlns:a16="http://schemas.microsoft.com/office/drawing/2014/main" id="{BD48CA9D-1A1D-E44E-E785-F64ECA2E06CD}"/>
              </a:ext>
            </a:extLst>
          </p:cNvPr>
          <p:cNvGraphicFramePr/>
          <p:nvPr>
            <p:extLst>
              <p:ext uri="{D42A27DB-BD31-4B8C-83A1-F6EECF244321}">
                <p14:modId xmlns:p14="http://schemas.microsoft.com/office/powerpoint/2010/main" val="2521176938"/>
              </p:ext>
            </p:extLst>
          </p:nvPr>
        </p:nvGraphicFramePr>
        <p:xfrm>
          <a:off x="2500754" y="2522729"/>
          <a:ext cx="6002110" cy="3729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16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E79A67-3B53-C280-5673-E25D0B0E18F4}"/>
              </a:ext>
            </a:extLst>
          </p:cNvPr>
          <p:cNvSpPr>
            <a:spLocks noGrp="1"/>
          </p:cNvSpPr>
          <p:nvPr>
            <p:ph type="title"/>
          </p:nvPr>
        </p:nvSpPr>
        <p:spPr>
          <a:xfrm>
            <a:off x="1371597" y="348865"/>
            <a:ext cx="10044023" cy="877729"/>
          </a:xfrm>
        </p:spPr>
        <p:txBody>
          <a:bodyPr anchor="ctr">
            <a:normAutofit/>
          </a:bodyPr>
          <a:lstStyle/>
          <a:p>
            <a:r>
              <a:rPr lang="en-GB" sz="2800">
                <a:solidFill>
                  <a:srgbClr val="FFFFFF"/>
                </a:solidFill>
              </a:rPr>
              <a:t>ME/CFS and long COVID initial investigations </a:t>
            </a:r>
            <a:br>
              <a:rPr lang="en-GB" sz="2800">
                <a:solidFill>
                  <a:srgbClr val="FFFFFF"/>
                </a:solidFill>
              </a:rPr>
            </a:br>
            <a:r>
              <a:rPr lang="en-GB" sz="2800">
                <a:solidFill>
                  <a:srgbClr val="FFFFFF"/>
                </a:solidFill>
              </a:rPr>
              <a:t> </a:t>
            </a:r>
          </a:p>
        </p:txBody>
      </p:sp>
      <p:graphicFrame>
        <p:nvGraphicFramePr>
          <p:cNvPr id="5" name="Content Placeholder 2">
            <a:extLst>
              <a:ext uri="{FF2B5EF4-FFF2-40B4-BE49-F238E27FC236}">
                <a16:creationId xmlns:a16="http://schemas.microsoft.com/office/drawing/2014/main" id="{DF0920D8-7FD0-6146-8C3C-2251F0F28F62}"/>
              </a:ext>
            </a:extLst>
          </p:cNvPr>
          <p:cNvGraphicFramePr>
            <a:graphicFrameLocks noGrp="1"/>
          </p:cNvGraphicFramePr>
          <p:nvPr>
            <p:ph idx="1"/>
            <p:extLst>
              <p:ext uri="{D42A27DB-BD31-4B8C-83A1-F6EECF244321}">
                <p14:modId xmlns:p14="http://schemas.microsoft.com/office/powerpoint/2010/main" val="847662686"/>
              </p:ext>
            </p:extLst>
          </p:nvPr>
        </p:nvGraphicFramePr>
        <p:xfrm>
          <a:off x="336703" y="1575459"/>
          <a:ext cx="11518593" cy="4933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4902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0E52B4-B09A-528B-0DFA-BEA3E031A06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Dysautonomia</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E80C93F-1F91-34A3-0D27-3A444AD312CE}"/>
              </a:ext>
            </a:extLst>
          </p:cNvPr>
          <p:cNvSpPr>
            <a:spLocks noGrp="1"/>
          </p:cNvSpPr>
          <p:nvPr>
            <p:ph type="body" sz="half" idx="2"/>
          </p:nvPr>
        </p:nvSpPr>
        <p:spPr>
          <a:xfrm>
            <a:off x="572493" y="2075457"/>
            <a:ext cx="7487975" cy="4115031"/>
          </a:xfrm>
        </p:spPr>
        <p:txBody>
          <a:bodyPr vert="horz" lIns="91440" tIns="45720" rIns="91440" bIns="45720" rtlCol="0" anchor="t">
            <a:noAutofit/>
          </a:bodyPr>
          <a:lstStyle/>
          <a:p>
            <a:pPr indent="-228600">
              <a:buFont typeface="Arial" panose="020B0604020202020204" pitchFamily="34" charset="0"/>
              <a:buChar char="•"/>
            </a:pPr>
            <a:r>
              <a:rPr lang="en-US" sz="2400"/>
              <a:t>Vasovagal syncope, </a:t>
            </a:r>
            <a:r>
              <a:rPr lang="en-US" sz="2400" err="1"/>
              <a:t>PoTS</a:t>
            </a:r>
            <a:r>
              <a:rPr lang="en-US" sz="2400"/>
              <a:t>, orthostatic hypotension, nonspecific orthostatic intolerance of autonomic system</a:t>
            </a:r>
            <a:endParaRPr lang="en-US" sz="2400">
              <a:ea typeface="Calibri"/>
              <a:cs typeface="Calibri"/>
            </a:endParaRPr>
          </a:p>
          <a:p>
            <a:pPr marL="285750" indent="-228600">
              <a:buFont typeface="Arial" panose="020B0604020202020204" pitchFamily="34" charset="0"/>
              <a:buChar char="•"/>
            </a:pPr>
            <a:r>
              <a:rPr lang="en-US" sz="2400" b="1"/>
              <a:t>Symptoms </a:t>
            </a:r>
            <a:r>
              <a:rPr lang="en-US" sz="2400"/>
              <a:t>in the upright position relieved when lying; Dizziness, palpitations, fatigue</a:t>
            </a:r>
            <a:endParaRPr lang="en-US" sz="2400">
              <a:ea typeface="Calibri"/>
              <a:cs typeface="Calibri"/>
            </a:endParaRPr>
          </a:p>
          <a:p>
            <a:pPr marL="285750" indent="-228600">
              <a:buFont typeface="Arial" panose="020B0604020202020204" pitchFamily="34" charset="0"/>
              <a:buChar char="•"/>
            </a:pPr>
            <a:r>
              <a:rPr lang="en-US" sz="2400" b="1"/>
              <a:t>Medications</a:t>
            </a:r>
            <a:r>
              <a:rPr lang="en-US" sz="2400"/>
              <a:t> can contribute to autonomic dysfunction(SSRI, </a:t>
            </a:r>
            <a:r>
              <a:rPr lang="en-US" sz="2400" err="1"/>
              <a:t>nortryptaline,amitriptyline</a:t>
            </a:r>
            <a:r>
              <a:rPr lang="en-US" sz="2400"/>
              <a:t>)</a:t>
            </a:r>
            <a:endParaRPr lang="en-US" sz="2400">
              <a:ea typeface="Calibri"/>
              <a:cs typeface="Calibri"/>
            </a:endParaRPr>
          </a:p>
          <a:p>
            <a:pPr marL="285750" indent="-228600">
              <a:buFont typeface="Arial" panose="020B0604020202020204" pitchFamily="34" charset="0"/>
              <a:buChar char="•"/>
            </a:pPr>
            <a:r>
              <a:rPr lang="en-US" sz="2400" b="1"/>
              <a:t>Diagnosis </a:t>
            </a:r>
            <a:r>
              <a:rPr lang="en-US" sz="2400"/>
              <a:t>- </a:t>
            </a:r>
            <a:endParaRPr lang="en-US" sz="2400">
              <a:ea typeface="Calibri"/>
              <a:cs typeface="Calibri"/>
            </a:endParaRPr>
          </a:p>
          <a:p>
            <a:pPr marL="742950" lvl="1" indent="-228600">
              <a:buFont typeface="Arial" panose="020B0604020202020204" pitchFamily="34" charset="0"/>
              <a:buChar char="•"/>
            </a:pPr>
            <a:r>
              <a:rPr lang="en-US" sz="2400"/>
              <a:t>NASA stand test or tilt table  HR increases &gt; 40bpm( </a:t>
            </a:r>
            <a:r>
              <a:rPr lang="en-US" sz="2400" err="1"/>
              <a:t>withput</a:t>
            </a:r>
            <a:r>
              <a:rPr lang="en-US" sz="2400"/>
              <a:t> drop of BP of 20mmHg)</a:t>
            </a:r>
            <a:endParaRPr lang="en-US" sz="2400">
              <a:ea typeface="Calibri"/>
              <a:cs typeface="Calibri"/>
            </a:endParaRPr>
          </a:p>
          <a:p>
            <a:pPr marL="742950" lvl="1" indent="-228600">
              <a:buFont typeface="Arial" panose="020B0604020202020204" pitchFamily="34" charset="0"/>
              <a:buChar char="•"/>
            </a:pPr>
            <a:r>
              <a:rPr lang="en-US" sz="2400"/>
              <a:t>24 hour HR mean &gt;130 6-12yrs, or &gt;125bpm 13-18years</a:t>
            </a:r>
            <a:endParaRPr lang="en-US" sz="2400">
              <a:ea typeface="Calibri"/>
              <a:cs typeface="Calibri"/>
            </a:endParaRPr>
          </a:p>
        </p:txBody>
      </p:sp>
      <p:pic>
        <p:nvPicPr>
          <p:cNvPr id="7" name="Picture 2" descr="Why the 10-Minute NASA Lean Test ...">
            <a:extLst>
              <a:ext uri="{FF2B5EF4-FFF2-40B4-BE49-F238E27FC236}">
                <a16:creationId xmlns:a16="http://schemas.microsoft.com/office/drawing/2014/main" id="{7AB2BED4-FD3C-ACE4-37EB-66BE1E9C4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708" r="1" b="11122"/>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3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17428-056F-4C78-8507-679A21C536E0}"/>
              </a:ext>
            </a:extLst>
          </p:cNvPr>
          <p:cNvSpPr>
            <a:spLocks noGrp="1"/>
          </p:cNvSpPr>
          <p:nvPr>
            <p:ph idx="1"/>
          </p:nvPr>
        </p:nvSpPr>
        <p:spPr>
          <a:xfrm>
            <a:off x="1474976" y="936437"/>
            <a:ext cx="10515600" cy="4351338"/>
          </a:xfrm>
        </p:spPr>
        <p:txBody>
          <a:bodyPr>
            <a:normAutofit/>
          </a:bodyPr>
          <a:lstStyle/>
          <a:p>
            <a:pPr marL="0" indent="0">
              <a:buNone/>
            </a:pPr>
            <a:r>
              <a:rPr lang="en-GB" b="1"/>
              <a:t>The 4 main principles of managing ME/CFS and Post COVID symptoms:</a:t>
            </a:r>
          </a:p>
          <a:p>
            <a:pPr lvl="0"/>
            <a:endParaRPr lang="en-GB"/>
          </a:p>
          <a:p>
            <a:pPr lvl="0"/>
            <a:endParaRPr lang="en-GB"/>
          </a:p>
          <a:p>
            <a:pPr lvl="0"/>
            <a:endParaRPr lang="en-GB"/>
          </a:p>
          <a:p>
            <a:pPr lvl="0"/>
            <a:endParaRPr lang="en-GB"/>
          </a:p>
          <a:p>
            <a:pPr lvl="0"/>
            <a:endParaRPr lang="en-GB"/>
          </a:p>
          <a:p>
            <a:pPr lvl="0"/>
            <a:endParaRPr lang="en-GB"/>
          </a:p>
          <a:p>
            <a:endParaRPr lang="en-GB"/>
          </a:p>
        </p:txBody>
      </p:sp>
      <p:sp>
        <p:nvSpPr>
          <p:cNvPr id="4" name="Slide Number Placeholder 3">
            <a:extLst>
              <a:ext uri="{FF2B5EF4-FFF2-40B4-BE49-F238E27FC236}">
                <a16:creationId xmlns:a16="http://schemas.microsoft.com/office/drawing/2014/main" id="{C782DCA0-587F-45E0-9143-C2B7E54D42AA}"/>
              </a:ext>
            </a:extLst>
          </p:cNvPr>
          <p:cNvSpPr>
            <a:spLocks noGrp="1"/>
          </p:cNvSpPr>
          <p:nvPr>
            <p:ph type="sldNum" sz="quarter" idx="12"/>
          </p:nvPr>
        </p:nvSpPr>
        <p:spPr/>
        <p:txBody>
          <a:bodyPr/>
          <a:lstStyle/>
          <a:p>
            <a:fld id="{B55DAF74-85AC-F447-ACFE-CC757CE5BBDB}" type="slidenum">
              <a:rPr lang="en-US" smtClean="0"/>
              <a:t>16</a:t>
            </a:fld>
            <a:endParaRPr lang="en-US"/>
          </a:p>
        </p:txBody>
      </p:sp>
      <p:graphicFrame>
        <p:nvGraphicFramePr>
          <p:cNvPr id="9" name="Content Placeholder 6">
            <a:extLst>
              <a:ext uri="{FF2B5EF4-FFF2-40B4-BE49-F238E27FC236}">
                <a16:creationId xmlns:a16="http://schemas.microsoft.com/office/drawing/2014/main" id="{56FB724D-9529-4474-B8D1-8DAB6CD9741B}"/>
              </a:ext>
            </a:extLst>
          </p:cNvPr>
          <p:cNvGraphicFramePr>
            <a:graphicFrameLocks/>
          </p:cNvGraphicFramePr>
          <p:nvPr>
            <p:extLst>
              <p:ext uri="{D42A27DB-BD31-4B8C-83A1-F6EECF244321}">
                <p14:modId xmlns:p14="http://schemas.microsoft.com/office/powerpoint/2010/main" val="237466848"/>
              </p:ext>
            </p:extLst>
          </p:nvPr>
        </p:nvGraphicFramePr>
        <p:xfrm>
          <a:off x="615311" y="2330565"/>
          <a:ext cx="11233388" cy="359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321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09602-51AB-6654-1567-5A9075667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89939-10B7-018E-8FA6-C7160953548C}"/>
              </a:ext>
            </a:extLst>
          </p:cNvPr>
          <p:cNvSpPr>
            <a:spLocks noGrp="1"/>
          </p:cNvSpPr>
          <p:nvPr>
            <p:ph type="title"/>
          </p:nvPr>
        </p:nvSpPr>
        <p:spPr>
          <a:xfrm>
            <a:off x="771939" y="74313"/>
            <a:ext cx="10515600" cy="1325563"/>
          </a:xfrm>
        </p:spPr>
        <p:txBody>
          <a:bodyPr/>
          <a:lstStyle/>
          <a:p>
            <a:r>
              <a:rPr lang="en-GB"/>
              <a:t>Common medical management </a:t>
            </a:r>
          </a:p>
        </p:txBody>
      </p:sp>
      <p:graphicFrame>
        <p:nvGraphicFramePr>
          <p:cNvPr id="4" name="Content Placeholder 3">
            <a:extLst>
              <a:ext uri="{FF2B5EF4-FFF2-40B4-BE49-F238E27FC236}">
                <a16:creationId xmlns:a16="http://schemas.microsoft.com/office/drawing/2014/main" id="{E4DC221E-127F-0358-A7F0-14211401F752}"/>
              </a:ext>
            </a:extLst>
          </p:cNvPr>
          <p:cNvGraphicFramePr>
            <a:graphicFrameLocks noGrp="1"/>
          </p:cNvGraphicFramePr>
          <p:nvPr>
            <p:ph idx="1"/>
            <p:extLst>
              <p:ext uri="{D42A27DB-BD31-4B8C-83A1-F6EECF244321}">
                <p14:modId xmlns:p14="http://schemas.microsoft.com/office/powerpoint/2010/main" val="1850591394"/>
              </p:ext>
            </p:extLst>
          </p:nvPr>
        </p:nvGraphicFramePr>
        <p:xfrm>
          <a:off x="1290922" y="1332962"/>
          <a:ext cx="9568666" cy="4811613"/>
        </p:xfrm>
        <a:graphic>
          <a:graphicData uri="http://schemas.openxmlformats.org/drawingml/2006/table">
            <a:tbl>
              <a:tblPr firstRow="1" bandRow="1">
                <a:tableStyleId>{5C22544A-7EE6-4342-B048-85BDC9FD1C3A}</a:tableStyleId>
              </a:tblPr>
              <a:tblGrid>
                <a:gridCol w="3076485">
                  <a:extLst>
                    <a:ext uri="{9D8B030D-6E8A-4147-A177-3AD203B41FA5}">
                      <a16:colId xmlns:a16="http://schemas.microsoft.com/office/drawing/2014/main" val="3171482571"/>
                    </a:ext>
                  </a:extLst>
                </a:gridCol>
                <a:gridCol w="6492181">
                  <a:extLst>
                    <a:ext uri="{9D8B030D-6E8A-4147-A177-3AD203B41FA5}">
                      <a16:colId xmlns:a16="http://schemas.microsoft.com/office/drawing/2014/main" val="2849461490"/>
                    </a:ext>
                  </a:extLst>
                </a:gridCol>
              </a:tblGrid>
              <a:tr h="364787">
                <a:tc>
                  <a:txBody>
                    <a:bodyPr/>
                    <a:lstStyle/>
                    <a:p>
                      <a:pPr lvl="0">
                        <a:buNone/>
                      </a:pPr>
                      <a:r>
                        <a:rPr lang="en-GB"/>
                        <a:t>SYMPTOM/ISSUE</a:t>
                      </a:r>
                      <a:endParaRPr lang="en-US"/>
                    </a:p>
                  </a:txBody>
                  <a:tcPr/>
                </a:tc>
                <a:tc>
                  <a:txBody>
                    <a:bodyPr/>
                    <a:lstStyle/>
                    <a:p>
                      <a:pPr lvl="0">
                        <a:buNone/>
                      </a:pPr>
                      <a:r>
                        <a:rPr lang="en-GB"/>
                        <a:t>DRUG/TREATMENT</a:t>
                      </a:r>
                      <a:endParaRPr lang="en-US"/>
                    </a:p>
                  </a:txBody>
                  <a:tcPr/>
                </a:tc>
                <a:extLst>
                  <a:ext uri="{0D108BD9-81ED-4DB2-BD59-A6C34878D82A}">
                    <a16:rowId xmlns:a16="http://schemas.microsoft.com/office/drawing/2014/main" val="876748858"/>
                  </a:ext>
                </a:extLst>
              </a:tr>
              <a:tr h="370840">
                <a:tc>
                  <a:txBody>
                    <a:bodyPr/>
                    <a:lstStyle/>
                    <a:p>
                      <a:r>
                        <a:rPr lang="en-GB"/>
                        <a:t>Fatigue, post exertional malaise brain fog</a:t>
                      </a:r>
                    </a:p>
                  </a:txBody>
                  <a:tcPr/>
                </a:tc>
                <a:tc>
                  <a:txBody>
                    <a:bodyPr/>
                    <a:lstStyle/>
                    <a:p>
                      <a:r>
                        <a:rPr lang="en-GB" b="0">
                          <a:solidFill>
                            <a:srgbClr val="0070C0"/>
                          </a:solidFill>
                        </a:rPr>
                        <a:t>Pacing/activity management (cognitive and physical)</a:t>
                      </a:r>
                    </a:p>
                  </a:txBody>
                  <a:tcPr/>
                </a:tc>
                <a:extLst>
                  <a:ext uri="{0D108BD9-81ED-4DB2-BD59-A6C34878D82A}">
                    <a16:rowId xmlns:a16="http://schemas.microsoft.com/office/drawing/2014/main" val="1622044464"/>
                  </a:ext>
                </a:extLst>
              </a:tr>
              <a:tr h="741677">
                <a:tc>
                  <a:txBody>
                    <a:bodyPr/>
                    <a:lstStyle/>
                    <a:p>
                      <a:r>
                        <a:rPr lang="en-GB"/>
                        <a:t>POTS/</a:t>
                      </a:r>
                      <a:endParaRPr lang="en-US"/>
                    </a:p>
                    <a:p>
                      <a:pPr lvl="0">
                        <a:buNone/>
                      </a:pPr>
                      <a:r>
                        <a:rPr lang="en-GB"/>
                        <a:t>dysautonomia</a:t>
                      </a:r>
                    </a:p>
                  </a:txBody>
                  <a:tcPr/>
                </a:tc>
                <a:tc>
                  <a:txBody>
                    <a:bodyPr/>
                    <a:lstStyle/>
                    <a:p>
                      <a:pPr lvl="0">
                        <a:buNone/>
                      </a:pPr>
                      <a:r>
                        <a:rPr lang="en-GB" sz="1500" b="0" i="0" u="none" strike="noStrike" noProof="0">
                          <a:solidFill>
                            <a:srgbClr val="0070C0"/>
                          </a:solidFill>
                          <a:latin typeface="Arial"/>
                          <a:hlinkClick r:id="rId2"/>
                        </a:rPr>
                        <a:t>www.potsuk.org</a:t>
                      </a:r>
                      <a:endParaRPr lang="en-US"/>
                    </a:p>
                    <a:p>
                      <a:pPr lvl="0">
                        <a:buNone/>
                      </a:pPr>
                      <a:r>
                        <a:rPr lang="en-GB" b="0">
                          <a:solidFill>
                            <a:srgbClr val="0070C0"/>
                          </a:solidFill>
                        </a:rPr>
                        <a:t>Salt 5g/day, 2.5L water, compression stocking</a:t>
                      </a:r>
                    </a:p>
                    <a:p>
                      <a:pPr lvl="0">
                        <a:buNone/>
                      </a:pPr>
                      <a:r>
                        <a:rPr lang="en-GB" b="0">
                          <a:solidFill>
                            <a:srgbClr val="0070C0"/>
                          </a:solidFill>
                        </a:rPr>
                        <a:t>B blockers, fludrocortisone, midodrine, ivabradine </a:t>
                      </a:r>
                      <a:endParaRPr lang="en-US" b="0">
                        <a:solidFill>
                          <a:srgbClr val="0070C0"/>
                        </a:solidFill>
                      </a:endParaRPr>
                    </a:p>
                    <a:p>
                      <a:pPr lvl="0">
                        <a:buNone/>
                      </a:pPr>
                      <a:r>
                        <a:rPr lang="en-GB" b="0">
                          <a:solidFill>
                            <a:srgbClr val="0070C0"/>
                          </a:solidFill>
                        </a:rPr>
                        <a:t>(after ECG/24hr tape/echocardiogram) D/W cardiologist</a:t>
                      </a:r>
                      <a:endParaRPr lang="en-US" b="0">
                        <a:solidFill>
                          <a:srgbClr val="0070C0"/>
                        </a:solidFill>
                      </a:endParaRPr>
                    </a:p>
                  </a:txBody>
                  <a:tcPr/>
                </a:tc>
                <a:extLst>
                  <a:ext uri="{0D108BD9-81ED-4DB2-BD59-A6C34878D82A}">
                    <a16:rowId xmlns:a16="http://schemas.microsoft.com/office/drawing/2014/main" val="925901181"/>
                  </a:ext>
                </a:extLst>
              </a:tr>
              <a:tr h="453957">
                <a:tc>
                  <a:txBody>
                    <a:bodyPr/>
                    <a:lstStyle/>
                    <a:p>
                      <a:pPr marL="0" marR="0" lvl="0" indent="0" algn="l" rtl="0" eaLnBrk="1" fontAlgn="auto" latinLnBrk="0" hangingPunct="1">
                        <a:lnSpc>
                          <a:spcPct val="100000"/>
                        </a:lnSpc>
                        <a:spcBef>
                          <a:spcPts val="0"/>
                        </a:spcBef>
                        <a:spcAft>
                          <a:spcPts val="0"/>
                        </a:spcAft>
                        <a:buClrTx/>
                        <a:buSzTx/>
                        <a:buFontTx/>
                        <a:buNone/>
                      </a:pPr>
                      <a:r>
                        <a:rPr lang="en-GB"/>
                        <a:t>Sleep </a:t>
                      </a:r>
                    </a:p>
                  </a:txBody>
                  <a:tcPr/>
                </a:tc>
                <a:tc>
                  <a:txBody>
                    <a:bodyPr/>
                    <a:lstStyle/>
                    <a:p>
                      <a:r>
                        <a:rPr lang="en-GB" b="0">
                          <a:solidFill>
                            <a:srgbClr val="0070C0"/>
                          </a:solidFill>
                        </a:rPr>
                        <a:t>Sleep hygiene</a:t>
                      </a:r>
                      <a:endParaRPr lang="en-US"/>
                    </a:p>
                    <a:p>
                      <a:pPr lvl="0">
                        <a:buNone/>
                      </a:pPr>
                      <a:r>
                        <a:rPr lang="en-GB" b="0">
                          <a:solidFill>
                            <a:srgbClr val="0070C0"/>
                          </a:solidFill>
                        </a:rPr>
                        <a:t>Melatonin 4mg nocte</a:t>
                      </a:r>
                    </a:p>
                  </a:txBody>
                  <a:tcPr/>
                </a:tc>
                <a:extLst>
                  <a:ext uri="{0D108BD9-81ED-4DB2-BD59-A6C34878D82A}">
                    <a16:rowId xmlns:a16="http://schemas.microsoft.com/office/drawing/2014/main" val="4174529219"/>
                  </a:ext>
                </a:extLst>
              </a:tr>
              <a:tr h="640934">
                <a:tc>
                  <a:txBody>
                    <a:bodyPr/>
                    <a:lstStyle/>
                    <a:p>
                      <a:r>
                        <a:rPr lang="en-GB"/>
                        <a:t>Migraine treatment </a:t>
                      </a:r>
                    </a:p>
                    <a:p>
                      <a:pPr lvl="0">
                        <a:buNone/>
                      </a:pPr>
                      <a:endParaRPr lang="en-GB"/>
                    </a:p>
                  </a:txBody>
                  <a:tcPr/>
                </a:tc>
                <a:tc>
                  <a:txBody>
                    <a:bodyPr/>
                    <a:lstStyle/>
                    <a:p>
                      <a:r>
                        <a:rPr lang="en-GB" b="0">
                          <a:solidFill>
                            <a:srgbClr val="0070C0"/>
                          </a:solidFill>
                        </a:rPr>
                        <a:t>As per usual protocols</a:t>
                      </a:r>
                    </a:p>
                  </a:txBody>
                  <a:tcPr/>
                </a:tc>
                <a:extLst>
                  <a:ext uri="{0D108BD9-81ED-4DB2-BD59-A6C34878D82A}">
                    <a16:rowId xmlns:a16="http://schemas.microsoft.com/office/drawing/2014/main" val="2820353695"/>
                  </a:ext>
                </a:extLst>
              </a:tr>
              <a:tr h="370840">
                <a:tc>
                  <a:txBody>
                    <a:bodyPr/>
                    <a:lstStyle/>
                    <a:p>
                      <a:r>
                        <a:rPr lang="en-GB"/>
                        <a:t>Pain</a:t>
                      </a:r>
                    </a:p>
                  </a:txBody>
                  <a:tcPr/>
                </a:tc>
                <a:tc>
                  <a:txBody>
                    <a:bodyPr/>
                    <a:lstStyle/>
                    <a:p>
                      <a:r>
                        <a:rPr lang="en-GB" b="0">
                          <a:solidFill>
                            <a:srgbClr val="0070C0"/>
                          </a:solidFill>
                        </a:rPr>
                        <a:t>Psychoeducation, Amitripyline 10mg (not if dysautonomia)</a:t>
                      </a:r>
                    </a:p>
                  </a:txBody>
                  <a:tcPr/>
                </a:tc>
                <a:extLst>
                  <a:ext uri="{0D108BD9-81ED-4DB2-BD59-A6C34878D82A}">
                    <a16:rowId xmlns:a16="http://schemas.microsoft.com/office/drawing/2014/main" val="3258228116"/>
                  </a:ext>
                </a:extLst>
              </a:tr>
              <a:tr h="370840">
                <a:tc>
                  <a:txBody>
                    <a:bodyPr/>
                    <a:lstStyle/>
                    <a:p>
                      <a:r>
                        <a:rPr lang="en-GB"/>
                        <a:t>GI symptoms/ MCAS</a:t>
                      </a:r>
                    </a:p>
                  </a:txBody>
                  <a:tcPr/>
                </a:tc>
                <a:tc>
                  <a:txBody>
                    <a:bodyPr/>
                    <a:lstStyle/>
                    <a:p>
                      <a:pPr lvl="0">
                        <a:buNone/>
                      </a:pPr>
                      <a:r>
                        <a:rPr lang="en-GB" sz="1800" b="0" i="0" u="none" strike="noStrike" noProof="0">
                          <a:solidFill>
                            <a:srgbClr val="0070C0"/>
                          </a:solidFill>
                          <a:latin typeface="Aptos"/>
                        </a:rPr>
                        <a:t>Probiotics, Anti-emetics</a:t>
                      </a:r>
                      <a:endParaRPr lang="en-US" b="0">
                        <a:solidFill>
                          <a:srgbClr val="0070C0"/>
                        </a:solidFill>
                      </a:endParaRPr>
                    </a:p>
                    <a:p>
                      <a:pPr lvl="0">
                        <a:buNone/>
                      </a:pPr>
                      <a:r>
                        <a:rPr lang="en-GB" sz="1800" b="0" i="0" u="none" strike="noStrike" noProof="0">
                          <a:solidFill>
                            <a:srgbClr val="0070C0"/>
                          </a:solidFill>
                          <a:latin typeface="Aptos"/>
                        </a:rPr>
                        <a:t>H1 + H2 block – famotidine + cetirizine etc</a:t>
                      </a:r>
                      <a:endParaRPr lang="en-US" b="0">
                        <a:solidFill>
                          <a:srgbClr val="0070C0"/>
                        </a:solidFill>
                      </a:endParaRPr>
                    </a:p>
                  </a:txBody>
                  <a:tcPr/>
                </a:tc>
                <a:extLst>
                  <a:ext uri="{0D108BD9-81ED-4DB2-BD59-A6C34878D82A}">
                    <a16:rowId xmlns:a16="http://schemas.microsoft.com/office/drawing/2014/main" val="2326536977"/>
                  </a:ext>
                </a:extLst>
              </a:tr>
              <a:tr h="370839">
                <a:tc>
                  <a:txBody>
                    <a:bodyPr/>
                    <a:lstStyle/>
                    <a:p>
                      <a:pPr lvl="0">
                        <a:buNone/>
                      </a:pPr>
                      <a:r>
                        <a:rPr lang="en-GB"/>
                        <a:t>Anxiety , low mood</a:t>
                      </a:r>
                    </a:p>
                  </a:txBody>
                  <a:tcPr/>
                </a:tc>
                <a:tc>
                  <a:txBody>
                    <a:bodyPr/>
                    <a:lstStyle/>
                    <a:p>
                      <a:pPr lvl="0">
                        <a:buNone/>
                      </a:pPr>
                      <a:r>
                        <a:rPr lang="en-GB" sz="1800" b="0" i="0" u="none" strike="noStrike" noProof="0">
                          <a:solidFill>
                            <a:srgbClr val="0070C0"/>
                          </a:solidFill>
                          <a:latin typeface="Aptos"/>
                        </a:rPr>
                        <a:t>Talking therapies, consider SSRI</a:t>
                      </a:r>
                    </a:p>
                  </a:txBody>
                  <a:tcPr/>
                </a:tc>
                <a:extLst>
                  <a:ext uri="{0D108BD9-81ED-4DB2-BD59-A6C34878D82A}">
                    <a16:rowId xmlns:a16="http://schemas.microsoft.com/office/drawing/2014/main" val="4234559410"/>
                  </a:ext>
                </a:extLst>
              </a:tr>
            </a:tbl>
          </a:graphicData>
        </a:graphic>
      </p:graphicFrame>
    </p:spTree>
    <p:extLst>
      <p:ext uri="{BB962C8B-B14F-4D97-AF65-F5344CB8AC3E}">
        <p14:creationId xmlns:p14="http://schemas.microsoft.com/office/powerpoint/2010/main" val="3898831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451A-1725-2BDB-D80D-4F863FA37811}"/>
              </a:ext>
            </a:extLst>
          </p:cNvPr>
          <p:cNvSpPr>
            <a:spLocks noGrp="1"/>
          </p:cNvSpPr>
          <p:nvPr>
            <p:ph type="title"/>
          </p:nvPr>
        </p:nvSpPr>
        <p:spPr>
          <a:xfrm>
            <a:off x="492575" y="340506"/>
            <a:ext cx="6467477" cy="974384"/>
          </a:xfrm>
        </p:spPr>
        <p:txBody>
          <a:bodyPr/>
          <a:lstStyle/>
          <a:p>
            <a:r>
              <a:rPr lang="en-US"/>
              <a:t>Outcomes </a:t>
            </a:r>
          </a:p>
        </p:txBody>
      </p:sp>
      <p:sp>
        <p:nvSpPr>
          <p:cNvPr id="3" name="Content Placeholder 2">
            <a:extLst>
              <a:ext uri="{FF2B5EF4-FFF2-40B4-BE49-F238E27FC236}">
                <a16:creationId xmlns:a16="http://schemas.microsoft.com/office/drawing/2014/main" id="{5A1E26F1-21BD-B827-0450-0B3FB44C5246}"/>
              </a:ext>
            </a:extLst>
          </p:cNvPr>
          <p:cNvSpPr>
            <a:spLocks noGrp="1"/>
          </p:cNvSpPr>
          <p:nvPr>
            <p:ph idx="1"/>
          </p:nvPr>
        </p:nvSpPr>
        <p:spPr>
          <a:xfrm>
            <a:off x="490473" y="1296463"/>
            <a:ext cx="5473866" cy="4308206"/>
          </a:xfrm>
        </p:spPr>
        <p:txBody>
          <a:bodyPr vert="horz" lIns="91440" tIns="45720" rIns="91440" bIns="45720" rtlCol="0" anchor="t">
            <a:normAutofit fontScale="92500" lnSpcReduction="20000"/>
          </a:bodyPr>
          <a:lstStyle/>
          <a:p>
            <a:r>
              <a:rPr lang="en-US"/>
              <a:t>Pan London service - first 176 patients over 6 months</a:t>
            </a:r>
            <a:endParaRPr lang="en-US">
              <a:ea typeface="Calibri"/>
              <a:cs typeface="Calibri"/>
            </a:endParaRPr>
          </a:p>
          <a:p>
            <a:r>
              <a:rPr lang="en-GB" b="0" i="0">
                <a:solidFill>
                  <a:srgbClr val="000000"/>
                </a:solidFill>
                <a:effectLst/>
                <a:latin typeface="Calibri"/>
                <a:ea typeface="Calibri"/>
                <a:cs typeface="Calibri"/>
              </a:rPr>
              <a:t>Improvement</a:t>
            </a:r>
            <a:r>
              <a:rPr lang="en-GB">
                <a:solidFill>
                  <a:srgbClr val="000000"/>
                </a:solidFill>
                <a:latin typeface="Calibri"/>
                <a:ea typeface="Calibri"/>
                <a:cs typeface="Calibri"/>
              </a:rPr>
              <a:t> in</a:t>
            </a:r>
            <a:r>
              <a:rPr lang="en-GB" b="0" i="0">
                <a:solidFill>
                  <a:srgbClr val="000000"/>
                </a:solidFill>
                <a:effectLst/>
                <a:latin typeface="Calibri"/>
                <a:ea typeface="Calibri"/>
                <a:cs typeface="Calibri"/>
              </a:rPr>
              <a:t> symptoms and wellbeing was seen in over half of patients. </a:t>
            </a:r>
            <a:endParaRPr lang="en-GB">
              <a:solidFill>
                <a:srgbClr val="000000"/>
              </a:solidFill>
              <a:latin typeface="Calibri"/>
              <a:ea typeface="Calibri"/>
              <a:cs typeface="Calibri"/>
            </a:endParaRPr>
          </a:p>
          <a:p>
            <a:r>
              <a:rPr lang="en-GB">
                <a:solidFill>
                  <a:srgbClr val="000000"/>
                </a:solidFill>
                <a:latin typeface="Calibri"/>
                <a:ea typeface="Calibri"/>
                <a:cs typeface="Calibri"/>
              </a:rPr>
              <a:t>Functional impact score improved in 56%</a:t>
            </a:r>
          </a:p>
          <a:p>
            <a:r>
              <a:rPr lang="en-GB">
                <a:solidFill>
                  <a:srgbClr val="000000"/>
                </a:solidFill>
                <a:latin typeface="Calibri"/>
                <a:ea typeface="Calibri"/>
                <a:cs typeface="Calibri"/>
              </a:rPr>
              <a:t>School</a:t>
            </a:r>
            <a:r>
              <a:rPr lang="en-GB" b="0" i="0">
                <a:solidFill>
                  <a:srgbClr val="000000"/>
                </a:solidFill>
                <a:effectLst/>
                <a:latin typeface="Calibri"/>
                <a:ea typeface="Calibri"/>
                <a:cs typeface="Calibri"/>
              </a:rPr>
              <a:t> attendance</a:t>
            </a:r>
            <a:r>
              <a:rPr lang="en-GB">
                <a:solidFill>
                  <a:srgbClr val="000000"/>
                </a:solidFill>
                <a:latin typeface="Calibri"/>
                <a:ea typeface="Calibri"/>
                <a:cs typeface="Calibri"/>
              </a:rPr>
              <a:t> improved in 64%</a:t>
            </a:r>
          </a:p>
          <a:p>
            <a:r>
              <a:rPr lang="en-GB">
                <a:solidFill>
                  <a:srgbClr val="000000"/>
                </a:solidFill>
                <a:latin typeface="Calibri"/>
                <a:ea typeface="Calibri"/>
                <a:cs typeface="Calibri"/>
              </a:rPr>
              <a:t>Wellness scores improved from mean of 32 to 63  </a:t>
            </a:r>
            <a:endParaRPr lang="en-GB">
              <a:ea typeface="Calibri"/>
              <a:cs typeface="Calibri"/>
            </a:endParaRPr>
          </a:p>
          <a:p>
            <a:r>
              <a:rPr lang="en-GB">
                <a:solidFill>
                  <a:srgbClr val="000000"/>
                </a:solidFill>
                <a:latin typeface="Calibri"/>
                <a:ea typeface="Calibri"/>
                <a:cs typeface="Calibri"/>
              </a:rPr>
              <a:t>Approx 1/3 of patients remained stuck</a:t>
            </a:r>
            <a:r>
              <a:rPr lang="en-GB" sz="1800" b="0" i="0">
                <a:solidFill>
                  <a:srgbClr val="000000"/>
                </a:solidFill>
                <a:effectLst/>
                <a:latin typeface="Calibri"/>
                <a:ea typeface="Calibri"/>
                <a:cs typeface="Calibri"/>
              </a:rPr>
              <a:t> </a:t>
            </a:r>
            <a:endParaRPr lang="en-US" sz="1800">
              <a:latin typeface="Calibri"/>
              <a:ea typeface="Calibri"/>
              <a:cs typeface="Calibri"/>
            </a:endParaRPr>
          </a:p>
        </p:txBody>
      </p:sp>
      <p:pic>
        <p:nvPicPr>
          <p:cNvPr id="5" name="Picture 4" descr="A diagram of a wellness scale&#10;&#10;Description automatically generated">
            <a:extLst>
              <a:ext uri="{FF2B5EF4-FFF2-40B4-BE49-F238E27FC236}">
                <a16:creationId xmlns:a16="http://schemas.microsoft.com/office/drawing/2014/main" id="{351874D2-6BFA-D1C5-BD04-CAF6869010B5}"/>
              </a:ext>
            </a:extLst>
          </p:cNvPr>
          <p:cNvPicPr>
            <a:picLocks noChangeAspect="1"/>
          </p:cNvPicPr>
          <p:nvPr/>
        </p:nvPicPr>
        <p:blipFill>
          <a:blip r:embed="rId3"/>
          <a:stretch>
            <a:fillRect/>
          </a:stretch>
        </p:blipFill>
        <p:spPr>
          <a:xfrm>
            <a:off x="6402685" y="3938763"/>
            <a:ext cx="4991307" cy="2702170"/>
          </a:xfrm>
          <a:prstGeom prst="rect">
            <a:avLst/>
          </a:prstGeom>
        </p:spPr>
      </p:pic>
      <p:pic>
        <p:nvPicPr>
          <p:cNvPr id="9" name="Picture 8" descr="A graph of school attendance&#10;&#10;Description automatically generated">
            <a:extLst>
              <a:ext uri="{FF2B5EF4-FFF2-40B4-BE49-F238E27FC236}">
                <a16:creationId xmlns:a16="http://schemas.microsoft.com/office/drawing/2014/main" id="{C60662EF-8347-7858-5EE1-BA29366FF6AD}"/>
              </a:ext>
            </a:extLst>
          </p:cNvPr>
          <p:cNvPicPr>
            <a:picLocks noChangeAspect="1"/>
          </p:cNvPicPr>
          <p:nvPr/>
        </p:nvPicPr>
        <p:blipFill>
          <a:blip r:embed="rId4"/>
          <a:stretch>
            <a:fillRect/>
          </a:stretch>
        </p:blipFill>
        <p:spPr>
          <a:xfrm>
            <a:off x="6329799" y="489471"/>
            <a:ext cx="5068061" cy="3007884"/>
          </a:xfrm>
          <a:prstGeom prst="rect">
            <a:avLst/>
          </a:prstGeom>
        </p:spPr>
      </p:pic>
    </p:spTree>
    <p:extLst>
      <p:ext uri="{BB962C8B-B14F-4D97-AF65-F5344CB8AC3E}">
        <p14:creationId xmlns:p14="http://schemas.microsoft.com/office/powerpoint/2010/main" val="2437303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981200" y="274638"/>
            <a:ext cx="8229600" cy="1143000"/>
          </a:xfrm>
          <a:prstGeom prst="rect">
            <a:avLst/>
          </a:prstGeom>
        </p:spPr>
        <p:txBody>
          <a:bodyPr lIns="91440" tIns="45720" rIns="91440" bIns="45720" anchor="t"/>
          <a:lstStyle>
            <a:lvl1pPr algn="l" defTabSz="457200" rtl="0" eaLnBrk="1" fontAlgn="base" hangingPunct="1">
              <a:spcBef>
                <a:spcPct val="0"/>
              </a:spcBef>
              <a:spcAft>
                <a:spcPct val="0"/>
              </a:spcAft>
              <a:defRPr sz="2800">
                <a:solidFill>
                  <a:srgbClr val="006A71"/>
                </a:solidFill>
                <a:latin typeface="+mj-lt"/>
                <a:ea typeface="+mj-ea"/>
                <a:cs typeface="+mj-cs"/>
              </a:defRPr>
            </a:lvl1pPr>
            <a:lvl2pPr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2pPr>
            <a:lvl3pPr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3pPr>
            <a:lvl4pPr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4pPr>
            <a:lvl5pPr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5pPr>
            <a:lvl6pPr marL="457200"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6pPr>
            <a:lvl7pPr marL="914400"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7pPr>
            <a:lvl8pPr marL="1371600"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8pPr>
            <a:lvl9pPr marL="1828800" algn="l" defTabSz="457200" rtl="0" eaLnBrk="1" fontAlgn="base" hangingPunct="1">
              <a:spcBef>
                <a:spcPct val="0"/>
              </a:spcBef>
              <a:spcAft>
                <a:spcPct val="0"/>
              </a:spcAft>
              <a:defRPr sz="2800">
                <a:solidFill>
                  <a:srgbClr val="006A71"/>
                </a:solidFill>
                <a:latin typeface="Arial" pitchFamily="34" charset="0"/>
                <a:ea typeface="MS PGothic" pitchFamily="34" charset="-128"/>
              </a:defRPr>
            </a:lvl9pPr>
          </a:lstStyle>
          <a:p>
            <a:pPr>
              <a:defRPr/>
            </a:pPr>
            <a:r>
              <a:rPr kumimoji="0" lang="en-GB" sz="3200" b="1" i="0" u="none" strike="noStrike" kern="1200" cap="none" spc="0" normalizeH="0" baseline="0" noProof="0">
                <a:ln>
                  <a:noFill/>
                </a:ln>
                <a:solidFill>
                  <a:srgbClr val="006A71"/>
                </a:solidFill>
                <a:effectLst/>
                <a:uLnTx/>
                <a:uFillTx/>
                <a:latin typeface="Calibri Light" panose="020F0302020204030204"/>
                <a:ea typeface="+mj-ea"/>
                <a:cs typeface="+mj-cs"/>
              </a:rPr>
              <a:t>Impact </a:t>
            </a:r>
            <a:r>
              <a:rPr lang="en-GB" sz="3200" b="1">
                <a:latin typeface="Calibri Light" panose="020F0302020204030204"/>
              </a:rPr>
              <a:t>of Post COVID</a:t>
            </a:r>
            <a:endParaRPr lang="en-GB" sz="3200" b="1" i="0" u="none" strike="noStrike" kern="1200" cap="none" spc="0" normalizeH="0" baseline="0" noProof="0">
              <a:ln>
                <a:noFill/>
              </a:ln>
              <a:solidFill>
                <a:srgbClr val="006A71"/>
              </a:solidFill>
              <a:effectLst/>
              <a:uLnTx/>
              <a:uFillTx/>
              <a:latin typeface="Calibri Light" panose="020F0302020204030204"/>
              <a:ea typeface="Calibri Light"/>
              <a:cs typeface="Calibri Light"/>
            </a:endParaRPr>
          </a:p>
        </p:txBody>
      </p:sp>
      <p:graphicFrame>
        <p:nvGraphicFramePr>
          <p:cNvPr id="9" name="Content Placeholder 5"/>
          <p:cNvGraphicFramePr>
            <a:graphicFrameLocks/>
          </p:cNvGraphicFramePr>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95ED839C-C0B7-4D0D-9BA9-ED2BF0FF38FD}"/>
              </a:ext>
            </a:extLst>
          </p:cNvPr>
          <p:cNvPicPr>
            <a:picLocks noChangeAspect="1"/>
          </p:cNvPicPr>
          <p:nvPr/>
        </p:nvPicPr>
        <p:blipFill>
          <a:blip r:embed="rId8"/>
          <a:stretch>
            <a:fillRect/>
          </a:stretch>
        </p:blipFill>
        <p:spPr>
          <a:xfrm>
            <a:off x="9760829" y="5301208"/>
            <a:ext cx="450997" cy="504056"/>
          </a:xfrm>
          <a:prstGeom prst="rect">
            <a:avLst/>
          </a:prstGeom>
        </p:spPr>
      </p:pic>
      <p:pic>
        <p:nvPicPr>
          <p:cNvPr id="10" name="Picture 9"/>
          <p:cNvPicPr/>
          <p:nvPr/>
        </p:nvPicPr>
        <p:blipFill>
          <a:blip r:embed="rId9">
            <a:extLst>
              <a:ext uri="{28A0092B-C50C-407E-A947-70E740481C1C}">
                <a14:useLocalDpi xmlns:a14="http://schemas.microsoft.com/office/drawing/2010/main" val="0"/>
              </a:ext>
            </a:extLst>
          </a:blip>
          <a:srcRect/>
          <a:stretch>
            <a:fillRect/>
          </a:stretch>
        </p:blipFill>
        <p:spPr bwMode="auto">
          <a:xfrm>
            <a:off x="6384032" y="908721"/>
            <a:ext cx="1728192" cy="1008113"/>
          </a:xfrm>
          <a:prstGeom prst="rect">
            <a:avLst/>
          </a:prstGeom>
          <a:noFill/>
          <a:ln>
            <a:noFill/>
          </a:ln>
        </p:spPr>
      </p:pic>
      <p:pic>
        <p:nvPicPr>
          <p:cNvPr id="11" name="Picture 10"/>
          <p:cNvPicPr/>
          <p:nvPr/>
        </p:nvPicPr>
        <p:blipFill>
          <a:blip r:embed="rId10">
            <a:extLst>
              <a:ext uri="{28A0092B-C50C-407E-A947-70E740481C1C}">
                <a14:useLocalDpi xmlns:a14="http://schemas.microsoft.com/office/drawing/2010/main" val="0"/>
              </a:ext>
            </a:extLst>
          </a:blip>
          <a:srcRect/>
          <a:stretch>
            <a:fillRect/>
          </a:stretch>
        </p:blipFill>
        <p:spPr bwMode="auto">
          <a:xfrm>
            <a:off x="8328248" y="404664"/>
            <a:ext cx="2160240" cy="1512168"/>
          </a:xfrm>
          <a:prstGeom prst="rect">
            <a:avLst/>
          </a:prstGeom>
          <a:noFill/>
          <a:ln>
            <a:noFill/>
          </a:ln>
        </p:spPr>
      </p:pic>
    </p:spTree>
    <p:extLst>
      <p:ext uri="{BB962C8B-B14F-4D97-AF65-F5344CB8AC3E}">
        <p14:creationId xmlns:p14="http://schemas.microsoft.com/office/powerpoint/2010/main" val="3350415698"/>
      </p:ext>
    </p:extLst>
  </p:cSld>
  <p:clrMapOvr>
    <a:masterClrMapping/>
  </p:clrMapOvr>
  <mc:AlternateContent xmlns:mc="http://schemas.openxmlformats.org/markup-compatibility/2006" xmlns:p14="http://schemas.microsoft.com/office/powerpoint/2010/main">
    <mc:Choice Requires="p14">
      <p:transition spd="slow" p14:dur="2000" advTm="20953"/>
    </mc:Choice>
    <mc:Fallback xmlns="">
      <p:transition spd="slow" advTm="2095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61C6-AF75-7E6E-F0DD-13A065FA8832}"/>
              </a:ext>
            </a:extLst>
          </p:cNvPr>
          <p:cNvSpPr>
            <a:spLocks noGrp="1"/>
          </p:cNvSpPr>
          <p:nvPr>
            <p:ph type="title"/>
          </p:nvPr>
        </p:nvSpPr>
        <p:spPr/>
        <p:txBody>
          <a:bodyPr/>
          <a:lstStyle/>
          <a:p>
            <a:r>
              <a:rPr lang="en-US"/>
              <a:t>Plan</a:t>
            </a:r>
          </a:p>
        </p:txBody>
      </p:sp>
      <p:sp>
        <p:nvSpPr>
          <p:cNvPr id="3" name="Content Placeholder 2">
            <a:extLst>
              <a:ext uri="{FF2B5EF4-FFF2-40B4-BE49-F238E27FC236}">
                <a16:creationId xmlns:a16="http://schemas.microsoft.com/office/drawing/2014/main" id="{E0FFA79B-2059-84B0-6F22-A3DCF024D6F7}"/>
              </a:ext>
            </a:extLst>
          </p:cNvPr>
          <p:cNvSpPr>
            <a:spLocks noGrp="1"/>
          </p:cNvSpPr>
          <p:nvPr>
            <p:ph idx="1"/>
          </p:nvPr>
        </p:nvSpPr>
        <p:spPr/>
        <p:txBody>
          <a:bodyPr vert="horz" lIns="91440" tIns="45720" rIns="91440" bIns="45720" rtlCol="0" anchor="t">
            <a:normAutofit/>
          </a:bodyPr>
          <a:lstStyle/>
          <a:p>
            <a:r>
              <a:rPr lang="en-US"/>
              <a:t>How to assess a child or young people with fatigue and other symptoms who may have long COVID</a:t>
            </a:r>
            <a:endParaRPr lang="en-US">
              <a:ea typeface="Calibri"/>
              <a:cs typeface="Calibri"/>
            </a:endParaRPr>
          </a:p>
          <a:p>
            <a:r>
              <a:rPr lang="en-US"/>
              <a:t>Differential diagnoses, Co-morbidities </a:t>
            </a:r>
            <a:endParaRPr lang="en-US">
              <a:ea typeface="Calibri"/>
              <a:cs typeface="Calibri"/>
            </a:endParaRPr>
          </a:p>
          <a:p>
            <a:r>
              <a:rPr lang="en-US"/>
              <a:t>Management </a:t>
            </a:r>
            <a:endParaRPr lang="en-US">
              <a:ea typeface="Calibri"/>
              <a:cs typeface="Calibri"/>
            </a:endParaRPr>
          </a:p>
          <a:p>
            <a:endParaRPr lang="en-US"/>
          </a:p>
          <a:p>
            <a:endParaRPr lang="en-US"/>
          </a:p>
        </p:txBody>
      </p:sp>
    </p:spTree>
    <p:extLst>
      <p:ext uri="{BB962C8B-B14F-4D97-AF65-F5344CB8AC3E}">
        <p14:creationId xmlns:p14="http://schemas.microsoft.com/office/powerpoint/2010/main" val="2906623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FE77-8CBB-903E-FD60-BD5C7AB0E981}"/>
              </a:ext>
            </a:extLst>
          </p:cNvPr>
          <p:cNvSpPr>
            <a:spLocks noGrp="1"/>
          </p:cNvSpPr>
          <p:nvPr>
            <p:ph type="title"/>
          </p:nvPr>
        </p:nvSpPr>
        <p:spPr>
          <a:xfrm>
            <a:off x="839788" y="146602"/>
            <a:ext cx="5915921" cy="618712"/>
          </a:xfrm>
        </p:spPr>
        <p:txBody>
          <a:bodyPr anchor="b">
            <a:normAutofit/>
          </a:bodyPr>
          <a:lstStyle/>
          <a:p>
            <a:r>
              <a:rPr lang="en-US" b="1"/>
              <a:t>Principles of engagement </a:t>
            </a:r>
            <a:endParaRPr lang="en-US" b="1">
              <a:highlight>
                <a:srgbClr val="FFFF00"/>
              </a:highlight>
            </a:endParaRPr>
          </a:p>
        </p:txBody>
      </p:sp>
      <p:sp>
        <p:nvSpPr>
          <p:cNvPr id="13" name="Content Placeholder 2">
            <a:extLst>
              <a:ext uri="{FF2B5EF4-FFF2-40B4-BE49-F238E27FC236}">
                <a16:creationId xmlns:a16="http://schemas.microsoft.com/office/drawing/2014/main" id="{3CF17DC9-6057-55E8-2395-7FA9D75819FA}"/>
              </a:ext>
            </a:extLst>
          </p:cNvPr>
          <p:cNvSpPr>
            <a:spLocks noGrp="1"/>
          </p:cNvSpPr>
          <p:nvPr>
            <p:ph idx="1"/>
          </p:nvPr>
        </p:nvSpPr>
        <p:spPr>
          <a:xfrm>
            <a:off x="267495" y="946012"/>
            <a:ext cx="8588474" cy="5511385"/>
          </a:xfrm>
        </p:spPr>
        <p:txBody>
          <a:bodyPr vert="horz" lIns="91440" tIns="45720" rIns="91440" bIns="45720" rtlCol="0" anchor="t">
            <a:noAutofit/>
          </a:bodyPr>
          <a:lstStyle/>
          <a:p>
            <a:r>
              <a:rPr lang="en-US" sz="2800"/>
              <a:t>Key</a:t>
            </a:r>
            <a:endParaRPr lang="en-US" sz="2800">
              <a:ea typeface="Calibri"/>
              <a:cs typeface="Calibri"/>
            </a:endParaRPr>
          </a:p>
          <a:p>
            <a:pPr lvl="1">
              <a:buFont typeface="Courier New" panose="020B0604020202020204" pitchFamily="34" charset="0"/>
              <a:buChar char="o"/>
            </a:pPr>
            <a:r>
              <a:rPr lang="en-US" sz="2000"/>
              <a:t>Active Listening  and hearing their journey</a:t>
            </a:r>
            <a:endParaRPr lang="en-US" sz="2000">
              <a:ea typeface="Calibri"/>
              <a:cs typeface="Calibri"/>
            </a:endParaRPr>
          </a:p>
          <a:p>
            <a:pPr lvl="1">
              <a:buFont typeface="Courier New" panose="020B0604020202020204" pitchFamily="34" charset="0"/>
              <a:buChar char="o"/>
            </a:pPr>
            <a:r>
              <a:rPr lang="en-US" sz="2000"/>
              <a:t>Validating  reality of symptoms </a:t>
            </a:r>
            <a:endParaRPr lang="en-US" sz="2000">
              <a:ea typeface="Calibri"/>
              <a:cs typeface="Calibri"/>
            </a:endParaRPr>
          </a:p>
          <a:p>
            <a:pPr lvl="1">
              <a:buFont typeface="Courier New" panose="020B0604020202020204" pitchFamily="34" charset="0"/>
              <a:buChar char="o"/>
            </a:pPr>
            <a:r>
              <a:rPr lang="en-US" sz="2000">
                <a:ea typeface="Calibri"/>
                <a:cs typeface="Calibri"/>
              </a:rPr>
              <a:t>Seeing the whole person</a:t>
            </a:r>
            <a:endParaRPr lang="en-US" sz="2000"/>
          </a:p>
          <a:p>
            <a:pPr lvl="1">
              <a:buFont typeface="Courier New" panose="020B0604020202020204" pitchFamily="34" charset="0"/>
              <a:buChar char="o"/>
            </a:pPr>
            <a:r>
              <a:rPr lang="en-US" sz="2000"/>
              <a:t>Keeping in mind psychological impact</a:t>
            </a:r>
            <a:endParaRPr lang="en-US" sz="2000">
              <a:ea typeface="Calibri" panose="020F0502020204030204"/>
              <a:cs typeface="Calibri" panose="020F0502020204030204"/>
            </a:endParaRPr>
          </a:p>
          <a:p>
            <a:pPr lvl="1">
              <a:buFont typeface="Courier New" panose="020B0604020202020204" pitchFamily="34" charset="0"/>
              <a:buChar char="o"/>
            </a:pPr>
            <a:endParaRPr lang="en-US" sz="2000">
              <a:ea typeface="Calibri" panose="020F0502020204030204"/>
              <a:cs typeface="Calibri" panose="020F0502020204030204"/>
            </a:endParaRPr>
          </a:p>
          <a:p>
            <a:pPr marL="0" indent="0">
              <a:buNone/>
            </a:pPr>
            <a:endParaRPr lang="en-US" sz="2800">
              <a:ea typeface="Calibri"/>
              <a:cs typeface="Calibri"/>
            </a:endParaRPr>
          </a:p>
          <a:p>
            <a:r>
              <a:rPr lang="en-US" sz="2800"/>
              <a:t>Tips</a:t>
            </a:r>
            <a:endParaRPr lang="en-US" sz="2800">
              <a:ea typeface="Calibri"/>
              <a:cs typeface="Calibri"/>
            </a:endParaRPr>
          </a:p>
          <a:p>
            <a:pPr lvl="1">
              <a:buFont typeface="Courier New" panose="020B0604020202020204" pitchFamily="34" charset="0"/>
              <a:buChar char="o"/>
            </a:pPr>
            <a:r>
              <a:rPr lang="en-US" sz="2000"/>
              <a:t>Helping with tolerating uncertainty </a:t>
            </a:r>
            <a:endParaRPr lang="en-US" sz="2000">
              <a:ea typeface="Calibri"/>
              <a:cs typeface="Calibri"/>
            </a:endParaRPr>
          </a:p>
          <a:p>
            <a:pPr lvl="1">
              <a:buFont typeface="Courier New" panose="020B0604020202020204" pitchFamily="34" charset="0"/>
              <a:buChar char="o"/>
            </a:pPr>
            <a:r>
              <a:rPr lang="en-US" sz="2000"/>
              <a:t>Refocusing away from search for 'magic wand/ pill' </a:t>
            </a:r>
            <a:endParaRPr lang="en-US" sz="2000">
              <a:ea typeface="Calibri"/>
              <a:cs typeface="Calibri"/>
            </a:endParaRPr>
          </a:p>
          <a:p>
            <a:pPr lvl="1">
              <a:buFont typeface="Courier New" panose="020B0604020202020204" pitchFamily="34" charset="0"/>
              <a:buChar char="o"/>
            </a:pPr>
            <a:r>
              <a:rPr lang="en-US" sz="2000"/>
              <a:t>Setting realistic expectations </a:t>
            </a:r>
            <a:endParaRPr lang="en-US" sz="2000">
              <a:ea typeface="Calibri"/>
              <a:cs typeface="Calibri"/>
            </a:endParaRPr>
          </a:p>
          <a:p>
            <a:pPr lvl="1">
              <a:buFont typeface="Courier New" panose="020B0604020202020204" pitchFamily="34" charset="0"/>
              <a:buChar char="o"/>
            </a:pPr>
            <a:r>
              <a:rPr lang="en-US" sz="2000"/>
              <a:t>Therapeutic optimism. Help toward acceptance of current state while also holding on that this is temporary and will get better – with time</a:t>
            </a:r>
            <a:endParaRPr lang="en-US" sz="2000">
              <a:ea typeface="Calibri"/>
              <a:cs typeface="Calibri"/>
            </a:endParaRPr>
          </a:p>
          <a:p>
            <a:pPr lvl="1">
              <a:buFont typeface="Courier New" panose="020B0604020202020204" pitchFamily="34" charset="0"/>
              <a:buChar char="o"/>
            </a:pPr>
            <a:r>
              <a:rPr lang="en-US" sz="2000"/>
              <a:t>Help find ways to live according to values</a:t>
            </a:r>
            <a:endParaRPr lang="en-US" sz="2000">
              <a:ea typeface="Calibri"/>
              <a:cs typeface="Calibri"/>
            </a:endParaRPr>
          </a:p>
          <a:p>
            <a:pPr lvl="1">
              <a:buFont typeface="Courier New" panose="020B0604020202020204" pitchFamily="34" charset="0"/>
              <a:buChar char="o"/>
            </a:pPr>
            <a:r>
              <a:rPr lang="en-US" sz="2000"/>
              <a:t>Involve family/ friends</a:t>
            </a:r>
            <a:endParaRPr lang="en-US" sz="2000">
              <a:ea typeface="Calibri"/>
              <a:cs typeface="Calibri"/>
            </a:endParaRPr>
          </a:p>
        </p:txBody>
      </p:sp>
      <p:pic>
        <p:nvPicPr>
          <p:cNvPr id="44" name="Picture 43" descr="Colleagues huddle">
            <a:extLst>
              <a:ext uri="{FF2B5EF4-FFF2-40B4-BE49-F238E27FC236}">
                <a16:creationId xmlns:a16="http://schemas.microsoft.com/office/drawing/2014/main" id="{82897F15-BEE0-384C-AF26-40593CC84DF6}"/>
              </a:ext>
            </a:extLst>
          </p:cNvPr>
          <p:cNvPicPr>
            <a:picLocks noChangeAspect="1"/>
          </p:cNvPicPr>
          <p:nvPr/>
        </p:nvPicPr>
        <p:blipFill>
          <a:blip r:embed="rId3"/>
          <a:stretch>
            <a:fillRect/>
          </a:stretch>
        </p:blipFill>
        <p:spPr>
          <a:xfrm>
            <a:off x="8298705" y="947405"/>
            <a:ext cx="3813106" cy="2481987"/>
          </a:xfrm>
          <a:prstGeom prst="rect">
            <a:avLst/>
          </a:prstGeom>
        </p:spPr>
      </p:pic>
    </p:spTree>
    <p:extLst>
      <p:ext uri="{BB962C8B-B14F-4D97-AF65-F5344CB8AC3E}">
        <p14:creationId xmlns:p14="http://schemas.microsoft.com/office/powerpoint/2010/main" val="610172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655" y="905631"/>
            <a:ext cx="7936185" cy="576064"/>
          </a:xfrm>
        </p:spPr>
        <p:txBody>
          <a:bodyPr>
            <a:normAutofit fontScale="90000"/>
          </a:bodyPr>
          <a:lstStyle/>
          <a:p>
            <a:r>
              <a:rPr lang="en-US"/>
              <a:t>Rehabilitation for ME/CFS and Post COVID syndrome</a:t>
            </a:r>
            <a:r>
              <a:rPr lang="en-GB"/>
              <a:t>Assessment  - Identifying rehab needs   </a:t>
            </a:r>
          </a:p>
        </p:txBody>
      </p:sp>
      <p:sp>
        <p:nvSpPr>
          <p:cNvPr id="3" name="Content Placeholder 2"/>
          <p:cNvSpPr>
            <a:spLocks noGrp="1"/>
          </p:cNvSpPr>
          <p:nvPr>
            <p:ph idx="1"/>
          </p:nvPr>
        </p:nvSpPr>
        <p:spPr>
          <a:xfrm>
            <a:off x="809897" y="2243778"/>
            <a:ext cx="8980607" cy="4314677"/>
          </a:xfrm>
        </p:spPr>
        <p:txBody>
          <a:bodyPr vert="horz" lIns="91440" tIns="45720" rIns="91440" bIns="45720" rtlCol="0" anchor="t">
            <a:normAutofit/>
          </a:bodyPr>
          <a:lstStyle/>
          <a:p>
            <a:r>
              <a:rPr lang="en-GB"/>
              <a:t>Symptoms and functional challenges (autonomic symptoms)</a:t>
            </a:r>
          </a:p>
          <a:p>
            <a:r>
              <a:rPr lang="en-GB">
                <a:ea typeface="Calibri"/>
                <a:cs typeface="Calibri"/>
              </a:rPr>
              <a:t>Activity patterns</a:t>
            </a:r>
            <a:endParaRPr lang="en-GB"/>
          </a:p>
          <a:p>
            <a:r>
              <a:rPr lang="en-GB"/>
              <a:t>Interests, priorities, previous activity, what brings joy</a:t>
            </a:r>
            <a:endParaRPr lang="en-GB">
              <a:ea typeface="Calibri"/>
              <a:cs typeface="Calibri"/>
            </a:endParaRPr>
          </a:p>
          <a:p>
            <a:r>
              <a:rPr lang="en-GB"/>
              <a:t>Current daily routine: activities, school, screen time, meals</a:t>
            </a:r>
            <a:endParaRPr lang="en-GB">
              <a:ea typeface="Calibri"/>
              <a:cs typeface="Calibri"/>
            </a:endParaRPr>
          </a:p>
          <a:p>
            <a:r>
              <a:rPr lang="en-GB"/>
              <a:t>Wake, sleep times, naps </a:t>
            </a:r>
            <a:endParaRPr lang="en-GB">
              <a:ea typeface="Calibri"/>
              <a:cs typeface="Calibri"/>
            </a:endParaRPr>
          </a:p>
          <a:p>
            <a:r>
              <a:rPr lang="en-GB"/>
              <a:t>What do they want from rehab / personalised approach?</a:t>
            </a:r>
            <a:endParaRPr lang="en-GB">
              <a:ea typeface="Calibri"/>
              <a:cs typeface="Calibri"/>
            </a:endParaRPr>
          </a:p>
          <a:p>
            <a:r>
              <a:rPr lang="en-GB"/>
              <a:t>Identifying rehab goals</a:t>
            </a:r>
            <a:endParaRPr lang="en-GB">
              <a:ea typeface="Calibri"/>
              <a:cs typeface="Calibri"/>
            </a:endParaRPr>
          </a:p>
        </p:txBody>
      </p:sp>
      <p:pic>
        <p:nvPicPr>
          <p:cNvPr id="4" name="Picture 3"/>
          <p:cNvPicPr>
            <a:picLocks noChangeAspect="1"/>
          </p:cNvPicPr>
          <p:nvPr/>
        </p:nvPicPr>
        <p:blipFill>
          <a:blip r:embed="rId3"/>
          <a:stretch>
            <a:fillRect/>
          </a:stretch>
        </p:blipFill>
        <p:spPr>
          <a:xfrm>
            <a:off x="9634214" y="3952215"/>
            <a:ext cx="2333409" cy="1578785"/>
          </a:xfrm>
          <a:prstGeom prst="rect">
            <a:avLst/>
          </a:prstGeom>
        </p:spPr>
      </p:pic>
      <p:pic>
        <p:nvPicPr>
          <p:cNvPr id="6" name="Picture 2" descr="http://media.winslowresources.com/catalog/product/cache/3/image/370x/9df78eab33525d08d6e5fb8d27136e95/5/5/55695a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563" y="2240316"/>
            <a:ext cx="936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7897" y="617993"/>
            <a:ext cx="891034" cy="863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717881"/>
      </p:ext>
    </p:extLst>
  </p:cSld>
  <p:clrMapOvr>
    <a:masterClrMapping/>
  </p:clrMapOvr>
  <mc:AlternateContent xmlns:mc="http://schemas.openxmlformats.org/markup-compatibility/2006" xmlns:p14="http://schemas.microsoft.com/office/powerpoint/2010/main">
    <mc:Choice Requires="p14">
      <p:transition spd="slow" p14:dur="2000" advTm="131290"/>
    </mc:Choice>
    <mc:Fallback xmlns="">
      <p:transition spd="slow" advTm="13129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Free vector different pets conc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115" y="5728549"/>
            <a:ext cx="721192" cy="7211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oto balls of wool blue colors and knitting on wooden needles isolated on whit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60" y="3948757"/>
            <a:ext cx="1121389" cy="8079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vector creative colorful gaming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800" y="3992177"/>
            <a:ext cx="938775" cy="938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24D9D7C-99C9-86DF-8E83-B794D6A4C65E}"/>
              </a:ext>
            </a:extLst>
          </p:cNvPr>
          <p:cNvPicPr>
            <a:picLocks noChangeAspect="1"/>
          </p:cNvPicPr>
          <p:nvPr/>
        </p:nvPicPr>
        <p:blipFill>
          <a:blip r:embed="rId6"/>
          <a:stretch>
            <a:fillRect/>
          </a:stretch>
        </p:blipFill>
        <p:spPr>
          <a:xfrm>
            <a:off x="6649957" y="4143599"/>
            <a:ext cx="1009372" cy="936468"/>
          </a:xfrm>
          <a:prstGeom prst="rect">
            <a:avLst/>
          </a:prstGeom>
          <a:effectLst>
            <a:softEdge rad="63500"/>
          </a:effectLst>
        </p:spPr>
      </p:pic>
      <p:pic>
        <p:nvPicPr>
          <p:cNvPr id="21" name="Picture 20">
            <a:extLst>
              <a:ext uri="{FF2B5EF4-FFF2-40B4-BE49-F238E27FC236}">
                <a16:creationId xmlns:a16="http://schemas.microsoft.com/office/drawing/2014/main" id="{3B5FD15F-5EFF-AADB-530D-542D9BA0A74C}"/>
              </a:ext>
            </a:extLst>
          </p:cNvPr>
          <p:cNvPicPr>
            <a:picLocks noChangeAspect="1"/>
          </p:cNvPicPr>
          <p:nvPr/>
        </p:nvPicPr>
        <p:blipFill>
          <a:blip r:embed="rId7"/>
          <a:stretch>
            <a:fillRect/>
          </a:stretch>
        </p:blipFill>
        <p:spPr>
          <a:xfrm>
            <a:off x="3693612" y="2657363"/>
            <a:ext cx="1666289" cy="830482"/>
          </a:xfrm>
          <a:prstGeom prst="rect">
            <a:avLst/>
          </a:prstGeom>
          <a:effectLst>
            <a:softEdge rad="63500"/>
          </a:effectLst>
        </p:spPr>
      </p:pic>
      <p:sp>
        <p:nvSpPr>
          <p:cNvPr id="2" name="Title 1">
            <a:extLst>
              <a:ext uri="{FF2B5EF4-FFF2-40B4-BE49-F238E27FC236}">
                <a16:creationId xmlns:a16="http://schemas.microsoft.com/office/drawing/2014/main" id="{55F8AE61-D52A-B4A7-F510-A79E6525F6DA}"/>
              </a:ext>
            </a:extLst>
          </p:cNvPr>
          <p:cNvSpPr>
            <a:spLocks noGrp="1"/>
          </p:cNvSpPr>
          <p:nvPr>
            <p:ph type="title"/>
          </p:nvPr>
        </p:nvSpPr>
        <p:spPr>
          <a:xfrm>
            <a:off x="472566" y="430662"/>
            <a:ext cx="4233286" cy="1516928"/>
          </a:xfrm>
        </p:spPr>
        <p:txBody>
          <a:bodyPr/>
          <a:lstStyle/>
          <a:p>
            <a:r>
              <a:rPr lang="en-GB"/>
              <a:t>Key foundations- focus for rehab</a:t>
            </a:r>
          </a:p>
        </p:txBody>
      </p:sp>
      <p:sp>
        <p:nvSpPr>
          <p:cNvPr id="4" name="Slide Number Placeholder 3">
            <a:extLst>
              <a:ext uri="{FF2B5EF4-FFF2-40B4-BE49-F238E27FC236}">
                <a16:creationId xmlns:a16="http://schemas.microsoft.com/office/drawing/2014/main" id="{18CFC65F-609D-29BE-CA70-242D7CDAF499}"/>
              </a:ext>
            </a:extLst>
          </p:cNvPr>
          <p:cNvSpPr>
            <a:spLocks noGrp="1"/>
          </p:cNvSpPr>
          <p:nvPr>
            <p:ph type="sldNum" sz="quarter" idx="10"/>
          </p:nvPr>
        </p:nvSpPr>
        <p:spPr/>
        <p:txBody>
          <a:bodyPr/>
          <a:lstStyle/>
          <a:p>
            <a:fld id="{7227D076-2E9B-403A-AC04-EAE6E7986C43}" type="slidenum">
              <a:rPr lang="en-GB" altLang="en-US" smtClean="0"/>
              <a:pPr/>
              <a:t>22</a:t>
            </a:fld>
            <a:endParaRPr lang="en-GB" altLang="en-US"/>
          </a:p>
        </p:txBody>
      </p:sp>
      <p:graphicFrame>
        <p:nvGraphicFramePr>
          <p:cNvPr id="12" name="Content Placeholder 4">
            <a:extLst>
              <a:ext uri="{FF2B5EF4-FFF2-40B4-BE49-F238E27FC236}">
                <a16:creationId xmlns:a16="http://schemas.microsoft.com/office/drawing/2014/main" id="{631182F0-1316-B671-A2DA-15378BC82C43}"/>
              </a:ext>
            </a:extLst>
          </p:cNvPr>
          <p:cNvGraphicFramePr>
            <a:graphicFrameLocks noGrp="1"/>
          </p:cNvGraphicFramePr>
          <p:nvPr>
            <p:ph idx="1"/>
            <p:extLst>
              <p:ext uri="{D42A27DB-BD31-4B8C-83A1-F6EECF244321}">
                <p14:modId xmlns:p14="http://schemas.microsoft.com/office/powerpoint/2010/main" val="860448021"/>
              </p:ext>
            </p:extLst>
          </p:nvPr>
        </p:nvGraphicFramePr>
        <p:xfrm>
          <a:off x="1844190" y="903365"/>
          <a:ext cx="8511408" cy="5817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13">
            <a:extLst>
              <a:ext uri="{FF2B5EF4-FFF2-40B4-BE49-F238E27FC236}">
                <a16:creationId xmlns:a16="http://schemas.microsoft.com/office/drawing/2014/main" id="{177CE195-821F-1063-FE78-9825640A03AD}"/>
              </a:ext>
            </a:extLst>
          </p:cNvPr>
          <p:cNvPicPr>
            <a:picLocks noChangeAspect="1"/>
          </p:cNvPicPr>
          <p:nvPr/>
        </p:nvPicPr>
        <p:blipFill>
          <a:blip r:embed="rId13"/>
          <a:stretch>
            <a:fillRect/>
          </a:stretch>
        </p:blipFill>
        <p:spPr>
          <a:xfrm>
            <a:off x="7194826" y="2486968"/>
            <a:ext cx="779728" cy="779728"/>
          </a:xfrm>
          <a:prstGeom prst="rect">
            <a:avLst/>
          </a:prstGeom>
        </p:spPr>
      </p:pic>
      <p:pic>
        <p:nvPicPr>
          <p:cNvPr id="16" name="Picture 15">
            <a:extLst>
              <a:ext uri="{FF2B5EF4-FFF2-40B4-BE49-F238E27FC236}">
                <a16:creationId xmlns:a16="http://schemas.microsoft.com/office/drawing/2014/main" id="{8B650624-EA61-EB05-C404-78669237DB65}"/>
              </a:ext>
            </a:extLst>
          </p:cNvPr>
          <p:cNvPicPr>
            <a:picLocks noChangeAspect="1"/>
          </p:cNvPicPr>
          <p:nvPr/>
        </p:nvPicPr>
        <p:blipFill>
          <a:blip r:embed="rId14"/>
          <a:stretch>
            <a:fillRect/>
          </a:stretch>
        </p:blipFill>
        <p:spPr>
          <a:xfrm>
            <a:off x="5484168" y="1462153"/>
            <a:ext cx="1010573" cy="1010573"/>
          </a:xfrm>
          <a:prstGeom prst="rect">
            <a:avLst/>
          </a:prstGeom>
        </p:spPr>
      </p:pic>
      <p:pic>
        <p:nvPicPr>
          <p:cNvPr id="18" name="Picture 17">
            <a:extLst>
              <a:ext uri="{FF2B5EF4-FFF2-40B4-BE49-F238E27FC236}">
                <a16:creationId xmlns:a16="http://schemas.microsoft.com/office/drawing/2014/main" id="{10AC01CD-E67F-EDD2-7088-81950307324E}"/>
              </a:ext>
            </a:extLst>
          </p:cNvPr>
          <p:cNvPicPr>
            <a:picLocks noChangeAspect="1"/>
          </p:cNvPicPr>
          <p:nvPr/>
        </p:nvPicPr>
        <p:blipFill>
          <a:blip r:embed="rId15"/>
          <a:stretch>
            <a:fillRect/>
          </a:stretch>
        </p:blipFill>
        <p:spPr>
          <a:xfrm>
            <a:off x="7584467" y="4382514"/>
            <a:ext cx="733921" cy="733921"/>
          </a:xfrm>
          <a:prstGeom prst="rect">
            <a:avLst/>
          </a:prstGeom>
          <a:effectLst/>
        </p:spPr>
      </p:pic>
      <p:sp>
        <p:nvSpPr>
          <p:cNvPr id="3" name="TextBox 2"/>
          <p:cNvSpPr txBox="1"/>
          <p:nvPr/>
        </p:nvSpPr>
        <p:spPr>
          <a:xfrm>
            <a:off x="5362237" y="433431"/>
            <a:ext cx="1045709" cy="276999"/>
          </a:xfrm>
          <a:prstGeom prst="rect">
            <a:avLst/>
          </a:prstGeom>
          <a:noFill/>
        </p:spPr>
        <p:txBody>
          <a:bodyPr wrap="square" rtlCol="0">
            <a:spAutoFit/>
          </a:bodyPr>
          <a:lstStyle/>
          <a:p>
            <a:pPr lvl="0"/>
            <a:r>
              <a:rPr lang="en-GB">
                <a:solidFill>
                  <a:srgbClr val="000000"/>
                </a:solidFill>
              </a:rPr>
              <a:t>Day Light </a:t>
            </a:r>
          </a:p>
        </p:txBody>
      </p:sp>
      <p:pic>
        <p:nvPicPr>
          <p:cNvPr id="19" name="Picture 18">
            <a:extLst>
              <a:ext uri="{FF2B5EF4-FFF2-40B4-BE49-F238E27FC236}">
                <a16:creationId xmlns:a16="http://schemas.microsoft.com/office/drawing/2014/main" id="{1F653C5A-FB51-10D5-1ED2-483AE3A4038C}"/>
              </a:ext>
            </a:extLst>
          </p:cNvPr>
          <p:cNvPicPr>
            <a:picLocks noChangeAspect="1"/>
          </p:cNvPicPr>
          <p:nvPr/>
        </p:nvPicPr>
        <p:blipFill>
          <a:blip r:embed="rId16"/>
          <a:stretch>
            <a:fillRect/>
          </a:stretch>
        </p:blipFill>
        <p:spPr>
          <a:xfrm>
            <a:off x="5534433" y="4896290"/>
            <a:ext cx="1034510" cy="827939"/>
          </a:xfrm>
          <a:prstGeom prst="rect">
            <a:avLst/>
          </a:prstGeom>
          <a:ln>
            <a:noFill/>
          </a:ln>
          <a:effectLst>
            <a:softEdge rad="63500"/>
          </a:effectLst>
        </p:spPr>
      </p:pic>
      <p:sp>
        <p:nvSpPr>
          <p:cNvPr id="15" name="TextBox 14"/>
          <p:cNvSpPr txBox="1"/>
          <p:nvPr/>
        </p:nvSpPr>
        <p:spPr>
          <a:xfrm>
            <a:off x="8899235" y="2847779"/>
            <a:ext cx="1045709" cy="276999"/>
          </a:xfrm>
          <a:prstGeom prst="rect">
            <a:avLst/>
          </a:prstGeom>
          <a:noFill/>
        </p:spPr>
        <p:txBody>
          <a:bodyPr wrap="square" rtlCol="0">
            <a:spAutoFit/>
          </a:bodyPr>
          <a:lstStyle/>
          <a:p>
            <a:pPr lvl="0"/>
            <a:r>
              <a:rPr lang="en-GB">
                <a:solidFill>
                  <a:srgbClr val="000000"/>
                </a:solidFill>
              </a:rPr>
              <a:t>Sleep </a:t>
            </a:r>
          </a:p>
        </p:txBody>
      </p:sp>
      <p:sp>
        <p:nvSpPr>
          <p:cNvPr id="20" name="TextBox 19"/>
          <p:cNvSpPr txBox="1"/>
          <p:nvPr/>
        </p:nvSpPr>
        <p:spPr>
          <a:xfrm>
            <a:off x="2097428" y="2806313"/>
            <a:ext cx="1376388" cy="369332"/>
          </a:xfrm>
          <a:prstGeom prst="rect">
            <a:avLst/>
          </a:prstGeom>
          <a:noFill/>
        </p:spPr>
        <p:txBody>
          <a:bodyPr wrap="square" rtlCol="0">
            <a:spAutoFit/>
          </a:bodyPr>
          <a:lstStyle/>
          <a:p>
            <a:pPr lvl="0"/>
            <a:r>
              <a:rPr lang="en-GB">
                <a:solidFill>
                  <a:srgbClr val="000000"/>
                </a:solidFill>
              </a:rPr>
              <a:t>Education</a:t>
            </a:r>
          </a:p>
        </p:txBody>
      </p:sp>
      <p:sp>
        <p:nvSpPr>
          <p:cNvPr id="23" name="TextBox 22"/>
          <p:cNvSpPr txBox="1"/>
          <p:nvPr/>
        </p:nvSpPr>
        <p:spPr>
          <a:xfrm>
            <a:off x="8752161" y="4562423"/>
            <a:ext cx="1187456" cy="369332"/>
          </a:xfrm>
          <a:prstGeom prst="rect">
            <a:avLst/>
          </a:prstGeom>
          <a:noFill/>
        </p:spPr>
        <p:txBody>
          <a:bodyPr wrap="square" rtlCol="0">
            <a:spAutoFit/>
          </a:bodyPr>
          <a:lstStyle/>
          <a:p>
            <a:pPr lvl="0"/>
            <a:r>
              <a:rPr lang="en-GB">
                <a:solidFill>
                  <a:srgbClr val="000000"/>
                </a:solidFill>
              </a:rPr>
              <a:t>Food &amp; Drink</a:t>
            </a:r>
            <a:endParaRPr lang="en-GB" baseline="0">
              <a:solidFill>
                <a:srgbClr val="000000"/>
              </a:solidFill>
            </a:endParaRPr>
          </a:p>
        </p:txBody>
      </p:sp>
      <p:sp>
        <p:nvSpPr>
          <p:cNvPr id="24" name="TextBox 23"/>
          <p:cNvSpPr txBox="1"/>
          <p:nvPr/>
        </p:nvSpPr>
        <p:spPr>
          <a:xfrm>
            <a:off x="4034942" y="6403863"/>
            <a:ext cx="1678674" cy="276999"/>
          </a:xfrm>
          <a:prstGeom prst="rect">
            <a:avLst/>
          </a:prstGeom>
          <a:noFill/>
        </p:spPr>
        <p:txBody>
          <a:bodyPr wrap="square" rtlCol="0" anchor="b">
            <a:spAutoFit/>
          </a:bodyPr>
          <a:lstStyle/>
          <a:p>
            <a:pPr lvl="0"/>
            <a:r>
              <a:rPr lang="en-GB">
                <a:solidFill>
                  <a:srgbClr val="000000"/>
                </a:solidFill>
              </a:rPr>
              <a:t>Family &amp; Friends </a:t>
            </a:r>
          </a:p>
        </p:txBody>
      </p:sp>
      <p:sp>
        <p:nvSpPr>
          <p:cNvPr id="25" name="TextBox 24"/>
          <p:cNvSpPr txBox="1"/>
          <p:nvPr/>
        </p:nvSpPr>
        <p:spPr>
          <a:xfrm>
            <a:off x="1618482" y="4378532"/>
            <a:ext cx="1963003" cy="923330"/>
          </a:xfrm>
          <a:prstGeom prst="rect">
            <a:avLst/>
          </a:prstGeom>
          <a:noFill/>
        </p:spPr>
        <p:txBody>
          <a:bodyPr wrap="square" lIns="91440" tIns="45720" rIns="91440" bIns="45720" rtlCol="0" anchor="t">
            <a:spAutoFit/>
          </a:bodyPr>
          <a:lstStyle/>
          <a:p>
            <a:r>
              <a:rPr lang="en-GB">
                <a:solidFill>
                  <a:srgbClr val="000000"/>
                </a:solidFill>
              </a:rPr>
              <a:t>Daily activity, Fun and </a:t>
            </a:r>
            <a:endParaRPr lang="en-GB">
              <a:ea typeface="Calibri"/>
              <a:cs typeface="Calibri"/>
            </a:endParaRPr>
          </a:p>
          <a:p>
            <a:r>
              <a:rPr lang="en-GB">
                <a:ea typeface="Calibri"/>
                <a:cs typeface="Calibri"/>
              </a:rPr>
              <a:t>Physical activity</a:t>
            </a:r>
          </a:p>
        </p:txBody>
      </p:sp>
      <p:pic>
        <p:nvPicPr>
          <p:cNvPr id="3084" name="Picture 3083" descr="A group of kids running on grass&#10;&#10;AI-generated content may be incorrect.">
            <a:extLst>
              <a:ext uri="{FF2B5EF4-FFF2-40B4-BE49-F238E27FC236}">
                <a16:creationId xmlns:a16="http://schemas.microsoft.com/office/drawing/2014/main" id="{79538197-DAE1-36F3-789E-1674C32EE768}"/>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3752850" y="4743450"/>
            <a:ext cx="1123950" cy="781050"/>
          </a:xfrm>
          <a:prstGeom prst="rect">
            <a:avLst/>
          </a:prstGeom>
        </p:spPr>
      </p:pic>
      <p:sp>
        <p:nvSpPr>
          <p:cNvPr id="3085" name="TextBox 3084">
            <a:extLst>
              <a:ext uri="{FF2B5EF4-FFF2-40B4-BE49-F238E27FC236}">
                <a16:creationId xmlns:a16="http://schemas.microsoft.com/office/drawing/2014/main" id="{317F8A38-5CEF-DB9A-7A9C-37CCA68AC3AA}"/>
              </a:ext>
            </a:extLst>
          </p:cNvPr>
          <p:cNvSpPr txBox="1"/>
          <p:nvPr/>
        </p:nvSpPr>
        <p:spPr>
          <a:xfrm>
            <a:off x="1524000" y="6086475"/>
            <a:ext cx="1381125" cy="60325"/>
          </a:xfrm>
          <a:prstGeom prst="rect">
            <a:avLst/>
          </a:prstGeom>
        </p:spPr>
        <p:txBody>
          <a:bodyPr>
            <a:normAutofit fontScale="25000" lnSpcReduction="20000"/>
          </a:bodyPr>
          <a:lstStyle/>
          <a:p>
            <a:r>
              <a:rPr lang="en-US"/>
              <a:t>ThePhoto by PhotoAuthor is licensed under CCYYSA.</a:t>
            </a:r>
          </a:p>
        </p:txBody>
      </p:sp>
    </p:spTree>
    <p:extLst>
      <p:ext uri="{BB962C8B-B14F-4D97-AF65-F5344CB8AC3E}">
        <p14:creationId xmlns:p14="http://schemas.microsoft.com/office/powerpoint/2010/main" val="1053423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58E2-2910-D7BD-710B-6BC20D4AA6E1}"/>
              </a:ext>
            </a:extLst>
          </p:cNvPr>
          <p:cNvSpPr>
            <a:spLocks noGrp="1"/>
          </p:cNvSpPr>
          <p:nvPr>
            <p:ph type="title"/>
          </p:nvPr>
        </p:nvSpPr>
        <p:spPr>
          <a:xfrm>
            <a:off x="838200" y="3175"/>
            <a:ext cx="10515600" cy="1325563"/>
          </a:xfrm>
        </p:spPr>
        <p:txBody>
          <a:bodyPr/>
          <a:lstStyle/>
          <a:p>
            <a:r>
              <a:rPr lang="en-US"/>
              <a:t>Education</a:t>
            </a:r>
          </a:p>
        </p:txBody>
      </p:sp>
      <p:graphicFrame>
        <p:nvGraphicFramePr>
          <p:cNvPr id="4" name="Content Placeholder 3">
            <a:extLst>
              <a:ext uri="{FF2B5EF4-FFF2-40B4-BE49-F238E27FC236}">
                <a16:creationId xmlns:a16="http://schemas.microsoft.com/office/drawing/2014/main" id="{C128565F-97E9-61E0-A731-23E833BDC410}"/>
              </a:ext>
            </a:extLst>
          </p:cNvPr>
          <p:cNvGraphicFramePr>
            <a:graphicFrameLocks noGrp="1"/>
          </p:cNvGraphicFramePr>
          <p:nvPr>
            <p:ph idx="1"/>
          </p:nvPr>
        </p:nvGraphicFramePr>
        <p:xfrm>
          <a:off x="438151" y="962025"/>
          <a:ext cx="9288555" cy="5425440"/>
        </p:xfrm>
        <a:graphic>
          <a:graphicData uri="http://schemas.openxmlformats.org/drawingml/2006/table">
            <a:tbl>
              <a:tblPr firstRow="1" bandRow="1">
                <a:tableStyleId>{5C22544A-7EE6-4342-B048-85BDC9FD1C3A}</a:tableStyleId>
              </a:tblPr>
              <a:tblGrid>
                <a:gridCol w="3425637">
                  <a:extLst>
                    <a:ext uri="{9D8B030D-6E8A-4147-A177-3AD203B41FA5}">
                      <a16:colId xmlns:a16="http://schemas.microsoft.com/office/drawing/2014/main" val="1299671782"/>
                    </a:ext>
                  </a:extLst>
                </a:gridCol>
                <a:gridCol w="2581836">
                  <a:extLst>
                    <a:ext uri="{9D8B030D-6E8A-4147-A177-3AD203B41FA5}">
                      <a16:colId xmlns:a16="http://schemas.microsoft.com/office/drawing/2014/main" val="3205420610"/>
                    </a:ext>
                  </a:extLst>
                </a:gridCol>
                <a:gridCol w="3281082">
                  <a:extLst>
                    <a:ext uri="{9D8B030D-6E8A-4147-A177-3AD203B41FA5}">
                      <a16:colId xmlns:a16="http://schemas.microsoft.com/office/drawing/2014/main" val="3078765624"/>
                    </a:ext>
                  </a:extLst>
                </a:gridCol>
              </a:tblGrid>
              <a:tr h="324795">
                <a:tc>
                  <a:txBody>
                    <a:bodyPr/>
                    <a:lstStyle/>
                    <a:p>
                      <a:pPr lvl="0">
                        <a:buNone/>
                      </a:pPr>
                      <a:r>
                        <a:rPr lang="en-GB" sz="1600" b="0" i="0" u="none" strike="noStrike" noProof="0">
                          <a:solidFill>
                            <a:srgbClr val="000000"/>
                          </a:solidFill>
                          <a:latin typeface="Aptos"/>
                        </a:rPr>
                        <a:t>IHP, EHCP, IEP</a:t>
                      </a:r>
                      <a:endParaRPr lang="en-US" sz="1600"/>
                    </a:p>
                  </a:txBody>
                  <a:tcPr/>
                </a:tc>
                <a:tc>
                  <a:txBody>
                    <a:bodyPr/>
                    <a:lstStyle/>
                    <a:p>
                      <a:r>
                        <a:rPr lang="en-US" sz="1600"/>
                        <a:t>Navigating exams</a:t>
                      </a:r>
                    </a:p>
                  </a:txBody>
                  <a:tcPr/>
                </a:tc>
                <a:tc>
                  <a:txBody>
                    <a:bodyPr/>
                    <a:lstStyle/>
                    <a:p>
                      <a:r>
                        <a:rPr lang="en-US" sz="1600"/>
                        <a:t>Moving on</a:t>
                      </a:r>
                    </a:p>
                  </a:txBody>
                  <a:tcPr/>
                </a:tc>
                <a:extLst>
                  <a:ext uri="{0D108BD9-81ED-4DB2-BD59-A6C34878D82A}">
                    <a16:rowId xmlns:a16="http://schemas.microsoft.com/office/drawing/2014/main" val="312220834"/>
                  </a:ext>
                </a:extLst>
              </a:tr>
              <a:tr h="836295">
                <a:tc>
                  <a:txBody>
                    <a:bodyPr/>
                    <a:lstStyle/>
                    <a:p>
                      <a:pPr lvl="0">
                        <a:buNone/>
                      </a:pPr>
                      <a:r>
                        <a:rPr lang="en-GB" sz="1600" b="0" i="0" u="none" strike="noStrike" noProof="0">
                          <a:solidFill>
                            <a:srgbClr val="000000"/>
                          </a:solidFill>
                          <a:latin typeface="Aptos"/>
                        </a:rPr>
                        <a:t>School or parent to start process with support from health</a:t>
                      </a:r>
                      <a:endParaRPr lang="en-US" sz="1600"/>
                    </a:p>
                  </a:txBody>
                  <a:tcPr/>
                </a:tc>
                <a:tc>
                  <a:txBody>
                    <a:bodyPr/>
                    <a:lstStyle/>
                    <a:p>
                      <a:pPr lvl="0">
                        <a:buNone/>
                      </a:pPr>
                      <a:r>
                        <a:rPr lang="en-GB" sz="1600" b="0" i="0" u="none" strike="noStrike" noProof="0">
                          <a:solidFill>
                            <a:srgbClr val="000000"/>
                          </a:solidFill>
                          <a:latin typeface="Aptos"/>
                        </a:rPr>
                        <a:t>Reduced number exams</a:t>
                      </a:r>
                    </a:p>
                    <a:p>
                      <a:pPr lvl="0">
                        <a:buNone/>
                      </a:pPr>
                      <a:r>
                        <a:rPr lang="en-GB" sz="1600" b="0" i="0" u="none" strike="noStrike" noProof="0">
                          <a:solidFill>
                            <a:srgbClr val="000000"/>
                          </a:solidFill>
                          <a:latin typeface="Aptos"/>
                        </a:rPr>
                        <a:t>Change exam timetable </a:t>
                      </a:r>
                      <a:r>
                        <a:rPr lang="en-GB" sz="1600" b="0" i="0" u="none" strike="noStrike" noProof="0" err="1">
                          <a:solidFill>
                            <a:srgbClr val="000000"/>
                          </a:solidFill>
                          <a:latin typeface="Aptos"/>
                        </a:rPr>
                        <a:t>eg</a:t>
                      </a:r>
                      <a:r>
                        <a:rPr lang="en-GB" sz="1600" b="0" i="0" u="none" strike="noStrike" noProof="0">
                          <a:solidFill>
                            <a:srgbClr val="000000"/>
                          </a:solidFill>
                          <a:latin typeface="Aptos"/>
                        </a:rPr>
                        <a:t> Art A level spread over 5 days</a:t>
                      </a:r>
                    </a:p>
                  </a:txBody>
                  <a:tcPr/>
                </a:tc>
                <a:tc>
                  <a:txBody>
                    <a:bodyPr/>
                    <a:lstStyle/>
                    <a:p>
                      <a:r>
                        <a:rPr lang="en-US" sz="1600"/>
                        <a:t>6th form &amp; colleges are more flexible</a:t>
                      </a:r>
                    </a:p>
                  </a:txBody>
                  <a:tcPr/>
                </a:tc>
                <a:extLst>
                  <a:ext uri="{0D108BD9-81ED-4DB2-BD59-A6C34878D82A}">
                    <a16:rowId xmlns:a16="http://schemas.microsoft.com/office/drawing/2014/main" val="4164316860"/>
                  </a:ext>
                </a:extLst>
              </a:tr>
              <a:tr h="324795">
                <a:tc>
                  <a:txBody>
                    <a:bodyPr/>
                    <a:lstStyle/>
                    <a:p>
                      <a:pPr lvl="0">
                        <a:buNone/>
                      </a:pPr>
                      <a:r>
                        <a:rPr lang="en-GB" sz="1600" b="0" i="0" u="none" strike="noStrike" noProof="0">
                          <a:solidFill>
                            <a:srgbClr val="000000"/>
                          </a:solidFill>
                          <a:latin typeface="Aptos"/>
                        </a:rPr>
                        <a:t>Local council- google 'EHCP'</a:t>
                      </a:r>
                      <a:endParaRPr lang="en-US" sz="1600"/>
                    </a:p>
                  </a:txBody>
                  <a:tcPr/>
                </a:tc>
                <a:tc>
                  <a:txBody>
                    <a:bodyPr/>
                    <a:lstStyle/>
                    <a:p>
                      <a:r>
                        <a:rPr lang="en-US" sz="1600"/>
                        <a:t>Reduce number of subjects</a:t>
                      </a:r>
                    </a:p>
                  </a:txBody>
                  <a:tcPr/>
                </a:tc>
                <a:tc>
                  <a:txBody>
                    <a:bodyPr/>
                    <a:lstStyle/>
                    <a:p>
                      <a:r>
                        <a:rPr lang="en-US" sz="1600"/>
                        <a:t>Preparing for university</a:t>
                      </a:r>
                    </a:p>
                  </a:txBody>
                  <a:tcPr/>
                </a:tc>
                <a:extLst>
                  <a:ext uri="{0D108BD9-81ED-4DB2-BD59-A6C34878D82A}">
                    <a16:rowId xmlns:a16="http://schemas.microsoft.com/office/drawing/2014/main" val="3257216857"/>
                  </a:ext>
                </a:extLst>
              </a:tr>
              <a:tr h="1716773">
                <a:tc>
                  <a:txBody>
                    <a:bodyPr/>
                    <a:lstStyle/>
                    <a:p>
                      <a:pPr lvl="0">
                        <a:buNone/>
                      </a:pPr>
                      <a:r>
                        <a:rPr lang="en-GB" sz="1600" b="0" i="0" u="none" strike="noStrike" noProof="0">
                          <a:solidFill>
                            <a:srgbClr val="000000"/>
                          </a:solidFill>
                          <a:latin typeface="Aptos"/>
                        </a:rPr>
                        <a:t>Role of IPSEA to provide special education advice</a:t>
                      </a:r>
                    </a:p>
                    <a:p>
                      <a:pPr lvl="0">
                        <a:buNone/>
                      </a:pPr>
                      <a:r>
                        <a:rPr lang="en-GB" sz="1600" b="0" i="0" u="none" strike="noStrike" noProof="0">
                          <a:solidFill>
                            <a:srgbClr val="000000"/>
                          </a:solidFill>
                          <a:hlinkClick r:id="rId3"/>
                        </a:rPr>
                        <a:t>(IPSEA) Independent Provider of Special Education Advice</a:t>
                      </a:r>
                      <a:endParaRPr lang="en-GB"/>
                    </a:p>
                  </a:txBody>
                  <a:tcPr/>
                </a:tc>
                <a:tc>
                  <a:txBody>
                    <a:bodyPr/>
                    <a:lstStyle/>
                    <a:p>
                      <a:pPr lvl="0">
                        <a:buNone/>
                      </a:pPr>
                      <a:r>
                        <a:rPr lang="en-US" sz="1600"/>
                        <a:t>Extra time</a:t>
                      </a:r>
                    </a:p>
                    <a:p>
                      <a:pPr lvl="0">
                        <a:buNone/>
                      </a:pPr>
                      <a:r>
                        <a:rPr lang="en-US" sz="1600"/>
                        <a:t>Rest breaks</a:t>
                      </a:r>
                    </a:p>
                    <a:p>
                      <a:pPr lvl="0">
                        <a:buNone/>
                      </a:pPr>
                      <a:r>
                        <a:rPr lang="en-US" sz="1600"/>
                        <a:t>Scribe</a:t>
                      </a:r>
                    </a:p>
                    <a:p>
                      <a:pPr lvl="0">
                        <a:buNone/>
                      </a:pPr>
                      <a:r>
                        <a:rPr lang="en-US" sz="1600"/>
                        <a:t>Reader</a:t>
                      </a:r>
                    </a:p>
                    <a:p>
                      <a:pPr lvl="0">
                        <a:buNone/>
                      </a:pPr>
                      <a:r>
                        <a:rPr lang="en-US" sz="1600"/>
                        <a:t>Laptop</a:t>
                      </a:r>
                    </a:p>
                    <a:p>
                      <a:pPr lvl="0">
                        <a:buNone/>
                      </a:pPr>
                      <a:r>
                        <a:rPr lang="en-US" sz="1600"/>
                        <a:t>Separate room</a:t>
                      </a:r>
                    </a:p>
                    <a:p>
                      <a:pPr lvl="0">
                        <a:buNone/>
                      </a:pPr>
                      <a:endParaRPr lang="en-US" sz="1600"/>
                    </a:p>
                  </a:txBody>
                  <a:tcPr/>
                </a:tc>
                <a:tc>
                  <a:txBody>
                    <a:bodyPr/>
                    <a:lstStyle/>
                    <a:p>
                      <a:pPr lvl="0">
                        <a:buNone/>
                      </a:pPr>
                      <a:r>
                        <a:rPr lang="en-GB" sz="1600" b="0" i="0" u="none" strike="noStrike" noProof="0">
                          <a:solidFill>
                            <a:srgbClr val="000000"/>
                          </a:solidFill>
                          <a:latin typeface="Aptos"/>
                        </a:rPr>
                        <a:t>Consider accommodation needs Catered / non catered </a:t>
                      </a:r>
                      <a:endParaRPr lang="en-US" sz="1600"/>
                    </a:p>
                    <a:p>
                      <a:pPr lvl="0">
                        <a:buNone/>
                      </a:pPr>
                      <a:r>
                        <a:rPr lang="en-GB" sz="1600" b="0" i="0" u="none" strike="noStrike" noProof="0">
                          <a:solidFill>
                            <a:srgbClr val="000000"/>
                          </a:solidFill>
                          <a:latin typeface="Aptos"/>
                        </a:rPr>
                        <a:t>Transport</a:t>
                      </a:r>
                      <a:endParaRPr lang="en-US" sz="1600"/>
                    </a:p>
                    <a:p>
                      <a:pPr lvl="0">
                        <a:buNone/>
                      </a:pPr>
                      <a:r>
                        <a:rPr lang="en-GB" sz="1600" b="0" i="0" u="none" strike="noStrike" noProof="0">
                          <a:solidFill>
                            <a:srgbClr val="000000"/>
                          </a:solidFill>
                          <a:latin typeface="Aptos"/>
                        </a:rPr>
                        <a:t>Link with disability team at university</a:t>
                      </a:r>
                      <a:endParaRPr lang="en-US" sz="1600"/>
                    </a:p>
                  </a:txBody>
                  <a:tcPr/>
                </a:tc>
                <a:extLst>
                  <a:ext uri="{0D108BD9-81ED-4DB2-BD59-A6C34878D82A}">
                    <a16:rowId xmlns:a16="http://schemas.microsoft.com/office/drawing/2014/main" val="1799801650"/>
                  </a:ext>
                </a:extLst>
              </a:tr>
              <a:tr h="556792">
                <a:tc>
                  <a:txBody>
                    <a:bodyPr/>
                    <a:lstStyle/>
                    <a:p>
                      <a:pPr lvl="0">
                        <a:buNone/>
                      </a:pPr>
                      <a:endParaRPr lang="en-GB" sz="1600" b="0" i="0" u="none" strike="noStrike" noProof="0">
                        <a:solidFill>
                          <a:srgbClr val="000000"/>
                        </a:solidFill>
                        <a:latin typeface="Aptos"/>
                      </a:endParaRPr>
                    </a:p>
                  </a:txBody>
                  <a:tcPr/>
                </a:tc>
                <a:tc>
                  <a:txBody>
                    <a:bodyPr/>
                    <a:lstStyle/>
                    <a:p>
                      <a:pPr lvl="0">
                        <a:buNone/>
                      </a:pPr>
                      <a:r>
                        <a:rPr lang="en-US" sz="1600"/>
                        <a:t>Alternative provision- home/other site</a:t>
                      </a:r>
                    </a:p>
                  </a:txBody>
                  <a:tcPr/>
                </a:tc>
                <a:tc>
                  <a:txBody>
                    <a:bodyPr/>
                    <a:lstStyle/>
                    <a:p>
                      <a:pPr lvl="0">
                        <a:buNone/>
                      </a:pPr>
                      <a:r>
                        <a:rPr lang="en-US" sz="1600"/>
                        <a:t>Application for Disability Student Allowance https://www.gov.uk</a:t>
                      </a:r>
                    </a:p>
                  </a:txBody>
                  <a:tcPr/>
                </a:tc>
                <a:extLst>
                  <a:ext uri="{0D108BD9-81ED-4DB2-BD59-A6C34878D82A}">
                    <a16:rowId xmlns:a16="http://schemas.microsoft.com/office/drawing/2014/main" val="493772382"/>
                  </a:ext>
                </a:extLst>
              </a:tr>
              <a:tr h="1275987">
                <a:tc>
                  <a:txBody>
                    <a:bodyPr/>
                    <a:lstStyle/>
                    <a:p>
                      <a:pPr lvl="0">
                        <a:buNone/>
                      </a:pPr>
                      <a:r>
                        <a:rPr lang="en-GB" sz="1600" b="1" i="0" u="none" strike="noStrike" noProof="0">
                          <a:solidFill>
                            <a:srgbClr val="000000"/>
                          </a:solidFill>
                          <a:latin typeface="Aptos"/>
                        </a:rPr>
                        <a:t>Referral to </a:t>
                      </a:r>
                    </a:p>
                    <a:p>
                      <a:pPr lvl="0">
                        <a:buNone/>
                      </a:pPr>
                      <a:r>
                        <a:rPr lang="en-GB" sz="1600" b="1" i="0" u="none" strike="noStrike" noProof="0">
                          <a:solidFill>
                            <a:srgbClr val="000000"/>
                          </a:solidFill>
                          <a:hlinkClick r:id="rId4"/>
                        </a:rPr>
                        <a:t>Bright Futures UK • Supporting Children &amp; Young People Back Into Education After Long-Term Illness</a:t>
                      </a:r>
                      <a:endParaRPr lang="en-GB" sz="1600" b="1"/>
                    </a:p>
                    <a:p>
                      <a:pPr lvl="0">
                        <a:buNone/>
                      </a:pPr>
                      <a:r>
                        <a:rPr lang="en-GB" sz="1600" b="1" i="0" u="none" strike="noStrike" noProof="0">
                          <a:solidFill>
                            <a:srgbClr val="000000"/>
                          </a:solidFill>
                          <a:latin typeface="Aptos"/>
                        </a:rPr>
                        <a:t>Connexions- county wide</a:t>
                      </a:r>
                    </a:p>
                  </a:txBody>
                  <a:tcPr/>
                </a:tc>
                <a:tc>
                  <a:txBody>
                    <a:bodyPr/>
                    <a:lstStyle/>
                    <a:p>
                      <a:pPr lvl="0">
                        <a:buNone/>
                      </a:pPr>
                      <a:r>
                        <a:rPr lang="en-US" sz="1600" b="1"/>
                        <a:t>Letter to support recommendations</a:t>
                      </a:r>
                    </a:p>
                  </a:txBody>
                  <a:tcPr/>
                </a:tc>
                <a:tc>
                  <a:txBody>
                    <a:bodyPr/>
                    <a:lstStyle/>
                    <a:p>
                      <a:pPr lvl="0">
                        <a:buNone/>
                      </a:pPr>
                      <a:r>
                        <a:rPr lang="en-US" sz="1600" b="1"/>
                        <a:t>Transition to adult support</a:t>
                      </a:r>
                    </a:p>
                    <a:p>
                      <a:pPr lvl="0">
                        <a:buNone/>
                      </a:pPr>
                      <a:r>
                        <a:rPr lang="en-US" sz="1600" b="1"/>
                        <a:t>Letter to support</a:t>
                      </a:r>
                    </a:p>
                  </a:txBody>
                  <a:tcPr/>
                </a:tc>
                <a:extLst>
                  <a:ext uri="{0D108BD9-81ED-4DB2-BD59-A6C34878D82A}">
                    <a16:rowId xmlns:a16="http://schemas.microsoft.com/office/drawing/2014/main" val="1262221940"/>
                  </a:ext>
                </a:extLst>
              </a:tr>
            </a:tbl>
          </a:graphicData>
        </a:graphic>
      </p:graphicFrame>
      <p:pic>
        <p:nvPicPr>
          <p:cNvPr id="5" name="Picture 4" descr="Image result for bright futures uk">
            <a:extLst>
              <a:ext uri="{FF2B5EF4-FFF2-40B4-BE49-F238E27FC236}">
                <a16:creationId xmlns:a16="http://schemas.microsoft.com/office/drawing/2014/main" id="{CB24426D-59A1-2DEB-E45D-32E19D292308}"/>
              </a:ext>
            </a:extLst>
          </p:cNvPr>
          <p:cNvPicPr>
            <a:picLocks noChangeAspect="1"/>
          </p:cNvPicPr>
          <p:nvPr/>
        </p:nvPicPr>
        <p:blipFill>
          <a:blip r:embed="rId5"/>
          <a:stretch>
            <a:fillRect/>
          </a:stretch>
        </p:blipFill>
        <p:spPr>
          <a:xfrm>
            <a:off x="6567487" y="0"/>
            <a:ext cx="2333625" cy="942975"/>
          </a:xfrm>
          <a:prstGeom prst="rect">
            <a:avLst/>
          </a:prstGeom>
        </p:spPr>
      </p:pic>
      <p:pic>
        <p:nvPicPr>
          <p:cNvPr id="6" name="Picture 5" descr="Image result for connections">
            <a:extLst>
              <a:ext uri="{FF2B5EF4-FFF2-40B4-BE49-F238E27FC236}">
                <a16:creationId xmlns:a16="http://schemas.microsoft.com/office/drawing/2014/main" id="{712695B2-A982-8945-E3C3-00A0BA7D96DB}"/>
              </a:ext>
            </a:extLst>
          </p:cNvPr>
          <p:cNvPicPr>
            <a:picLocks noChangeAspect="1"/>
          </p:cNvPicPr>
          <p:nvPr/>
        </p:nvPicPr>
        <p:blipFill>
          <a:blip r:embed="rId6"/>
          <a:stretch>
            <a:fillRect/>
          </a:stretch>
        </p:blipFill>
        <p:spPr>
          <a:xfrm>
            <a:off x="9153525" y="0"/>
            <a:ext cx="2457450" cy="942975"/>
          </a:xfrm>
          <a:prstGeom prst="rect">
            <a:avLst/>
          </a:prstGeom>
        </p:spPr>
      </p:pic>
      <p:pic>
        <p:nvPicPr>
          <p:cNvPr id="7" name="Picture 6" descr="Image result for IPSEA">
            <a:extLst>
              <a:ext uri="{FF2B5EF4-FFF2-40B4-BE49-F238E27FC236}">
                <a16:creationId xmlns:a16="http://schemas.microsoft.com/office/drawing/2014/main" id="{B1158300-0802-5878-3DEF-A37429EA8EFE}"/>
              </a:ext>
            </a:extLst>
          </p:cNvPr>
          <p:cNvPicPr>
            <a:picLocks noChangeAspect="1"/>
          </p:cNvPicPr>
          <p:nvPr/>
        </p:nvPicPr>
        <p:blipFill>
          <a:blip r:embed="rId7"/>
          <a:stretch>
            <a:fillRect/>
          </a:stretch>
        </p:blipFill>
        <p:spPr>
          <a:xfrm>
            <a:off x="3400425" y="9525"/>
            <a:ext cx="2895600" cy="942975"/>
          </a:xfrm>
          <a:prstGeom prst="rect">
            <a:avLst/>
          </a:prstGeom>
        </p:spPr>
      </p:pic>
      <p:sp>
        <p:nvSpPr>
          <p:cNvPr id="3" name="Rectangle: Diagonal Corners Rounded 2">
            <a:extLst>
              <a:ext uri="{FF2B5EF4-FFF2-40B4-BE49-F238E27FC236}">
                <a16:creationId xmlns:a16="http://schemas.microsoft.com/office/drawing/2014/main" id="{1C4D3DE9-C66E-B5E9-8715-7C613B63050F}"/>
              </a:ext>
            </a:extLst>
          </p:cNvPr>
          <p:cNvSpPr/>
          <p:nvPr/>
        </p:nvSpPr>
        <p:spPr>
          <a:xfrm>
            <a:off x="9723737" y="1532926"/>
            <a:ext cx="2279097" cy="4076140"/>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Possible solutions:</a:t>
            </a:r>
          </a:p>
          <a:p>
            <a:pPr algn="ctr"/>
            <a:r>
              <a:rPr lang="en-US"/>
              <a:t>Flexible timetable</a:t>
            </a:r>
          </a:p>
          <a:p>
            <a:pPr algn="ctr"/>
            <a:r>
              <a:rPr lang="en-US"/>
              <a:t>Reducing subjects</a:t>
            </a:r>
          </a:p>
          <a:p>
            <a:pPr algn="ctr"/>
            <a:r>
              <a:rPr lang="en-US"/>
              <a:t>Rest breaks</a:t>
            </a:r>
          </a:p>
          <a:p>
            <a:pPr algn="ctr"/>
            <a:r>
              <a:rPr lang="en-US"/>
              <a:t>Exit card</a:t>
            </a:r>
          </a:p>
          <a:p>
            <a:pPr algn="ctr"/>
            <a:r>
              <a:rPr lang="en-US"/>
              <a:t>Skip the queue pass</a:t>
            </a:r>
          </a:p>
          <a:p>
            <a:pPr algn="ctr"/>
            <a:r>
              <a:rPr lang="en-US"/>
              <a:t>Lift pass</a:t>
            </a:r>
          </a:p>
          <a:p>
            <a:pPr algn="ctr"/>
            <a:r>
              <a:rPr lang="en-US"/>
              <a:t>Student support</a:t>
            </a:r>
          </a:p>
          <a:p>
            <a:pPr algn="ctr"/>
            <a:endParaRPr lang="en-US"/>
          </a:p>
          <a:p>
            <a:pPr algn="ctr"/>
            <a:r>
              <a:rPr lang="en-US"/>
              <a:t>Alternate provision:</a:t>
            </a:r>
          </a:p>
          <a:p>
            <a:pPr algn="ctr"/>
            <a:r>
              <a:rPr lang="en-US"/>
              <a:t>Hybrid approach</a:t>
            </a:r>
          </a:p>
          <a:p>
            <a:pPr algn="ctr"/>
            <a:r>
              <a:rPr lang="en-US"/>
              <a:t>On line lessons</a:t>
            </a:r>
          </a:p>
          <a:p>
            <a:pPr algn="ctr"/>
            <a:r>
              <a:rPr lang="en-US"/>
              <a:t>Home education</a:t>
            </a:r>
          </a:p>
          <a:p>
            <a:pPr algn="ctr"/>
            <a:r>
              <a:rPr lang="en-US"/>
              <a:t>AI bot</a:t>
            </a:r>
          </a:p>
        </p:txBody>
      </p:sp>
    </p:spTree>
    <p:extLst>
      <p:ext uri="{BB962C8B-B14F-4D97-AF65-F5344CB8AC3E}">
        <p14:creationId xmlns:p14="http://schemas.microsoft.com/office/powerpoint/2010/main" val="1358515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Pacing Toolbox</a:t>
            </a:r>
          </a:p>
        </p:txBody>
      </p:sp>
      <p:sp>
        <p:nvSpPr>
          <p:cNvPr id="3" name="Content Placeholder 2"/>
          <p:cNvSpPr>
            <a:spLocks noGrp="1"/>
          </p:cNvSpPr>
          <p:nvPr>
            <p:ph idx="1"/>
          </p:nvPr>
        </p:nvSpPr>
        <p:spPr>
          <a:xfrm>
            <a:off x="838200" y="1497884"/>
            <a:ext cx="10515600" cy="4351338"/>
          </a:xfrm>
        </p:spPr>
        <p:txBody>
          <a:bodyPr/>
          <a:lstStyle/>
          <a:p>
            <a:endParaRPr lang="en-GB"/>
          </a:p>
        </p:txBody>
      </p:sp>
      <p:pic>
        <p:nvPicPr>
          <p:cNvPr id="5" name="Content Placeholder 19" descr="A picture containing accessory, umbrella, clipart&#10;&#10;Description automatically generated">
            <a:extLst>
              <a:ext uri="{FF2B5EF4-FFF2-40B4-BE49-F238E27FC236}">
                <a16:creationId xmlns:a16="http://schemas.microsoft.com/office/drawing/2014/main" id="{1F5DDC4C-5E40-4429-8258-978514B5081F}"/>
              </a:ext>
            </a:extLst>
          </p:cNvPr>
          <p:cNvPicPr>
            <a:picLocks noChangeAspect="1"/>
          </p:cNvPicPr>
          <p:nvPr/>
        </p:nvPicPr>
        <p:blipFill>
          <a:blip r:embed="rId3"/>
          <a:stretch>
            <a:fillRect/>
          </a:stretch>
        </p:blipFill>
        <p:spPr bwMode="auto">
          <a:xfrm>
            <a:off x="4900367" y="3758238"/>
            <a:ext cx="2391267" cy="2107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3CB656A-779A-4F0C-8CC5-7F06D3C87A6B}"/>
              </a:ext>
            </a:extLst>
          </p:cNvPr>
          <p:cNvSpPr txBox="1"/>
          <p:nvPr/>
        </p:nvSpPr>
        <p:spPr>
          <a:xfrm rot="242433">
            <a:off x="2443931" y="2489002"/>
            <a:ext cx="1956122" cy="646331"/>
          </a:xfrm>
          <a:prstGeom prst="rect">
            <a:avLst/>
          </a:prstGeom>
          <a:noFill/>
          <a:ln w="285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Spread out activities </a:t>
            </a:r>
          </a:p>
        </p:txBody>
      </p:sp>
      <p:sp>
        <p:nvSpPr>
          <p:cNvPr id="7" name="TextBox 6">
            <a:extLst>
              <a:ext uri="{FF2B5EF4-FFF2-40B4-BE49-F238E27FC236}">
                <a16:creationId xmlns:a16="http://schemas.microsoft.com/office/drawing/2014/main" id="{7876DA26-771D-4F6E-A5E1-6D3A17170A93}"/>
              </a:ext>
            </a:extLst>
          </p:cNvPr>
          <p:cNvSpPr txBox="1"/>
          <p:nvPr/>
        </p:nvSpPr>
        <p:spPr>
          <a:xfrm rot="266308">
            <a:off x="4931371" y="2512935"/>
            <a:ext cx="1996802" cy="369332"/>
          </a:xfrm>
          <a:prstGeom prst="rect">
            <a:avLst/>
          </a:prstGeom>
          <a:noFill/>
          <a:ln w="28575">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Break up tasks</a:t>
            </a:r>
          </a:p>
        </p:txBody>
      </p:sp>
      <p:sp>
        <p:nvSpPr>
          <p:cNvPr id="8" name="TextBox 7">
            <a:extLst>
              <a:ext uri="{FF2B5EF4-FFF2-40B4-BE49-F238E27FC236}">
                <a16:creationId xmlns:a16="http://schemas.microsoft.com/office/drawing/2014/main" id="{DBDD19DA-8F2B-46EB-B9BF-BE013ABAFAA2}"/>
              </a:ext>
            </a:extLst>
          </p:cNvPr>
          <p:cNvSpPr txBox="1"/>
          <p:nvPr/>
        </p:nvSpPr>
        <p:spPr>
          <a:xfrm rot="21257294">
            <a:off x="7850810" y="2596939"/>
            <a:ext cx="2233914" cy="369332"/>
          </a:xfrm>
          <a:prstGeom prst="rect">
            <a:avLst/>
          </a:prstGeom>
          <a:no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Stick to planned limits</a:t>
            </a:r>
          </a:p>
        </p:txBody>
      </p:sp>
      <p:sp>
        <p:nvSpPr>
          <p:cNvPr id="9" name="TextBox 8">
            <a:extLst>
              <a:ext uri="{FF2B5EF4-FFF2-40B4-BE49-F238E27FC236}">
                <a16:creationId xmlns:a16="http://schemas.microsoft.com/office/drawing/2014/main" id="{3189ACF3-357F-4710-9D78-E9F927CA8B5A}"/>
              </a:ext>
            </a:extLst>
          </p:cNvPr>
          <p:cNvSpPr txBox="1"/>
          <p:nvPr/>
        </p:nvSpPr>
        <p:spPr>
          <a:xfrm rot="21440440">
            <a:off x="2083812" y="3616947"/>
            <a:ext cx="2152892"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Alternate physical and cognitive activity</a:t>
            </a:r>
          </a:p>
        </p:txBody>
      </p:sp>
      <p:sp>
        <p:nvSpPr>
          <p:cNvPr id="10" name="TextBox 9">
            <a:extLst>
              <a:ext uri="{FF2B5EF4-FFF2-40B4-BE49-F238E27FC236}">
                <a16:creationId xmlns:a16="http://schemas.microsoft.com/office/drawing/2014/main" id="{BAA480D7-46C2-4B79-BE18-6A6F9DC00B3D}"/>
              </a:ext>
            </a:extLst>
          </p:cNvPr>
          <p:cNvSpPr txBox="1"/>
          <p:nvPr/>
        </p:nvSpPr>
        <p:spPr>
          <a:xfrm rot="741336">
            <a:off x="7941964" y="5509777"/>
            <a:ext cx="2019396" cy="646331"/>
          </a:xfrm>
          <a:prstGeom prst="rect">
            <a:avLst/>
          </a:prstGeom>
          <a:noFill/>
          <a:ln w="28575">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Take regular rest  breaks</a:t>
            </a:r>
          </a:p>
        </p:txBody>
      </p:sp>
      <p:sp>
        <p:nvSpPr>
          <p:cNvPr id="11" name="TextBox 10">
            <a:extLst>
              <a:ext uri="{FF2B5EF4-FFF2-40B4-BE49-F238E27FC236}">
                <a16:creationId xmlns:a16="http://schemas.microsoft.com/office/drawing/2014/main" id="{156A3F8F-0671-4597-A2C6-B64119281D63}"/>
              </a:ext>
            </a:extLst>
          </p:cNvPr>
          <p:cNvSpPr txBox="1"/>
          <p:nvPr/>
        </p:nvSpPr>
        <p:spPr>
          <a:xfrm rot="21135306">
            <a:off x="7911055" y="4007549"/>
            <a:ext cx="2199190" cy="369332"/>
          </a:xfrm>
          <a:prstGeom prst="rect">
            <a:avLst/>
          </a:prstGeom>
          <a:noFill/>
          <a:ln w="28575">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Regulate sleep</a:t>
            </a:r>
          </a:p>
        </p:txBody>
      </p:sp>
      <p:sp>
        <p:nvSpPr>
          <p:cNvPr id="12" name="TextBox 11">
            <a:extLst>
              <a:ext uri="{FF2B5EF4-FFF2-40B4-BE49-F238E27FC236}">
                <a16:creationId xmlns:a16="http://schemas.microsoft.com/office/drawing/2014/main" id="{CCD39363-7C8F-4269-A652-D6BFB090FF2B}"/>
              </a:ext>
            </a:extLst>
          </p:cNvPr>
          <p:cNvSpPr txBox="1"/>
          <p:nvPr/>
        </p:nvSpPr>
        <p:spPr>
          <a:xfrm rot="831989">
            <a:off x="1883821" y="5054187"/>
            <a:ext cx="2824500" cy="646331"/>
          </a:xfrm>
          <a:prstGeom prst="rect">
            <a:avLst/>
          </a:prstGeom>
          <a:noFill/>
          <a:ln w="28575">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Do gentle activity on a ‘worse’ day</a:t>
            </a:r>
          </a:p>
        </p:txBody>
      </p:sp>
      <p:sp>
        <p:nvSpPr>
          <p:cNvPr id="13" name="Arrow: Up 20">
            <a:extLst>
              <a:ext uri="{FF2B5EF4-FFF2-40B4-BE49-F238E27FC236}">
                <a16:creationId xmlns:a16="http://schemas.microsoft.com/office/drawing/2014/main" id="{B2862393-30B7-42CC-8FB8-7FD942C128A2}"/>
              </a:ext>
            </a:extLst>
          </p:cNvPr>
          <p:cNvSpPr/>
          <p:nvPr/>
        </p:nvSpPr>
        <p:spPr>
          <a:xfrm>
            <a:off x="5951984" y="2996953"/>
            <a:ext cx="76840" cy="40659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Up 21">
            <a:extLst>
              <a:ext uri="{FF2B5EF4-FFF2-40B4-BE49-F238E27FC236}">
                <a16:creationId xmlns:a16="http://schemas.microsoft.com/office/drawing/2014/main" id="{B4ED0938-74E2-4437-B4E0-3F4F90E21444}"/>
              </a:ext>
            </a:extLst>
          </p:cNvPr>
          <p:cNvSpPr/>
          <p:nvPr/>
        </p:nvSpPr>
        <p:spPr>
          <a:xfrm rot="18742716">
            <a:off x="4794807" y="2964156"/>
            <a:ext cx="125142" cy="62805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5" name="Arrow: Up 22">
            <a:extLst>
              <a:ext uri="{FF2B5EF4-FFF2-40B4-BE49-F238E27FC236}">
                <a16:creationId xmlns:a16="http://schemas.microsoft.com/office/drawing/2014/main" id="{0154A0E3-C1D8-4BB1-9C71-12852C6E8FCC}"/>
              </a:ext>
            </a:extLst>
          </p:cNvPr>
          <p:cNvSpPr/>
          <p:nvPr/>
        </p:nvSpPr>
        <p:spPr>
          <a:xfrm rot="17470823">
            <a:off x="4504980" y="3827261"/>
            <a:ext cx="106286" cy="62805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CB0362E-3FB1-4673-922B-98AFDB056D89}"/>
              </a:ext>
            </a:extLst>
          </p:cNvPr>
          <p:cNvPicPr>
            <a:picLocks noChangeAspect="1"/>
          </p:cNvPicPr>
          <p:nvPr/>
        </p:nvPicPr>
        <p:blipFill>
          <a:blip r:embed="rId4"/>
          <a:stretch>
            <a:fillRect/>
          </a:stretch>
        </p:blipFill>
        <p:spPr>
          <a:xfrm rot="17183842">
            <a:off x="4775096" y="5229999"/>
            <a:ext cx="512108" cy="481626"/>
          </a:xfrm>
          <a:prstGeom prst="rect">
            <a:avLst/>
          </a:prstGeom>
        </p:spPr>
      </p:pic>
      <p:pic>
        <p:nvPicPr>
          <p:cNvPr id="17" name="Picture 16">
            <a:extLst>
              <a:ext uri="{FF2B5EF4-FFF2-40B4-BE49-F238E27FC236}">
                <a16:creationId xmlns:a16="http://schemas.microsoft.com/office/drawing/2014/main" id="{AB198BA2-AE0D-4A45-84FF-BA03072ECB3E}"/>
              </a:ext>
            </a:extLst>
          </p:cNvPr>
          <p:cNvPicPr>
            <a:picLocks noChangeAspect="1"/>
          </p:cNvPicPr>
          <p:nvPr/>
        </p:nvPicPr>
        <p:blipFill>
          <a:blip r:embed="rId4"/>
          <a:stretch>
            <a:fillRect/>
          </a:stretch>
        </p:blipFill>
        <p:spPr>
          <a:xfrm rot="5400000">
            <a:off x="7304895" y="3228217"/>
            <a:ext cx="512108" cy="481626"/>
          </a:xfrm>
          <a:prstGeom prst="rect">
            <a:avLst/>
          </a:prstGeom>
        </p:spPr>
      </p:pic>
      <p:pic>
        <p:nvPicPr>
          <p:cNvPr id="18" name="Picture 17">
            <a:extLst>
              <a:ext uri="{FF2B5EF4-FFF2-40B4-BE49-F238E27FC236}">
                <a16:creationId xmlns:a16="http://schemas.microsoft.com/office/drawing/2014/main" id="{EAA52F6B-0CD9-442B-861A-CE7941E67D8B}"/>
              </a:ext>
            </a:extLst>
          </p:cNvPr>
          <p:cNvPicPr>
            <a:picLocks noChangeAspect="1"/>
          </p:cNvPicPr>
          <p:nvPr/>
        </p:nvPicPr>
        <p:blipFill>
          <a:blip r:embed="rId5"/>
          <a:stretch>
            <a:fillRect/>
          </a:stretch>
        </p:blipFill>
        <p:spPr>
          <a:xfrm rot="1597959">
            <a:off x="7243084" y="4230190"/>
            <a:ext cx="481626" cy="512108"/>
          </a:xfrm>
          <a:prstGeom prst="rect">
            <a:avLst/>
          </a:prstGeom>
        </p:spPr>
      </p:pic>
      <p:pic>
        <p:nvPicPr>
          <p:cNvPr id="19" name="Picture 18">
            <a:extLst>
              <a:ext uri="{FF2B5EF4-FFF2-40B4-BE49-F238E27FC236}">
                <a16:creationId xmlns:a16="http://schemas.microsoft.com/office/drawing/2014/main" id="{1D5E8298-62FF-4366-83D3-86727BB4F271}"/>
              </a:ext>
            </a:extLst>
          </p:cNvPr>
          <p:cNvPicPr>
            <a:picLocks noChangeAspect="1"/>
          </p:cNvPicPr>
          <p:nvPr/>
        </p:nvPicPr>
        <p:blipFill>
          <a:blip r:embed="rId5"/>
          <a:stretch>
            <a:fillRect/>
          </a:stretch>
        </p:blipFill>
        <p:spPr>
          <a:xfrm rot="4008576">
            <a:off x="7311974" y="5284488"/>
            <a:ext cx="481626" cy="512108"/>
          </a:xfrm>
          <a:prstGeom prst="rect">
            <a:avLst/>
          </a:prstGeom>
        </p:spPr>
      </p:pic>
    </p:spTree>
    <p:extLst>
      <p:ext uri="{BB962C8B-B14F-4D97-AF65-F5344CB8AC3E}">
        <p14:creationId xmlns:p14="http://schemas.microsoft.com/office/powerpoint/2010/main" val="2633674582"/>
      </p:ext>
    </p:extLst>
  </p:cSld>
  <p:clrMapOvr>
    <a:masterClrMapping/>
  </p:clrMapOvr>
  <mc:AlternateContent xmlns:mc="http://schemas.openxmlformats.org/markup-compatibility/2006" xmlns:p14="http://schemas.microsoft.com/office/powerpoint/2010/main">
    <mc:Choice Requires="p14">
      <p:transition spd="slow" p14:dur="2000" advTm="5298"/>
    </mc:Choice>
    <mc:Fallback xmlns="">
      <p:transition spd="slow" advTm="529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A6183-CDED-C4EC-C884-C93EE4A0625E}"/>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Shared care</a:t>
            </a:r>
          </a:p>
        </p:txBody>
      </p:sp>
      <p:pic>
        <p:nvPicPr>
          <p:cNvPr id="5" name="Content Placeholder 4" descr="A paper cut out of a hand&#10;&#10;AI-generated content may be incorrect.">
            <a:extLst>
              <a:ext uri="{FF2B5EF4-FFF2-40B4-BE49-F238E27FC236}">
                <a16:creationId xmlns:a16="http://schemas.microsoft.com/office/drawing/2014/main" id="{59DA52F9-7685-62D1-18D0-EFB1CD84A2B5}"/>
              </a:ext>
            </a:extLst>
          </p:cNvPr>
          <p:cNvPicPr>
            <a:picLocks noGrp="1" noChangeAspect="1"/>
          </p:cNvPicPr>
          <p:nvPr>
            <p:ph sz="half" idx="2"/>
          </p:nvPr>
        </p:nvPicPr>
        <p:blipFill>
          <a:blip r:embed="rId3"/>
          <a:srcRect l="33174" r="21494"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7D469D-172B-8A16-E9F3-DEA499CF3B2E}"/>
              </a:ext>
            </a:extLst>
          </p:cNvPr>
          <p:cNvSpPr>
            <a:spLocks noGrp="1"/>
          </p:cNvSpPr>
          <p:nvPr>
            <p:ph sz="half" idx="1"/>
          </p:nvPr>
        </p:nvSpPr>
        <p:spPr>
          <a:xfrm>
            <a:off x="5297762" y="2706624"/>
            <a:ext cx="6251110" cy="3483864"/>
          </a:xfrm>
        </p:spPr>
        <p:txBody>
          <a:bodyPr vert="horz" lIns="91440" tIns="45720" rIns="91440" bIns="45720" rtlCol="0" anchor="t">
            <a:noAutofit/>
          </a:bodyPr>
          <a:lstStyle/>
          <a:p>
            <a:r>
              <a:rPr lang="en-US" sz="2400"/>
              <a:t>General </a:t>
            </a:r>
            <a:r>
              <a:rPr lang="en-US" sz="2400" err="1"/>
              <a:t>paediatrician</a:t>
            </a:r>
            <a:r>
              <a:rPr lang="en-US" sz="2400"/>
              <a:t> to remain</a:t>
            </a:r>
            <a:endParaRPr lang="en-US" sz="2400">
              <a:ea typeface="Calibri"/>
              <a:cs typeface="Calibri"/>
            </a:endParaRPr>
          </a:p>
          <a:p>
            <a:r>
              <a:rPr lang="en-US" sz="2400"/>
              <a:t>School letter re flexible timetable </a:t>
            </a:r>
            <a:endParaRPr lang="en-US" sz="2400">
              <a:ea typeface="Calibri"/>
              <a:cs typeface="Calibri"/>
            </a:endParaRPr>
          </a:p>
          <a:p>
            <a:r>
              <a:rPr lang="en-US" sz="2400"/>
              <a:t>Local </a:t>
            </a:r>
            <a:endParaRPr lang="en-US" sz="2400">
              <a:ea typeface="Calibri"/>
              <a:cs typeface="Calibri"/>
            </a:endParaRPr>
          </a:p>
          <a:p>
            <a:pPr lvl="1"/>
            <a:r>
              <a:rPr lang="en-US"/>
              <a:t>Refer to local physiotherapy</a:t>
            </a:r>
            <a:endParaRPr lang="en-US">
              <a:ea typeface="Calibri"/>
              <a:cs typeface="Calibri"/>
            </a:endParaRPr>
          </a:p>
          <a:p>
            <a:pPr lvl="1"/>
            <a:r>
              <a:rPr lang="en-US"/>
              <a:t>Consider mental health support </a:t>
            </a:r>
            <a:r>
              <a:rPr lang="en-US" err="1"/>
              <a:t>eg</a:t>
            </a:r>
            <a:r>
              <a:rPr lang="en-US"/>
              <a:t> CAMHS</a:t>
            </a:r>
            <a:endParaRPr lang="en-US">
              <a:ea typeface="Calibri"/>
              <a:cs typeface="Calibri"/>
            </a:endParaRPr>
          </a:p>
          <a:p>
            <a:pPr lvl="1"/>
            <a:r>
              <a:rPr lang="en-US"/>
              <a:t>Consider Neurodiversity referrals</a:t>
            </a:r>
            <a:endParaRPr lang="en-US">
              <a:ea typeface="Calibri"/>
              <a:cs typeface="Calibri"/>
            </a:endParaRPr>
          </a:p>
          <a:p>
            <a:pPr lvl="1"/>
            <a:r>
              <a:rPr lang="en-US"/>
              <a:t>Refer local OT</a:t>
            </a:r>
            <a:endParaRPr lang="en-US">
              <a:ea typeface="Calibri"/>
              <a:cs typeface="Calibri"/>
            </a:endParaRPr>
          </a:p>
          <a:p>
            <a:pPr lvl="1"/>
            <a:r>
              <a:rPr lang="en-US"/>
              <a:t>Disability safeguarding</a:t>
            </a:r>
            <a:endParaRPr lang="en-US">
              <a:ea typeface="Calibri"/>
              <a:cs typeface="Calibri"/>
            </a:endParaRPr>
          </a:p>
          <a:p>
            <a:r>
              <a:rPr lang="en-US" sz="2400"/>
              <a:t>Refer to specialist services</a:t>
            </a:r>
            <a:endParaRPr lang="en-US" sz="2400">
              <a:ea typeface="Calibri"/>
              <a:cs typeface="Calibri"/>
            </a:endParaRPr>
          </a:p>
          <a:p>
            <a:endParaRPr lang="en-US" sz="2000"/>
          </a:p>
        </p:txBody>
      </p:sp>
    </p:spTree>
    <p:extLst>
      <p:ext uri="{BB962C8B-B14F-4D97-AF65-F5344CB8AC3E}">
        <p14:creationId xmlns:p14="http://schemas.microsoft.com/office/powerpoint/2010/main" val="375095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189" y="126003"/>
            <a:ext cx="30480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31"/>
          <a:stretch/>
        </p:blipFill>
        <p:spPr bwMode="auto">
          <a:xfrm>
            <a:off x="8525690" y="3063146"/>
            <a:ext cx="3570516" cy="379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6374" y="3314"/>
            <a:ext cx="3059832" cy="3059832"/>
          </a:xfrm>
          <a:prstGeom prst="rect">
            <a:avLst/>
          </a:prstGeom>
        </p:spPr>
      </p:pic>
      <p:pic>
        <p:nvPicPr>
          <p:cNvPr id="5" name="Picture 4">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1882" y="4397522"/>
            <a:ext cx="2350307" cy="2460478"/>
          </a:xfrm>
          <a:prstGeom prst="rect">
            <a:avLst/>
          </a:prstGeom>
        </p:spPr>
      </p:pic>
      <p:pic>
        <p:nvPicPr>
          <p:cNvPr id="2" name="Content Placeholder 3" descr="A poster of a person leaning against a wall&#10;&#10;Description automatically generated">
            <a:extLst>
              <a:ext uri="{FF2B5EF4-FFF2-40B4-BE49-F238E27FC236}">
                <a16:creationId xmlns:a16="http://schemas.microsoft.com/office/drawing/2014/main" id="{1E28D03C-9359-F2BC-FB35-B67E115D2B3A}"/>
              </a:ext>
            </a:extLst>
          </p:cNvPr>
          <p:cNvPicPr>
            <a:picLocks noChangeAspect="1"/>
          </p:cNvPicPr>
          <p:nvPr/>
        </p:nvPicPr>
        <p:blipFill>
          <a:blip r:embed="rId10"/>
          <a:stretch>
            <a:fillRect/>
          </a:stretch>
        </p:blipFill>
        <p:spPr>
          <a:xfrm>
            <a:off x="537345" y="991722"/>
            <a:ext cx="4011873" cy="5699047"/>
          </a:xfrm>
          <a:prstGeom prst="rect">
            <a:avLst/>
          </a:prstGeom>
        </p:spPr>
      </p:pic>
      <p:sp>
        <p:nvSpPr>
          <p:cNvPr id="3" name="Title 1">
            <a:extLst>
              <a:ext uri="{FF2B5EF4-FFF2-40B4-BE49-F238E27FC236}">
                <a16:creationId xmlns:a16="http://schemas.microsoft.com/office/drawing/2014/main" id="{0C5D2A98-2C7B-23D4-C800-803720EEE5AF}"/>
              </a:ext>
            </a:extLst>
          </p:cNvPr>
          <p:cNvSpPr txBox="1">
            <a:spLocks/>
          </p:cNvSpPr>
          <p:nvPr/>
        </p:nvSpPr>
        <p:spPr>
          <a:xfrm>
            <a:off x="555937" y="129487"/>
            <a:ext cx="4011873" cy="118550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t>Rehab resources</a:t>
            </a:r>
          </a:p>
        </p:txBody>
      </p:sp>
    </p:spTree>
    <p:extLst>
      <p:ext uri="{BB962C8B-B14F-4D97-AF65-F5344CB8AC3E}">
        <p14:creationId xmlns:p14="http://schemas.microsoft.com/office/powerpoint/2010/main" val="4169877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E27AC-B7E6-7E65-C00E-436C5E5EC724}"/>
              </a:ext>
            </a:extLst>
          </p:cNvPr>
          <p:cNvSpPr>
            <a:spLocks noGrp="1"/>
          </p:cNvSpPr>
          <p:nvPr>
            <p:ph type="title"/>
          </p:nvPr>
        </p:nvSpPr>
        <p:spPr>
          <a:xfrm>
            <a:off x="686834" y="1153572"/>
            <a:ext cx="3200400" cy="4461163"/>
          </a:xfrm>
        </p:spPr>
        <p:txBody>
          <a:bodyPr>
            <a:normAutofit/>
          </a:bodyPr>
          <a:lstStyle/>
          <a:p>
            <a:r>
              <a:rPr lang="en-US">
                <a:solidFill>
                  <a:srgbClr val="FFFFFF"/>
                </a:solidFill>
              </a:rPr>
              <a:t>Setbacks and flare-ups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95031F-4FB2-F0C2-BE33-1692900291CB}"/>
              </a:ext>
            </a:extLst>
          </p:cNvPr>
          <p:cNvSpPr>
            <a:spLocks noGrp="1"/>
          </p:cNvSpPr>
          <p:nvPr>
            <p:ph idx="1"/>
          </p:nvPr>
        </p:nvSpPr>
        <p:spPr>
          <a:xfrm>
            <a:off x="4447308" y="591344"/>
            <a:ext cx="6906491" cy="5585619"/>
          </a:xfrm>
        </p:spPr>
        <p:txBody>
          <a:bodyPr anchor="ctr">
            <a:normAutofit/>
          </a:bodyPr>
          <a:lstStyle/>
          <a:p>
            <a:r>
              <a:rPr lang="en-US"/>
              <a:t>Can happen</a:t>
            </a:r>
          </a:p>
          <a:p>
            <a:r>
              <a:rPr lang="en-US"/>
              <a:t>Worsening of symptoms lasting a few days</a:t>
            </a:r>
          </a:p>
          <a:p>
            <a:r>
              <a:rPr lang="en-US"/>
              <a:t>Evaluate new symptoms</a:t>
            </a:r>
          </a:p>
          <a:p>
            <a:r>
              <a:rPr lang="en-US"/>
              <a:t>Agree self management strategies</a:t>
            </a:r>
          </a:p>
          <a:p>
            <a:r>
              <a:rPr lang="en-US"/>
              <a:t>Identify possible triggers</a:t>
            </a:r>
          </a:p>
          <a:p>
            <a:r>
              <a:rPr lang="en-US"/>
              <a:t>Temporarily reduce activity levels</a:t>
            </a:r>
          </a:p>
          <a:p>
            <a:r>
              <a:rPr lang="en-US"/>
              <a:t>Consider adjusting support level</a:t>
            </a:r>
          </a:p>
        </p:txBody>
      </p:sp>
    </p:spTree>
    <p:extLst>
      <p:ext uri="{BB962C8B-B14F-4D97-AF65-F5344CB8AC3E}">
        <p14:creationId xmlns:p14="http://schemas.microsoft.com/office/powerpoint/2010/main" val="4213613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2C28-0381-4FD2-603F-1589F1BB4FCD}"/>
              </a:ext>
            </a:extLst>
          </p:cNvPr>
          <p:cNvSpPr>
            <a:spLocks noGrp="1"/>
          </p:cNvSpPr>
          <p:nvPr>
            <p:ph type="title"/>
          </p:nvPr>
        </p:nvSpPr>
        <p:spPr>
          <a:xfrm>
            <a:off x="839788" y="457200"/>
            <a:ext cx="4323365" cy="1600200"/>
          </a:xfrm>
        </p:spPr>
        <p:txBody>
          <a:bodyPr>
            <a:normAutofit/>
          </a:bodyPr>
          <a:lstStyle/>
          <a:p>
            <a:r>
              <a:rPr lang="en-US"/>
              <a:t>England CYP Long COVID services</a:t>
            </a:r>
            <a:r>
              <a:rPr lang="en-US">
                <a:solidFill>
                  <a:srgbClr val="FF0000"/>
                </a:solidFill>
              </a:rPr>
              <a:t>  </a:t>
            </a:r>
            <a:endParaRPr lang="en-US" sz="4000">
              <a:solidFill>
                <a:srgbClr val="FF0000"/>
              </a:solidFill>
            </a:endParaRPr>
          </a:p>
        </p:txBody>
      </p:sp>
      <p:pic>
        <p:nvPicPr>
          <p:cNvPr id="5" name="Content Placeholder 4" descr="A map of england with different colored areas&#10;&#10;Description automatically generated">
            <a:extLst>
              <a:ext uri="{FF2B5EF4-FFF2-40B4-BE49-F238E27FC236}">
                <a16:creationId xmlns:a16="http://schemas.microsoft.com/office/drawing/2014/main" id="{E709E465-8D95-8F62-F661-9B838AF97559}"/>
              </a:ext>
            </a:extLst>
          </p:cNvPr>
          <p:cNvPicPr>
            <a:picLocks noGrp="1" noChangeAspect="1"/>
          </p:cNvPicPr>
          <p:nvPr>
            <p:ph idx="1"/>
          </p:nvPr>
        </p:nvPicPr>
        <p:blipFill>
          <a:blip r:embed="rId3"/>
          <a:stretch>
            <a:fillRect/>
          </a:stretch>
        </p:blipFill>
        <p:spPr>
          <a:xfrm>
            <a:off x="6547824" y="580357"/>
            <a:ext cx="4167812" cy="5697285"/>
          </a:xfrm>
        </p:spPr>
      </p:pic>
      <p:sp>
        <p:nvSpPr>
          <p:cNvPr id="30" name="Text Placeholder 29">
            <a:extLst>
              <a:ext uri="{FF2B5EF4-FFF2-40B4-BE49-F238E27FC236}">
                <a16:creationId xmlns:a16="http://schemas.microsoft.com/office/drawing/2014/main" id="{D0B52BA5-743B-6716-569B-5EEB0822692C}"/>
              </a:ext>
            </a:extLst>
          </p:cNvPr>
          <p:cNvSpPr>
            <a:spLocks noGrp="1"/>
          </p:cNvSpPr>
          <p:nvPr>
            <p:ph type="body" sz="half" idx="2"/>
          </p:nvPr>
        </p:nvSpPr>
        <p:spPr>
          <a:xfrm>
            <a:off x="839788" y="2057400"/>
            <a:ext cx="4887118" cy="3811588"/>
          </a:xfrm>
        </p:spPr>
        <p:txBody>
          <a:bodyPr>
            <a:normAutofit fontScale="92500" lnSpcReduction="10000"/>
          </a:bodyPr>
          <a:lstStyle/>
          <a:p>
            <a:br>
              <a:rPr lang="en-US"/>
            </a:br>
            <a:r>
              <a:rPr lang="en-US" sz="2000"/>
              <a:t>Map of 10 clinics</a:t>
            </a:r>
            <a:br>
              <a:rPr lang="en-US" sz="2000"/>
            </a:br>
            <a:r>
              <a:rPr lang="en-US" sz="2000"/>
              <a:t>(Originally 15 commissioned July 2021 and 13 opened) </a:t>
            </a:r>
            <a:br>
              <a:rPr lang="en-US" sz="2000"/>
            </a:br>
            <a:r>
              <a:rPr lang="en-US" sz="2000"/>
              <a:t>Funded through ICBs- struggling to get service funding agreed and paid</a:t>
            </a:r>
          </a:p>
          <a:p>
            <a:r>
              <a:rPr lang="en-US" sz="2000"/>
              <a:t>Cambridge, Birmingham and Leicester LCS closed </a:t>
            </a:r>
          </a:p>
          <a:p>
            <a:r>
              <a:rPr lang="en-US" sz="2000"/>
              <a:t>Inequitable especially for severely affected</a:t>
            </a:r>
          </a:p>
          <a:p>
            <a:r>
              <a:rPr lang="en-US" sz="2000"/>
              <a:t>Long distances to travel</a:t>
            </a:r>
          </a:p>
          <a:p>
            <a:r>
              <a:rPr lang="en-US" sz="2000"/>
              <a:t>Approximately 2000 children and many more at GP and </a:t>
            </a:r>
            <a:r>
              <a:rPr lang="en-US" sz="2000" err="1"/>
              <a:t>paediatric</a:t>
            </a:r>
            <a:r>
              <a:rPr lang="en-US" sz="2000"/>
              <a:t> level</a:t>
            </a:r>
          </a:p>
          <a:p>
            <a:r>
              <a:rPr lang="en-US" sz="2000"/>
              <a:t>Still much unmet need</a:t>
            </a:r>
          </a:p>
        </p:txBody>
      </p:sp>
      <p:sp>
        <p:nvSpPr>
          <p:cNvPr id="6" name="Oval 5">
            <a:extLst>
              <a:ext uri="{FF2B5EF4-FFF2-40B4-BE49-F238E27FC236}">
                <a16:creationId xmlns:a16="http://schemas.microsoft.com/office/drawing/2014/main" id="{699F1280-5414-33D7-638A-5BD08AA73FB4}"/>
              </a:ext>
            </a:extLst>
          </p:cNvPr>
          <p:cNvSpPr/>
          <p:nvPr/>
        </p:nvSpPr>
        <p:spPr>
          <a:xfrm>
            <a:off x="8631730" y="1394061"/>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9931DD-B054-565C-0F83-DB7A0EDB69C3}"/>
              </a:ext>
            </a:extLst>
          </p:cNvPr>
          <p:cNvSpPr/>
          <p:nvPr/>
        </p:nvSpPr>
        <p:spPr>
          <a:xfrm>
            <a:off x="8115393" y="4713000"/>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29880-C3A4-75EF-4F9A-CC51D454B3D3}"/>
              </a:ext>
            </a:extLst>
          </p:cNvPr>
          <p:cNvSpPr/>
          <p:nvPr/>
        </p:nvSpPr>
        <p:spPr>
          <a:xfrm>
            <a:off x="9422332" y="4650263"/>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EFB556-18A5-2990-798F-07D6B7C2D617}"/>
              </a:ext>
            </a:extLst>
          </p:cNvPr>
          <p:cNvSpPr/>
          <p:nvPr/>
        </p:nvSpPr>
        <p:spPr>
          <a:xfrm>
            <a:off x="8912194" y="5281847"/>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905999-66EA-D4FC-58AA-2604EF3CE75B}"/>
              </a:ext>
            </a:extLst>
          </p:cNvPr>
          <p:cNvSpPr/>
          <p:nvPr/>
        </p:nvSpPr>
        <p:spPr>
          <a:xfrm>
            <a:off x="7528962" y="5763110"/>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43AD684-CBC0-2186-1CA6-3908844D27DB}"/>
              </a:ext>
            </a:extLst>
          </p:cNvPr>
          <p:cNvSpPr/>
          <p:nvPr/>
        </p:nvSpPr>
        <p:spPr>
          <a:xfrm>
            <a:off x="8737608" y="2916305"/>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055C9B-DE21-E4A8-3044-BCE080EA2AFB}"/>
              </a:ext>
            </a:extLst>
          </p:cNvPr>
          <p:cNvSpPr/>
          <p:nvPr/>
        </p:nvSpPr>
        <p:spPr>
          <a:xfrm>
            <a:off x="8756430" y="4467170"/>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C6BBFE-CAFA-4A6C-5E24-DD8806C9F6C8}"/>
              </a:ext>
            </a:extLst>
          </p:cNvPr>
          <p:cNvSpPr/>
          <p:nvPr/>
        </p:nvSpPr>
        <p:spPr>
          <a:xfrm>
            <a:off x="7931901" y="3007820"/>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2413A8-23DD-FD8C-2345-ECC50B787619}"/>
              </a:ext>
            </a:extLst>
          </p:cNvPr>
          <p:cNvSpPr/>
          <p:nvPr/>
        </p:nvSpPr>
        <p:spPr>
          <a:xfrm>
            <a:off x="10228847" y="3437962"/>
            <a:ext cx="211756" cy="2117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ication Sign 2">
            <a:extLst>
              <a:ext uri="{FF2B5EF4-FFF2-40B4-BE49-F238E27FC236}">
                <a16:creationId xmlns:a16="http://schemas.microsoft.com/office/drawing/2014/main" id="{FD752E39-823C-9713-65AC-C88554E2A763}"/>
              </a:ext>
            </a:extLst>
          </p:cNvPr>
          <p:cNvSpPr/>
          <p:nvPr/>
        </p:nvSpPr>
        <p:spPr>
          <a:xfrm>
            <a:off x="8383808" y="1045314"/>
            <a:ext cx="914399" cy="91439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Multiplication Sign 3">
            <a:extLst>
              <a:ext uri="{FF2B5EF4-FFF2-40B4-BE49-F238E27FC236}">
                <a16:creationId xmlns:a16="http://schemas.microsoft.com/office/drawing/2014/main" id="{8914A31B-5B82-E12B-70D5-A7A013717FBF}"/>
              </a:ext>
            </a:extLst>
          </p:cNvPr>
          <p:cNvSpPr/>
          <p:nvPr/>
        </p:nvSpPr>
        <p:spPr>
          <a:xfrm>
            <a:off x="9878425" y="3130481"/>
            <a:ext cx="914399" cy="91439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quot;Not Allowed&quot; Symbol 6">
            <a:extLst>
              <a:ext uri="{FF2B5EF4-FFF2-40B4-BE49-F238E27FC236}">
                <a16:creationId xmlns:a16="http://schemas.microsoft.com/office/drawing/2014/main" id="{65834CDA-1EDF-8E61-B337-5A7C30637E80}"/>
              </a:ext>
            </a:extLst>
          </p:cNvPr>
          <p:cNvSpPr/>
          <p:nvPr/>
        </p:nvSpPr>
        <p:spPr>
          <a:xfrm>
            <a:off x="7670562" y="2803175"/>
            <a:ext cx="714375" cy="60960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quot;Not Allowed&quot; Symbol 14">
            <a:extLst>
              <a:ext uri="{FF2B5EF4-FFF2-40B4-BE49-F238E27FC236}">
                <a16:creationId xmlns:a16="http://schemas.microsoft.com/office/drawing/2014/main" id="{BCD8B9D0-0AD8-AE8F-93CA-CDD60275666C}"/>
              </a:ext>
            </a:extLst>
          </p:cNvPr>
          <p:cNvSpPr/>
          <p:nvPr/>
        </p:nvSpPr>
        <p:spPr>
          <a:xfrm>
            <a:off x="8661162" y="5079650"/>
            <a:ext cx="714375" cy="60960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9211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7A214D-BA35-8511-5678-F1D0995AABF7}"/>
              </a:ext>
            </a:extLst>
          </p:cNvPr>
          <p:cNvSpPr>
            <a:spLocks noGrp="1"/>
          </p:cNvSpPr>
          <p:nvPr>
            <p:ph type="title"/>
          </p:nvPr>
        </p:nvSpPr>
        <p:spPr>
          <a:xfrm>
            <a:off x="5297762" y="329184"/>
            <a:ext cx="6251110" cy="1783080"/>
          </a:xfrm>
        </p:spPr>
        <p:txBody>
          <a:bodyPr anchor="b">
            <a:normAutofit/>
          </a:bodyPr>
          <a:lstStyle/>
          <a:p>
            <a:r>
              <a:rPr lang="en-US" sz="5400"/>
              <a:t>Summary update</a:t>
            </a:r>
            <a:endParaRPr lang="en-US" sz="5400">
              <a:highlight>
                <a:srgbClr val="FFFF00"/>
              </a:highlight>
              <a:ea typeface="Calibri Light"/>
              <a:cs typeface="Calibri Light"/>
            </a:endParaRPr>
          </a:p>
        </p:txBody>
      </p:sp>
      <p:pic>
        <p:nvPicPr>
          <p:cNvPr id="7" name="Picture 6" descr="A collage of a group of people clapping&#10;&#10;AI-generated content may be incorrect.">
            <a:extLst>
              <a:ext uri="{FF2B5EF4-FFF2-40B4-BE49-F238E27FC236}">
                <a16:creationId xmlns:a16="http://schemas.microsoft.com/office/drawing/2014/main" id="{0931C9C1-CED8-41D7-214A-E84A3215E053}"/>
              </a:ext>
            </a:extLst>
          </p:cNvPr>
          <p:cNvPicPr>
            <a:picLocks noChangeAspect="1"/>
          </p:cNvPicPr>
          <p:nvPr/>
        </p:nvPicPr>
        <p:blipFill>
          <a:blip r:embed="rId3"/>
          <a:srcRect t="1710" r="-1"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7850C0-E4BC-90A9-0896-C905C9147A13}"/>
              </a:ext>
            </a:extLst>
          </p:cNvPr>
          <p:cNvSpPr>
            <a:spLocks noGrp="1"/>
          </p:cNvSpPr>
          <p:nvPr>
            <p:ph idx="1"/>
          </p:nvPr>
        </p:nvSpPr>
        <p:spPr>
          <a:xfrm>
            <a:off x="5297762" y="2706623"/>
            <a:ext cx="6251110" cy="3944433"/>
          </a:xfrm>
        </p:spPr>
        <p:txBody>
          <a:bodyPr>
            <a:normAutofit/>
          </a:bodyPr>
          <a:lstStyle/>
          <a:p>
            <a:r>
              <a:rPr lang="en-US" sz="1600"/>
              <a:t>Post COVID syndrome can be a debilitating condition</a:t>
            </a:r>
          </a:p>
          <a:p>
            <a:r>
              <a:rPr lang="en-US" sz="1600"/>
              <a:t>It is present and often unseen due to lack of testing</a:t>
            </a:r>
          </a:p>
          <a:p>
            <a:r>
              <a:rPr lang="en-US" sz="1600"/>
              <a:t>Important to take these symptoms seriously and believe</a:t>
            </a:r>
          </a:p>
          <a:p>
            <a:r>
              <a:rPr lang="en-US" sz="1600"/>
              <a:t>Early recognition and management is key to supporting</a:t>
            </a:r>
          </a:p>
          <a:p>
            <a:r>
              <a:rPr lang="en-GB" sz="1600"/>
              <a:t>Providing good quality assessment and management of symptoms and comorbidities , rehab and support for young people and families is crucial</a:t>
            </a:r>
          </a:p>
          <a:p>
            <a:r>
              <a:rPr lang="en-GB" sz="1600"/>
              <a:t>The aetiology is becoming better understood  but evidence base for medication for CYP is lacking</a:t>
            </a:r>
          </a:p>
          <a:p>
            <a:r>
              <a:rPr lang="en-GB" sz="1600"/>
              <a:t>The time course of long COVID and proportion of patients who will recover or have long-term symptoms is unknown </a:t>
            </a:r>
          </a:p>
          <a:p>
            <a:r>
              <a:rPr lang="en-GB" sz="1600"/>
              <a:t>Future funding for clinical services and Research needed.</a:t>
            </a:r>
          </a:p>
        </p:txBody>
      </p:sp>
    </p:spTree>
    <p:extLst>
      <p:ext uri="{BB962C8B-B14F-4D97-AF65-F5344CB8AC3E}">
        <p14:creationId xmlns:p14="http://schemas.microsoft.com/office/powerpoint/2010/main" val="16225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4457-5353-5618-9671-2FDBC94672B3}"/>
              </a:ext>
            </a:extLst>
          </p:cNvPr>
          <p:cNvSpPr>
            <a:spLocks noGrp="1"/>
          </p:cNvSpPr>
          <p:nvPr>
            <p:ph type="title"/>
          </p:nvPr>
        </p:nvSpPr>
        <p:spPr>
          <a:xfrm>
            <a:off x="838200" y="365125"/>
            <a:ext cx="10515600" cy="1325563"/>
          </a:xfrm>
        </p:spPr>
        <p:txBody>
          <a:bodyPr>
            <a:normAutofit/>
          </a:bodyPr>
          <a:lstStyle/>
          <a:p>
            <a:r>
              <a:rPr lang="en-GB" b="1" u="sng"/>
              <a:t>Case – 15 year old male</a:t>
            </a:r>
            <a:r>
              <a:rPr lang="en-GB" sz="5400" b="1" u="sng"/>
              <a:t> </a:t>
            </a:r>
            <a:endParaRPr lang="en-GB" sz="5400" b="1" u="sng">
              <a:ea typeface="Calibri Light"/>
              <a:cs typeface="Calibri Light"/>
            </a:endParaRPr>
          </a:p>
        </p:txBody>
      </p:sp>
      <p:sp>
        <p:nvSpPr>
          <p:cNvPr id="3" name="Content Placeholder 2">
            <a:extLst>
              <a:ext uri="{FF2B5EF4-FFF2-40B4-BE49-F238E27FC236}">
                <a16:creationId xmlns:a16="http://schemas.microsoft.com/office/drawing/2014/main" id="{D10EA79E-F71E-19A4-5AF5-2F6862F6D58A}"/>
              </a:ext>
            </a:extLst>
          </p:cNvPr>
          <p:cNvSpPr>
            <a:spLocks noGrp="1"/>
          </p:cNvSpPr>
          <p:nvPr>
            <p:ph idx="1"/>
          </p:nvPr>
        </p:nvSpPr>
        <p:spPr>
          <a:xfrm>
            <a:off x="834059" y="1477982"/>
            <a:ext cx="9571383" cy="4914568"/>
          </a:xfrm>
        </p:spPr>
        <p:txBody>
          <a:bodyPr vert="horz" lIns="91440" tIns="45720" rIns="91440" bIns="45720" rtlCol="0" anchor="t">
            <a:normAutofit/>
          </a:bodyPr>
          <a:lstStyle/>
          <a:p>
            <a:r>
              <a:rPr lang="en-GB" sz="1900"/>
              <a:t>Unwell for 8 months with fatigue  </a:t>
            </a:r>
          </a:p>
          <a:p>
            <a:r>
              <a:rPr lang="en-GB" sz="1900"/>
              <a:t>Had likely COVID infection 6 weeks prior to symptoms </a:t>
            </a:r>
            <a:endParaRPr lang="en-GB" sz="1900">
              <a:ea typeface="Calibri"/>
              <a:cs typeface="Calibri"/>
            </a:endParaRPr>
          </a:p>
          <a:p>
            <a:r>
              <a:rPr lang="en-GB" sz="1900"/>
              <a:t>Most impactful symptoms : </a:t>
            </a:r>
            <a:endParaRPr lang="en-GB" sz="1900">
              <a:ea typeface="Calibri"/>
              <a:cs typeface="Calibri"/>
            </a:endParaRPr>
          </a:p>
          <a:p>
            <a:pPr lvl="1">
              <a:buFont typeface="Courier New,monospace" panose="020B0604020202020204" pitchFamily="34" charset="0"/>
              <a:buChar char="o"/>
            </a:pPr>
            <a:r>
              <a:rPr lang="en-GB" sz="1900"/>
              <a:t>Fatigue, dizziness, headaches, poor sleep, nausea, </a:t>
            </a:r>
            <a:endParaRPr lang="en-US" sz="1900"/>
          </a:p>
          <a:p>
            <a:pPr lvl="1">
              <a:buFont typeface="Courier New,monospace" panose="020B0604020202020204" pitchFamily="34" charset="0"/>
              <a:buChar char="o"/>
            </a:pPr>
            <a:r>
              <a:rPr lang="en-GB" sz="1900"/>
              <a:t>Difficulty concentrating, memory loss,  </a:t>
            </a:r>
            <a:endParaRPr lang="en-GB" sz="1900">
              <a:ea typeface="Calibri"/>
              <a:cs typeface="Calibri"/>
            </a:endParaRPr>
          </a:p>
          <a:p>
            <a:pPr lvl="1">
              <a:buFont typeface="Courier New,monospace" panose="020B0604020202020204" pitchFamily="34" charset="0"/>
              <a:buChar char="o"/>
            </a:pPr>
            <a:r>
              <a:rPr lang="en-GB" sz="1900"/>
              <a:t>Post exertional malaise and symptom exacerbation</a:t>
            </a:r>
            <a:endParaRPr lang="en-GB" sz="1900">
              <a:ea typeface="Calibri"/>
              <a:cs typeface="Calibri"/>
            </a:endParaRPr>
          </a:p>
          <a:p>
            <a:pPr lvl="1">
              <a:buFont typeface="Courier New,monospace" panose="020B0604020202020204" pitchFamily="34" charset="0"/>
              <a:buChar char="o"/>
            </a:pPr>
            <a:r>
              <a:rPr lang="en-GB" sz="1900"/>
              <a:t>Unable to play football any more </a:t>
            </a:r>
            <a:endParaRPr lang="en-GB" sz="1900">
              <a:ea typeface="Calibri"/>
              <a:cs typeface="Calibri"/>
            </a:endParaRPr>
          </a:p>
          <a:p>
            <a:pPr lvl="1">
              <a:buFont typeface="Courier New,monospace" panose="020B0604020202020204" pitchFamily="34" charset="0"/>
              <a:buChar char="o"/>
            </a:pPr>
            <a:r>
              <a:rPr lang="en-GB" sz="1900"/>
              <a:t>Anxiety (in relation to school)  Past history of post viral fatigue (10 years of age)</a:t>
            </a:r>
            <a:endParaRPr lang="en-GB" sz="1900">
              <a:ea typeface="Calibri" panose="020F0502020204030204"/>
              <a:cs typeface="Calibri" panose="020F0502020204030204"/>
            </a:endParaRPr>
          </a:p>
          <a:p>
            <a:r>
              <a:rPr lang="en-GB" sz="1900"/>
              <a:t> Under assessment for </a:t>
            </a:r>
            <a:r>
              <a:rPr lang="en-GB" sz="1900" err="1"/>
              <a:t>SpLD</a:t>
            </a:r>
            <a:r>
              <a:rPr lang="en-GB" sz="1900"/>
              <a:t> -Dyslexia</a:t>
            </a:r>
            <a:endParaRPr lang="en-GB" sz="1900">
              <a:ea typeface="Calibri"/>
              <a:cs typeface="Calibri"/>
            </a:endParaRPr>
          </a:p>
          <a:p>
            <a:r>
              <a:rPr lang="en-GB" sz="1900"/>
              <a:t>Previously active (football, hockey) alongside full time school</a:t>
            </a:r>
            <a:endParaRPr lang="en-GB" sz="1900">
              <a:ea typeface="Calibri"/>
              <a:cs typeface="Calibri"/>
            </a:endParaRPr>
          </a:p>
          <a:p>
            <a:r>
              <a:rPr lang="en-GB" sz="1900">
                <a:ea typeface="Calibri"/>
                <a:cs typeface="Calibri"/>
              </a:rPr>
              <a:t>Family/social history- father working abroad since he became unwell, sister autism diagnosis, mother anxiety</a:t>
            </a:r>
            <a:endParaRPr lang="en-GB" sz="1900"/>
          </a:p>
          <a:p>
            <a:r>
              <a:rPr lang="en-GB" sz="1900" i="1"/>
              <a:t>Now</a:t>
            </a:r>
            <a:r>
              <a:rPr lang="en-GB" sz="1900"/>
              <a:t>: Not attending school, little routine, poor sleep, irregular meals, gaming/ YouTube (10 hours daily) </a:t>
            </a:r>
            <a:endParaRPr lang="en-GB" sz="1900">
              <a:ea typeface="Calibri"/>
              <a:cs typeface="Calibri"/>
            </a:endParaRPr>
          </a:p>
        </p:txBody>
      </p:sp>
      <p:pic>
        <p:nvPicPr>
          <p:cNvPr id="4" name="Picture 3" descr="Indian Teen Boy Fell Asleep On Bed ...">
            <a:extLst>
              <a:ext uri="{FF2B5EF4-FFF2-40B4-BE49-F238E27FC236}">
                <a16:creationId xmlns:a16="http://schemas.microsoft.com/office/drawing/2014/main" id="{5BF215B0-234A-4CE8-EB40-E43EE638D0E5}"/>
              </a:ext>
            </a:extLst>
          </p:cNvPr>
          <p:cNvPicPr>
            <a:picLocks noChangeAspect="1"/>
          </p:cNvPicPr>
          <p:nvPr/>
        </p:nvPicPr>
        <p:blipFill>
          <a:blip r:embed="rId3"/>
          <a:stretch>
            <a:fillRect/>
          </a:stretch>
        </p:blipFill>
        <p:spPr>
          <a:xfrm>
            <a:off x="7679307" y="2071658"/>
            <a:ext cx="3223224" cy="2145641"/>
          </a:xfrm>
          <a:prstGeom prst="rect">
            <a:avLst/>
          </a:prstGeom>
        </p:spPr>
      </p:pic>
    </p:spTree>
    <p:extLst>
      <p:ext uri="{BB962C8B-B14F-4D97-AF65-F5344CB8AC3E}">
        <p14:creationId xmlns:p14="http://schemas.microsoft.com/office/powerpoint/2010/main" val="3392346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1B06-6B8A-DF66-C0D9-459C00FE7E9F}"/>
              </a:ext>
            </a:extLst>
          </p:cNvPr>
          <p:cNvSpPr>
            <a:spLocks noGrp="1"/>
          </p:cNvSpPr>
          <p:nvPr>
            <p:ph type="title"/>
          </p:nvPr>
        </p:nvSpPr>
        <p:spPr/>
        <p:txBody>
          <a:bodyPr/>
          <a:lstStyle/>
          <a:p>
            <a:r>
              <a:rPr lang="en-US"/>
              <a:t>Thank you for your attention</a:t>
            </a:r>
          </a:p>
        </p:txBody>
      </p:sp>
      <p:sp>
        <p:nvSpPr>
          <p:cNvPr id="3" name="Content Placeholder 2">
            <a:extLst>
              <a:ext uri="{FF2B5EF4-FFF2-40B4-BE49-F238E27FC236}">
                <a16:creationId xmlns:a16="http://schemas.microsoft.com/office/drawing/2014/main" id="{496D04DC-8ACD-33F2-A81B-03FD2001D87E}"/>
              </a:ext>
            </a:extLst>
          </p:cNvPr>
          <p:cNvSpPr>
            <a:spLocks noGrp="1"/>
          </p:cNvSpPr>
          <p:nvPr>
            <p:ph idx="1"/>
          </p:nvPr>
        </p:nvSpPr>
        <p:spPr/>
        <p:txBody>
          <a:bodyPr vert="horz" lIns="91440" tIns="45720" rIns="91440" bIns="45720" rtlCol="0" anchor="t">
            <a:normAutofit fontScale="77500" lnSpcReduction="20000"/>
          </a:bodyPr>
          <a:lstStyle/>
          <a:p>
            <a:r>
              <a:rPr lang="en-US" dirty="0"/>
              <a:t>Please see slides below for further detail</a:t>
            </a:r>
          </a:p>
          <a:p>
            <a:r>
              <a:rPr lang="en-US" dirty="0">
                <a:ea typeface="Calibri"/>
                <a:cs typeface="Calibri"/>
              </a:rPr>
              <a:t>We can answer questions in the panel session later</a:t>
            </a:r>
          </a:p>
          <a:p>
            <a:endParaRPr lang="en-US">
              <a:ea typeface="Calibri"/>
              <a:cs typeface="Calibri"/>
            </a:endParaRPr>
          </a:p>
          <a:p>
            <a:pPr marL="0" indent="0">
              <a:buNone/>
            </a:pPr>
            <a:r>
              <a:rPr lang="en-US" dirty="0">
                <a:ea typeface="+mn-lt"/>
                <a:cs typeface="+mn-lt"/>
                <a:hlinkClick r:id="rId3"/>
              </a:rPr>
              <a:t>https://www.uclh.nhs.uk/our-services/find-service/children-and-young-peoples-services/post-covid-service-children-and-young-people</a:t>
            </a:r>
            <a:endParaRPr lang="en-US">
              <a:ea typeface="+mn-lt"/>
              <a:cs typeface="+mn-lt"/>
            </a:endParaRPr>
          </a:p>
          <a:p>
            <a:pPr marL="0" indent="0">
              <a:buNone/>
            </a:pPr>
            <a:endParaRPr lang="en-US" dirty="0">
              <a:ea typeface="Calibri"/>
              <a:cs typeface="Calibri"/>
            </a:endParaRPr>
          </a:p>
          <a:p>
            <a:pPr marL="0" indent="0">
              <a:lnSpc>
                <a:spcPct val="100000"/>
              </a:lnSpc>
              <a:spcBef>
                <a:spcPts val="0"/>
              </a:spcBef>
              <a:buNone/>
            </a:pPr>
            <a:r>
              <a:rPr lang="en-US" dirty="0">
                <a:ea typeface="Calibri"/>
                <a:cs typeface="Calibri"/>
              </a:rPr>
              <a:t>Acknowledgements</a:t>
            </a:r>
            <a:endParaRPr lang="en-US" sz="1800" dirty="0">
              <a:ea typeface="Calibri"/>
              <a:cs typeface="Calibri"/>
            </a:endParaRPr>
          </a:p>
          <a:p>
            <a:pPr marL="0" indent="0">
              <a:lnSpc>
                <a:spcPct val="100000"/>
              </a:lnSpc>
              <a:spcBef>
                <a:spcPts val="0"/>
              </a:spcBef>
              <a:buNone/>
            </a:pPr>
            <a:r>
              <a:rPr lang="en-US" sz="1800" b="1" dirty="0">
                <a:ea typeface="Calibri"/>
                <a:cs typeface="Calibri"/>
              </a:rPr>
              <a:t>Pan London CYP Post COVID Service clinicians and patients </a:t>
            </a:r>
            <a:endParaRPr lang="en-US" sz="1800" dirty="0">
              <a:ea typeface="Calibri"/>
              <a:cs typeface="Calibri"/>
            </a:endParaRPr>
          </a:p>
          <a:p>
            <a:pPr marL="0" indent="0">
              <a:lnSpc>
                <a:spcPct val="100000"/>
              </a:lnSpc>
              <a:spcBef>
                <a:spcPts val="0"/>
              </a:spcBef>
              <a:buNone/>
            </a:pPr>
            <a:r>
              <a:rPr lang="en-US" sz="1800" b="1" dirty="0">
                <a:ea typeface="Calibri"/>
                <a:cs typeface="Calibri"/>
              </a:rPr>
              <a:t>Melissa Heightman, Toby Hillman</a:t>
            </a:r>
            <a:r>
              <a:rPr lang="en-US" sz="1800" dirty="0">
                <a:ea typeface="Calibri"/>
                <a:cs typeface="Calibri"/>
              </a:rPr>
              <a:t> – adult respiratory physicians Post COVID Lead</a:t>
            </a:r>
          </a:p>
          <a:p>
            <a:pPr marL="0" indent="0">
              <a:lnSpc>
                <a:spcPct val="100000"/>
              </a:lnSpc>
              <a:spcBef>
                <a:spcPts val="0"/>
              </a:spcBef>
              <a:buNone/>
            </a:pPr>
            <a:r>
              <a:rPr lang="en-US" sz="1800" b="1" dirty="0">
                <a:ea typeface="Calibri"/>
                <a:cs typeface="Calibri"/>
              </a:rPr>
              <a:t>NHSE, NHS L</a:t>
            </a:r>
            <a:r>
              <a:rPr lang="en-US" sz="1800" dirty="0">
                <a:ea typeface="Calibri"/>
                <a:cs typeface="Calibri"/>
              </a:rPr>
              <a:t>ondon</a:t>
            </a:r>
          </a:p>
          <a:p>
            <a:pPr marL="0" indent="0">
              <a:lnSpc>
                <a:spcPct val="100000"/>
              </a:lnSpc>
              <a:spcBef>
                <a:spcPts val="0"/>
              </a:spcBef>
              <a:buNone/>
            </a:pPr>
            <a:r>
              <a:rPr lang="en-US" sz="1800" dirty="0">
                <a:ea typeface="Calibri"/>
                <a:cs typeface="Calibri"/>
              </a:rPr>
              <a:t>BACME Board</a:t>
            </a:r>
          </a:p>
          <a:p>
            <a:pPr marL="0" indent="0">
              <a:lnSpc>
                <a:spcPct val="100000"/>
              </a:lnSpc>
              <a:spcBef>
                <a:spcPts val="0"/>
              </a:spcBef>
              <a:buNone/>
            </a:pPr>
            <a:r>
              <a:rPr lang="en-US" sz="1800" dirty="0">
                <a:ea typeface="Calibri"/>
                <a:cs typeface="Calibri"/>
              </a:rPr>
              <a:t>TRACCS team</a:t>
            </a:r>
          </a:p>
          <a:p>
            <a:pPr marL="0" indent="0">
              <a:lnSpc>
                <a:spcPct val="100000"/>
              </a:lnSpc>
              <a:spcBef>
                <a:spcPts val="0"/>
              </a:spcBef>
              <a:buNone/>
            </a:pPr>
            <a:r>
              <a:rPr lang="en-US" sz="1800" dirty="0">
                <a:ea typeface="Calibri"/>
                <a:cs typeface="Calibri"/>
              </a:rPr>
              <a:t>Dr Vikki McKeever</a:t>
            </a:r>
          </a:p>
          <a:p>
            <a:pPr marL="0" indent="0">
              <a:lnSpc>
                <a:spcPct val="100000"/>
              </a:lnSpc>
              <a:spcBef>
                <a:spcPts val="0"/>
              </a:spcBef>
              <a:buNone/>
            </a:pPr>
            <a:r>
              <a:rPr lang="en-US" sz="1800" dirty="0">
                <a:ea typeface="Calibri"/>
                <a:cs typeface="Calibri"/>
              </a:rPr>
              <a:t>Professor Lesley Kavi, </a:t>
            </a:r>
            <a:r>
              <a:rPr lang="en-US" sz="1800" dirty="0" err="1">
                <a:ea typeface="Calibri"/>
                <a:cs typeface="Calibri"/>
              </a:rPr>
              <a:t>PoTS</a:t>
            </a:r>
            <a:r>
              <a:rPr lang="en-US" sz="1800" dirty="0">
                <a:ea typeface="Calibri"/>
                <a:cs typeface="Calibri"/>
              </a:rPr>
              <a:t> UK</a:t>
            </a:r>
          </a:p>
          <a:p>
            <a:pPr marL="0" indent="0">
              <a:lnSpc>
                <a:spcPct val="100000"/>
              </a:lnSpc>
              <a:spcBef>
                <a:spcPts val="0"/>
              </a:spcBef>
              <a:buNone/>
            </a:pPr>
            <a:r>
              <a:rPr lang="en-US" sz="1800" dirty="0">
                <a:ea typeface="Calibri"/>
                <a:cs typeface="Calibri"/>
              </a:rPr>
              <a:t>Young people with Post COVID/ ME/CFS and </a:t>
            </a:r>
            <a:r>
              <a:rPr lang="en-US" sz="1800" dirty="0" err="1">
                <a:ea typeface="Calibri"/>
                <a:cs typeface="Calibri"/>
              </a:rPr>
              <a:t>PoTS</a:t>
            </a:r>
            <a:r>
              <a:rPr lang="en-US" sz="1800" dirty="0">
                <a:ea typeface="Calibri"/>
                <a:cs typeface="Calibri"/>
              </a:rPr>
              <a:t> in our care at UCLH and their families</a:t>
            </a:r>
          </a:p>
          <a:p>
            <a:pPr marL="0" indent="0">
              <a:lnSpc>
                <a:spcPct val="100000"/>
              </a:lnSpc>
              <a:spcBef>
                <a:spcPts val="0"/>
              </a:spcBef>
              <a:buNone/>
            </a:pPr>
            <a:r>
              <a:rPr lang="en-US" sz="1800" dirty="0">
                <a:ea typeface="Calibri"/>
                <a:cs typeface="Calibri"/>
              </a:rPr>
              <a:t>Post COVID society</a:t>
            </a:r>
          </a:p>
          <a:p>
            <a:pPr marL="0" indent="0">
              <a:lnSpc>
                <a:spcPct val="100000"/>
              </a:lnSpc>
              <a:spcBef>
                <a:spcPts val="0"/>
              </a:spcBef>
              <a:buNone/>
            </a:pPr>
            <a:r>
              <a:rPr lang="en-US" sz="1800" dirty="0">
                <a:ea typeface="Calibri"/>
                <a:cs typeface="Calibri"/>
              </a:rPr>
              <a:t>Danilo </a:t>
            </a:r>
            <a:r>
              <a:rPr lang="en-US" sz="1800" dirty="0" err="1">
                <a:ea typeface="Calibri"/>
                <a:cs typeface="Calibri"/>
              </a:rPr>
              <a:t>Buonsenso</a:t>
            </a:r>
            <a:r>
              <a:rPr lang="en-US" sz="1800" dirty="0">
                <a:ea typeface="Calibri"/>
                <a:cs typeface="Calibri"/>
              </a:rPr>
              <a:t> and Rome group </a:t>
            </a:r>
          </a:p>
          <a:p>
            <a:pPr marL="0" indent="0">
              <a:lnSpc>
                <a:spcPct val="100000"/>
              </a:lnSpc>
              <a:spcBef>
                <a:spcPts val="0"/>
              </a:spcBef>
              <a:buNone/>
            </a:pPr>
            <a:r>
              <a:rPr lang="en-US" sz="1800" dirty="0">
                <a:ea typeface="Calibri"/>
                <a:cs typeface="Calibri"/>
              </a:rPr>
              <a:t>Long COVID kids</a:t>
            </a:r>
            <a:endParaRPr lang="en-US" dirty="0"/>
          </a:p>
        </p:txBody>
      </p:sp>
    </p:spTree>
    <p:extLst>
      <p:ext uri="{BB962C8B-B14F-4D97-AF65-F5344CB8AC3E}">
        <p14:creationId xmlns:p14="http://schemas.microsoft.com/office/powerpoint/2010/main" val="3717370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2738" y="1177926"/>
            <a:ext cx="7516812" cy="450875"/>
          </a:xfrm>
        </p:spPr>
        <p:txBody>
          <a:bodyPr>
            <a:normAutofit fontScale="90000"/>
          </a:bodyPr>
          <a:lstStyle/>
          <a:p>
            <a:r>
              <a:rPr lang="en-GB"/>
              <a:t>Acknowledgments/resources </a:t>
            </a:r>
          </a:p>
        </p:txBody>
      </p:sp>
      <p:sp>
        <p:nvSpPr>
          <p:cNvPr id="3" name="Content Placeholder 2"/>
          <p:cNvSpPr>
            <a:spLocks noGrp="1"/>
          </p:cNvSpPr>
          <p:nvPr>
            <p:ph idx="1"/>
          </p:nvPr>
        </p:nvSpPr>
        <p:spPr>
          <a:xfrm>
            <a:off x="2770188" y="1916833"/>
            <a:ext cx="7142236" cy="4685581"/>
          </a:xfrm>
        </p:spPr>
        <p:txBody>
          <a:bodyPr/>
          <a:lstStyle/>
          <a:p>
            <a:endParaRPr lang="en-GB"/>
          </a:p>
          <a:p>
            <a:endParaRPr lang="en-GB"/>
          </a:p>
        </p:txBody>
      </p:sp>
      <p:pic>
        <p:nvPicPr>
          <p:cNvPr id="4" name="Picture 2" descr="http://gti.gstt.local/resources/communications/evelina-london/logos/a5-dl-evelina-londo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668" y="189616"/>
            <a:ext cx="1080120" cy="73928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976321" y="188641"/>
            <a:ext cx="1215841" cy="740257"/>
          </a:xfrm>
          <a:prstGeom prst="rect">
            <a:avLst/>
          </a:prstGeom>
        </p:spPr>
      </p:pic>
      <p:pic>
        <p:nvPicPr>
          <p:cNvPr id="6" name="Picture 5" descr="cid:image004.jpg@01D58374.817940F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177" y="236556"/>
            <a:ext cx="1218664" cy="692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3535803" y="271070"/>
            <a:ext cx="2162995" cy="579684"/>
          </a:xfrm>
          <a:prstGeom prst="rect">
            <a:avLst/>
          </a:prstGeom>
        </p:spPr>
      </p:pic>
      <p:pic>
        <p:nvPicPr>
          <p:cNvPr id="8" name="Picture 7"/>
          <p:cNvPicPr>
            <a:picLocks noChangeAspect="1"/>
          </p:cNvPicPr>
          <p:nvPr/>
        </p:nvPicPr>
        <p:blipFill>
          <a:blip r:embed="rId7"/>
          <a:stretch>
            <a:fillRect/>
          </a:stretch>
        </p:blipFill>
        <p:spPr>
          <a:xfrm>
            <a:off x="7608167" y="116631"/>
            <a:ext cx="1144307" cy="986635"/>
          </a:xfrm>
          <a:prstGeom prst="rect">
            <a:avLst/>
          </a:prstGeom>
        </p:spPr>
      </p:pic>
      <p:pic>
        <p:nvPicPr>
          <p:cNvPr id="9" name="Picture 8"/>
          <p:cNvPicPr>
            <a:picLocks noChangeAspect="1"/>
          </p:cNvPicPr>
          <p:nvPr/>
        </p:nvPicPr>
        <p:blipFill>
          <a:blip r:embed="rId8"/>
          <a:stretch>
            <a:fillRect/>
          </a:stretch>
        </p:blipFill>
        <p:spPr>
          <a:xfrm>
            <a:off x="798327" y="213086"/>
            <a:ext cx="1218664" cy="651692"/>
          </a:xfrm>
          <a:prstGeom prst="rect">
            <a:avLst/>
          </a:prstGeom>
        </p:spPr>
      </p:pic>
      <p:sp>
        <p:nvSpPr>
          <p:cNvPr id="10" name="Rectangle 9">
            <a:extLst>
              <a:ext uri="{FF2B5EF4-FFF2-40B4-BE49-F238E27FC236}">
                <a16:creationId xmlns:a16="http://schemas.microsoft.com/office/drawing/2014/main" id="{DE9384CF-AF20-4841-AA02-94FEB262310D}"/>
              </a:ext>
            </a:extLst>
          </p:cNvPr>
          <p:cNvSpPr/>
          <p:nvPr/>
        </p:nvSpPr>
        <p:spPr>
          <a:xfrm>
            <a:off x="855022" y="1859340"/>
            <a:ext cx="9417441" cy="4801314"/>
          </a:xfrm>
          <a:prstGeom prst="rect">
            <a:avLst/>
          </a:prstGeom>
        </p:spPr>
        <p:txBody>
          <a:bodyPr wrap="square" lIns="91440" tIns="45720" rIns="91440" bIns="45720" anchor="t">
            <a:spAutoFit/>
          </a:bodyPr>
          <a:lstStyle/>
          <a:p>
            <a:r>
              <a:rPr lang="en-US" b="1">
                <a:ea typeface="+mn-lt"/>
                <a:cs typeface="+mn-lt"/>
              </a:rPr>
              <a:t>Pan London CYP Post COVID Service</a:t>
            </a:r>
          </a:p>
          <a:p>
            <a:pPr lvl="1"/>
            <a:r>
              <a:rPr lang="en-US">
                <a:ea typeface="+mn-lt"/>
                <a:cs typeface="+mn-lt"/>
              </a:rPr>
              <a:t>Dr Liz Whittaker( Imperial), Dr Ben </a:t>
            </a:r>
            <a:r>
              <a:rPr lang="en-US" err="1">
                <a:ea typeface="+mn-lt"/>
                <a:cs typeface="+mn-lt"/>
              </a:rPr>
              <a:t>Baig</a:t>
            </a:r>
            <a:r>
              <a:rPr lang="en-US">
                <a:ea typeface="+mn-lt"/>
                <a:cs typeface="+mn-lt"/>
              </a:rPr>
              <a:t> Dr Nathalie McDermott( Evelina London), Dr Lizzie Wortley, Jennifer </a:t>
            </a:r>
            <a:r>
              <a:rPr lang="en-US" err="1">
                <a:ea typeface="+mn-lt"/>
                <a:cs typeface="+mn-lt"/>
              </a:rPr>
              <a:t>Balcomb</a:t>
            </a:r>
            <a:r>
              <a:rPr lang="en-US">
                <a:ea typeface="+mn-lt"/>
                <a:cs typeface="+mn-lt"/>
              </a:rPr>
              <a:t>, Julia Hopkins</a:t>
            </a:r>
          </a:p>
          <a:p>
            <a:pPr lvl="1"/>
            <a:r>
              <a:rPr lang="en-US">
                <a:ea typeface="+mn-lt"/>
                <a:cs typeface="+mn-lt"/>
              </a:rPr>
              <a:t>Anna </a:t>
            </a:r>
            <a:r>
              <a:rPr lang="en-US" err="1">
                <a:ea typeface="+mn-lt"/>
                <a:cs typeface="+mn-lt"/>
              </a:rPr>
              <a:t>Gregorowski</a:t>
            </a:r>
            <a:r>
              <a:rPr lang="en-US">
                <a:ea typeface="+mn-lt"/>
                <a:cs typeface="+mn-lt"/>
              </a:rPr>
              <a:t>, Deborah Woodman, Petra Mohr, Abi Davison Jenkins</a:t>
            </a:r>
          </a:p>
          <a:p>
            <a:pPr lvl="1"/>
            <a:r>
              <a:rPr lang="en-US">
                <a:ea typeface="+mn-lt"/>
                <a:cs typeface="+mn-lt"/>
              </a:rPr>
              <a:t>Monica Samuel, Jenny McClure and </a:t>
            </a:r>
            <a:r>
              <a:rPr lang="en-US" err="1">
                <a:ea typeface="+mn-lt"/>
                <a:cs typeface="+mn-lt"/>
              </a:rPr>
              <a:t>Mdteams</a:t>
            </a:r>
            <a:r>
              <a:rPr lang="en-US">
                <a:ea typeface="+mn-lt"/>
                <a:cs typeface="+mn-lt"/>
              </a:rPr>
              <a:t>, Sam </a:t>
            </a:r>
            <a:r>
              <a:rPr lang="en-US" err="1">
                <a:ea typeface="+mn-lt"/>
                <a:cs typeface="+mn-lt"/>
              </a:rPr>
              <a:t>Sonnoppa</a:t>
            </a:r>
            <a:r>
              <a:rPr lang="en-US">
                <a:ea typeface="+mn-lt"/>
                <a:cs typeface="+mn-lt"/>
              </a:rPr>
              <a:t>, respiratory </a:t>
            </a:r>
            <a:r>
              <a:rPr lang="en-US" err="1">
                <a:ea typeface="+mn-lt"/>
                <a:cs typeface="+mn-lt"/>
              </a:rPr>
              <a:t>paediatrician</a:t>
            </a:r>
            <a:endParaRPr lang="en-US">
              <a:ea typeface="+mn-lt"/>
              <a:cs typeface="+mn-lt"/>
            </a:endParaRPr>
          </a:p>
          <a:p>
            <a:pPr lvl="1"/>
            <a:r>
              <a:rPr lang="en-US">
                <a:ea typeface="+mn-lt"/>
                <a:cs typeface="+mn-lt"/>
              </a:rPr>
              <a:t>Becky Johnston, Hannah </a:t>
            </a:r>
          </a:p>
          <a:p>
            <a:r>
              <a:rPr lang="en-US" b="1">
                <a:ea typeface="+mn-lt"/>
                <a:cs typeface="+mn-lt"/>
              </a:rPr>
              <a:t>Melissa </a:t>
            </a:r>
            <a:r>
              <a:rPr lang="en-US" b="1" err="1">
                <a:ea typeface="+mn-lt"/>
                <a:cs typeface="+mn-lt"/>
              </a:rPr>
              <a:t>Heightman</a:t>
            </a:r>
            <a:r>
              <a:rPr lang="en-US" b="1">
                <a:ea typeface="+mn-lt"/>
                <a:cs typeface="+mn-lt"/>
              </a:rPr>
              <a:t>, Toby Hillman</a:t>
            </a:r>
            <a:r>
              <a:rPr lang="en-US">
                <a:ea typeface="+mn-lt"/>
                <a:cs typeface="+mn-lt"/>
              </a:rPr>
              <a:t> – adult respiratory physicians Post COVID Lead</a:t>
            </a:r>
            <a:endParaRPr lang="en-US">
              <a:cs typeface="Calibri"/>
            </a:endParaRPr>
          </a:p>
          <a:p>
            <a:r>
              <a:rPr lang="en-US" b="1">
                <a:ea typeface="+mn-lt"/>
                <a:cs typeface="+mn-lt"/>
              </a:rPr>
              <a:t>NHSE, NHS L</a:t>
            </a:r>
            <a:r>
              <a:rPr lang="en-US">
                <a:ea typeface="+mn-lt"/>
                <a:cs typeface="+mn-lt"/>
              </a:rPr>
              <a:t>ondon Zara Brookes</a:t>
            </a:r>
          </a:p>
          <a:p>
            <a:r>
              <a:rPr lang="en-US"/>
              <a:t>BACME Board</a:t>
            </a:r>
          </a:p>
          <a:p>
            <a:r>
              <a:rPr lang="en-US"/>
              <a:t>TRACCS team</a:t>
            </a:r>
          </a:p>
          <a:p>
            <a:r>
              <a:rPr lang="en-US"/>
              <a:t>Dr Vikki McKeever</a:t>
            </a:r>
          </a:p>
          <a:p>
            <a:r>
              <a:rPr lang="en-US"/>
              <a:t>Professor Lesley Kavi, </a:t>
            </a:r>
            <a:r>
              <a:rPr lang="en-US" err="1"/>
              <a:t>PoTS</a:t>
            </a:r>
            <a:r>
              <a:rPr lang="en-US"/>
              <a:t> UK</a:t>
            </a:r>
          </a:p>
          <a:p>
            <a:r>
              <a:rPr lang="en-US"/>
              <a:t>Young people with Post COVID/ ME/CFS and </a:t>
            </a:r>
            <a:r>
              <a:rPr lang="en-US" err="1"/>
              <a:t>PoTS</a:t>
            </a:r>
            <a:r>
              <a:rPr lang="en-US"/>
              <a:t> in our care at UCLH and their families</a:t>
            </a:r>
          </a:p>
          <a:p>
            <a:r>
              <a:rPr lang="en-US"/>
              <a:t>Post COVID society</a:t>
            </a:r>
          </a:p>
          <a:p>
            <a:r>
              <a:rPr lang="en-US"/>
              <a:t>Danilo </a:t>
            </a:r>
            <a:r>
              <a:rPr lang="en-US" err="1"/>
              <a:t>Buonsenso</a:t>
            </a:r>
            <a:r>
              <a:rPr lang="en-US"/>
              <a:t> and Rome group </a:t>
            </a:r>
          </a:p>
          <a:p>
            <a:r>
              <a:rPr lang="en-US"/>
              <a:t>Long COVID kids </a:t>
            </a:r>
          </a:p>
          <a:p>
            <a:endParaRPr lang="en-US"/>
          </a:p>
        </p:txBody>
      </p:sp>
      <p:pic>
        <p:nvPicPr>
          <p:cNvPr id="11" name="Picture 10">
            <a:extLst>
              <a:ext uri="{FF2B5EF4-FFF2-40B4-BE49-F238E27FC236}">
                <a16:creationId xmlns:a16="http://schemas.microsoft.com/office/drawing/2014/main" id="{526997FD-8E00-C34D-9943-C59B8F4AF53E}"/>
              </a:ext>
            </a:extLst>
          </p:cNvPr>
          <p:cNvPicPr>
            <a:picLocks noChangeAspect="1"/>
          </p:cNvPicPr>
          <p:nvPr/>
        </p:nvPicPr>
        <p:blipFill>
          <a:blip r:embed="rId9"/>
          <a:stretch>
            <a:fillRect/>
          </a:stretch>
        </p:blipFill>
        <p:spPr>
          <a:xfrm>
            <a:off x="10272464" y="307311"/>
            <a:ext cx="1111423" cy="870615"/>
          </a:xfrm>
          <a:prstGeom prst="rect">
            <a:avLst/>
          </a:prstGeom>
        </p:spPr>
      </p:pic>
    </p:spTree>
    <p:extLst>
      <p:ext uri="{BB962C8B-B14F-4D97-AF65-F5344CB8AC3E}">
        <p14:creationId xmlns:p14="http://schemas.microsoft.com/office/powerpoint/2010/main" val="1794496732"/>
      </p:ext>
    </p:extLst>
  </p:cSld>
  <p:clrMapOvr>
    <a:masterClrMapping/>
  </p:clrMapOvr>
  <mc:AlternateContent xmlns:mc="http://schemas.openxmlformats.org/markup-compatibility/2006" xmlns:p14="http://schemas.microsoft.com/office/powerpoint/2010/main">
    <mc:Choice Requires="p14">
      <p:transition spd="slow" p14:dur="2000" advTm="61147"/>
    </mc:Choice>
    <mc:Fallback xmlns="">
      <p:transition spd="slow" advTm="6114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AD85-DBF9-EFE8-6232-2785F016521C}"/>
              </a:ext>
            </a:extLst>
          </p:cNvPr>
          <p:cNvSpPr>
            <a:spLocks noGrp="1"/>
          </p:cNvSpPr>
          <p:nvPr>
            <p:ph type="title"/>
          </p:nvPr>
        </p:nvSpPr>
        <p:spPr>
          <a:xfrm>
            <a:off x="389965" y="157256"/>
            <a:ext cx="5141259" cy="1325563"/>
          </a:xfrm>
        </p:spPr>
        <p:txBody>
          <a:bodyPr/>
          <a:lstStyle/>
          <a:p>
            <a:r>
              <a:rPr lang="en-US"/>
              <a:t>Resources and references</a:t>
            </a:r>
          </a:p>
        </p:txBody>
      </p:sp>
      <p:sp>
        <p:nvSpPr>
          <p:cNvPr id="3" name="Content Placeholder 2">
            <a:extLst>
              <a:ext uri="{FF2B5EF4-FFF2-40B4-BE49-F238E27FC236}">
                <a16:creationId xmlns:a16="http://schemas.microsoft.com/office/drawing/2014/main" id="{39D7AFA0-B58F-1A86-F391-B78CF59F4A24}"/>
              </a:ext>
            </a:extLst>
          </p:cNvPr>
          <p:cNvSpPr>
            <a:spLocks noGrp="1"/>
          </p:cNvSpPr>
          <p:nvPr>
            <p:ph sz="half" idx="1"/>
          </p:nvPr>
        </p:nvSpPr>
        <p:spPr>
          <a:xfrm>
            <a:off x="291353" y="1440143"/>
            <a:ext cx="5508812" cy="4351338"/>
          </a:xfrm>
        </p:spPr>
        <p:txBody>
          <a:bodyPr vert="horz" lIns="91440" tIns="45720" rIns="91440" bIns="45720" rtlCol="0" anchor="t">
            <a:normAutofit fontScale="25000" lnSpcReduction="20000"/>
          </a:bodyPr>
          <a:lstStyle/>
          <a:p>
            <a:pPr marL="0" indent="0">
              <a:buNone/>
            </a:pPr>
            <a:r>
              <a:rPr lang="en-US" sz="4800"/>
              <a:t>Accessing Education</a:t>
            </a:r>
            <a:endParaRPr lang="en-US" sz="4800">
              <a:latin typeface="Calibri"/>
              <a:ea typeface="Calibri"/>
              <a:cs typeface="Calibri"/>
            </a:endParaRPr>
          </a:p>
          <a:p>
            <a:pPr lvl="1">
              <a:buFont typeface="Courier New" panose="020B0604020202020204" pitchFamily="34" charset="0"/>
              <a:buChar char="o"/>
            </a:pPr>
            <a:r>
              <a:rPr lang="en-US" sz="4800">
                <a:latin typeface="Calibri"/>
                <a:ea typeface="Calibri"/>
                <a:cs typeface="Calibri"/>
              </a:rPr>
              <a:t>Government website: </a:t>
            </a:r>
            <a:r>
              <a:rPr lang="en-US" sz="4800">
                <a:latin typeface="Calibri"/>
                <a:ea typeface="Calibri"/>
                <a:cs typeface="Calibri"/>
                <a:hlinkClick r:id="rId2"/>
              </a:rPr>
              <a:t>Children with special educational needs and disabilities (SEND): Extra help - GOV.UK</a:t>
            </a:r>
            <a:endParaRPr lang="en-US" sz="4800">
              <a:latin typeface="Aptos" panose="020B0004020202020204"/>
              <a:ea typeface="Calibri"/>
              <a:cs typeface="Calibri"/>
            </a:endParaRPr>
          </a:p>
          <a:p>
            <a:pPr lvl="1">
              <a:buFont typeface="Courier New" panose="020B0604020202020204" pitchFamily="34" charset="0"/>
              <a:buChar char="o"/>
            </a:pPr>
            <a:r>
              <a:rPr lang="en-US" sz="4800">
                <a:latin typeface="Calibri"/>
                <a:ea typeface="Calibri"/>
                <a:cs typeface="Calibri"/>
              </a:rPr>
              <a:t>Scope: </a:t>
            </a:r>
            <a:r>
              <a:rPr lang="en-US" sz="4800">
                <a:latin typeface="Calibri"/>
                <a:ea typeface="Calibri"/>
                <a:cs typeface="Calibri"/>
                <a:hlinkClick r:id="rId3"/>
              </a:rPr>
              <a:t>Applying for an EHCP | Disability charity Scope UK</a:t>
            </a:r>
            <a:endParaRPr lang="en-US" sz="4800">
              <a:latin typeface="Calibri"/>
              <a:ea typeface="Calibri"/>
              <a:cs typeface="Calibri"/>
            </a:endParaRPr>
          </a:p>
          <a:p>
            <a:pPr lvl="1">
              <a:buFont typeface="Courier New" panose="020B0604020202020204" pitchFamily="34" charset="0"/>
              <a:buChar char="o"/>
            </a:pPr>
            <a:r>
              <a:rPr lang="en-US" sz="4800">
                <a:latin typeface="Calibri"/>
                <a:ea typeface="Calibri"/>
                <a:cs typeface="Calibri"/>
              </a:rPr>
              <a:t>IPSEA (special education advice): </a:t>
            </a:r>
            <a:r>
              <a:rPr lang="en-US" sz="4800">
                <a:latin typeface="Calibri"/>
                <a:ea typeface="Calibri"/>
                <a:cs typeface="Calibri"/>
                <a:hlinkClick r:id="rId4"/>
              </a:rPr>
              <a:t>(IPSEA) Independent Provider of Special Education Advice</a:t>
            </a:r>
            <a:endParaRPr lang="en-US" sz="4800">
              <a:latin typeface="Calibri"/>
              <a:ea typeface="Calibri"/>
              <a:cs typeface="Calibri"/>
            </a:endParaRPr>
          </a:p>
          <a:p>
            <a:pPr lvl="1">
              <a:buFont typeface="Courier New" panose="020B0604020202020204" pitchFamily="34" charset="0"/>
              <a:buChar char="o"/>
            </a:pPr>
            <a:r>
              <a:rPr lang="en-US" sz="4800">
                <a:latin typeface="Aptos" panose="020B0004020202020204"/>
                <a:ea typeface="Calibri"/>
                <a:cs typeface="Calibri"/>
              </a:rPr>
              <a:t>Long COVID Kids: </a:t>
            </a:r>
            <a:r>
              <a:rPr lang="en-US" sz="4800">
                <a:ea typeface="+mn-lt"/>
                <a:cs typeface="+mn-lt"/>
                <a:hlinkClick r:id="rId5"/>
              </a:rPr>
              <a:t>Educational Toolkit | Long Covid Kids</a:t>
            </a:r>
            <a:endParaRPr lang="en-US" sz="4800">
              <a:ea typeface="+mn-lt"/>
              <a:cs typeface="+mn-lt"/>
            </a:endParaRPr>
          </a:p>
          <a:p>
            <a:pPr lvl="1">
              <a:buFont typeface="Courier New" panose="020B0604020202020204" pitchFamily="34" charset="0"/>
              <a:buChar char="o"/>
            </a:pPr>
            <a:r>
              <a:rPr lang="en-US" sz="4800"/>
              <a:t>Bright Futures: </a:t>
            </a:r>
          </a:p>
          <a:p>
            <a:pPr marL="0" indent="0">
              <a:lnSpc>
                <a:spcPct val="115000"/>
              </a:lnSpc>
              <a:spcAft>
                <a:spcPts val="1000"/>
              </a:spcAft>
              <a:buNone/>
            </a:pPr>
            <a:r>
              <a:rPr lang="en-GB" sz="48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 action="ppaction://noaction"/>
              </a:rPr>
              <a:t>Dysautonomia</a:t>
            </a:r>
          </a:p>
          <a:p>
            <a:pPr>
              <a:lnSpc>
                <a:spcPct val="120000"/>
              </a:lnSpc>
              <a:spcAft>
                <a:spcPts val="1000"/>
              </a:spcAft>
            </a:pPr>
            <a:r>
              <a:rPr lang="en-GB" sz="48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 action="ppaction://noaction"/>
              </a:rPr>
              <a:t>www.potsuk.org</a:t>
            </a:r>
            <a:endParaRPr lang="en-GB" sz="4800" u="sng">
              <a:solidFill>
                <a:srgbClr val="0000FF"/>
              </a:solidFill>
              <a:latin typeface="Arial" panose="020B0604020202020204" pitchFamily="34" charset="0"/>
              <a:ea typeface="Cambria" panose="02040503050406030204" pitchFamily="18" charset="0"/>
              <a:cs typeface="Times New Roman" panose="02020603050405020304" pitchFamily="18" charset="0"/>
            </a:endParaRPr>
          </a:p>
          <a:p>
            <a:pPr>
              <a:lnSpc>
                <a:spcPct val="120000"/>
              </a:lnSpc>
              <a:spcAft>
                <a:spcPts val="1000"/>
              </a:spcAft>
            </a:pPr>
            <a:r>
              <a:rPr lang="en-GB" sz="4800">
                <a:latin typeface="Arial" panose="020B0604020202020204" pitchFamily="34" charset="0"/>
                <a:ea typeface="Cambria" panose="02040503050406030204" pitchFamily="18" charset="0"/>
                <a:cs typeface="Times New Roman" panose="02020603050405020304" pitchFamily="18" charset="0"/>
              </a:rPr>
              <a:t> Dysautonomia International Video library: </a:t>
            </a:r>
            <a:r>
              <a:rPr lang="en-GB" sz="4800" u="sng">
                <a:solidFill>
                  <a:srgbClr val="0000FF"/>
                </a:solidFill>
                <a:latin typeface="Arial" panose="020B0604020202020204" pitchFamily="34" charset="0"/>
                <a:ea typeface="Cambria" panose="02040503050406030204" pitchFamily="18" charset="0"/>
                <a:cs typeface="Times New Roman" panose="02020603050405020304" pitchFamily="18" charset="0"/>
                <a:hlinkClick r:id="rId6"/>
              </a:rPr>
              <a:t>https://vimeo.com/dysautonomia</a:t>
            </a: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1000"/>
              </a:spcAft>
            </a:pPr>
            <a:r>
              <a:rPr lang="en-GB" sz="4800" u="sng">
                <a:solidFill>
                  <a:srgbClr val="0000FF"/>
                </a:solidFill>
                <a:latin typeface="Arial" panose="020B0604020202020204" pitchFamily="34" charset="0"/>
                <a:ea typeface="Cambria" panose="02040503050406030204" pitchFamily="18" charset="0"/>
                <a:cs typeface="Times New Roman" panose="02020603050405020304" pitchFamily="18" charset="0"/>
                <a:hlinkClick r:id="rId7"/>
              </a:rPr>
              <a:t>www.thedysautonomiaproject.org</a:t>
            </a:r>
            <a:r>
              <a:rPr lang="en-GB" sz="4800" u="sng">
                <a:latin typeface="Arial" panose="020B0604020202020204" pitchFamily="34" charset="0"/>
                <a:ea typeface="Cambria" panose="02040503050406030204" pitchFamily="18" charset="0"/>
                <a:cs typeface="Times New Roman" panose="02020603050405020304" pitchFamily="18" charset="0"/>
              </a:rPr>
              <a:t> </a:t>
            </a:r>
            <a:r>
              <a:rPr lang="en-GB" sz="4800">
                <a:latin typeface="Arial" panose="020B0604020202020204" pitchFamily="34" charset="0"/>
                <a:ea typeface="Cambria" panose="02040503050406030204" pitchFamily="18" charset="0"/>
                <a:cs typeface="Times New Roman" panose="02020603050405020304" pitchFamily="18" charset="0"/>
              </a:rPr>
              <a:t>American website about dysautonomia conditions</a:t>
            </a: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1000"/>
              </a:spcAft>
            </a:pPr>
            <a:r>
              <a:rPr lang="en-GB" sz="4800">
                <a:latin typeface="Arial" panose="020B0604020202020204" pitchFamily="34" charset="0"/>
                <a:ea typeface="Cambria" panose="02040503050406030204" pitchFamily="18" charset="0"/>
                <a:cs typeface="Times New Roman" panose="02020603050405020304" pitchFamily="18" charset="0"/>
              </a:rPr>
              <a:t>YouTube videos- Dr Gupta York Cardiology, POTS/Dysautonomia</a:t>
            </a: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1000"/>
              </a:spcAft>
            </a:pPr>
            <a:r>
              <a:rPr lang="en-GB" sz="4800" u="sng">
                <a:solidFill>
                  <a:srgbClr val="0000FF"/>
                </a:solidFill>
                <a:latin typeface="Arial" panose="020B0604020202020204" pitchFamily="34" charset="0"/>
                <a:ea typeface="Cambria" panose="02040503050406030204" pitchFamily="18" charset="0"/>
                <a:cs typeface="Times New Roman" panose="02020603050405020304" pitchFamily="18" charset="0"/>
                <a:hlinkClick r:id="rId8"/>
              </a:rPr>
              <a:t>https://www.youtube.com/watch?v=5J4-3QsPDuw</a:t>
            </a: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1000"/>
              </a:spcAft>
            </a:pPr>
            <a:r>
              <a:rPr lang="en-GB" sz="48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rId9"/>
              </a:rPr>
              <a:t>www.dysautonomiainternational.org</a:t>
            </a: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a:p>
          <a:p>
            <a:pPr lvl="1">
              <a:buFont typeface="Courier New" panose="020B0604020202020204" pitchFamily="34" charset="0"/>
              <a:buChar char="o"/>
            </a:pPr>
            <a:endParaRPr lang="en-US"/>
          </a:p>
        </p:txBody>
      </p:sp>
      <p:sp>
        <p:nvSpPr>
          <p:cNvPr id="4" name="Content Placeholder 3">
            <a:extLst>
              <a:ext uri="{FF2B5EF4-FFF2-40B4-BE49-F238E27FC236}">
                <a16:creationId xmlns:a16="http://schemas.microsoft.com/office/drawing/2014/main" id="{D33F7949-9EFE-7C02-53F6-3F7AAFD6000F}"/>
              </a:ext>
            </a:extLst>
          </p:cNvPr>
          <p:cNvSpPr>
            <a:spLocks noGrp="1"/>
          </p:cNvSpPr>
          <p:nvPr>
            <p:ph sz="half" idx="2"/>
          </p:nvPr>
        </p:nvSpPr>
        <p:spPr>
          <a:xfrm>
            <a:off x="6019800" y="256801"/>
            <a:ext cx="5782235" cy="4351338"/>
          </a:xfrm>
        </p:spPr>
        <p:txBody>
          <a:bodyPr>
            <a:noAutofit/>
          </a:bodyPr>
          <a:lstStyle/>
          <a:p>
            <a:pPr marL="0" indent="0">
              <a:buFont typeface="Arial" panose="020B0604020202020204" pitchFamily="34" charset="0"/>
              <a:buNone/>
            </a:pPr>
            <a:r>
              <a:rPr lang="en-US" sz="1200">
                <a:ea typeface="+mn-lt"/>
                <a:cs typeface="+mn-lt"/>
                <a:hlinkClick r:id="rId10"/>
              </a:rPr>
              <a:t>https://www.uclh.nhs.uk/our-services/find-service/children-and-young-peoples-services/post-covid-service-children-and-young-people</a:t>
            </a:r>
            <a:endParaRPr lang="en-GB" sz="1200">
              <a:cs typeface="Calibri" panose="020F0502020204030204"/>
            </a:endParaRPr>
          </a:p>
          <a:p>
            <a:pPr marL="0" indent="0">
              <a:buFont typeface="Arial" panose="020B0604020202020204" pitchFamily="34" charset="0"/>
              <a:buNone/>
            </a:pPr>
            <a:r>
              <a:rPr lang="en-GB" sz="1200" b="1">
                <a:ea typeface="+mn-lt"/>
                <a:cs typeface="+mn-lt"/>
              </a:rPr>
              <a:t>Dysfunctional Breathing: </a:t>
            </a:r>
            <a:endParaRPr lang="en-GB" sz="1200">
              <a:ea typeface="+mn-lt"/>
              <a:cs typeface="+mn-lt"/>
            </a:endParaRPr>
          </a:p>
          <a:p>
            <a:pPr marL="0" indent="0">
              <a:buFont typeface="Arial" panose="020B0604020202020204" pitchFamily="34" charset="0"/>
              <a:buNone/>
            </a:pPr>
            <a:r>
              <a:rPr lang="en-GB" sz="1200" u="sng">
                <a:ea typeface="+mn-lt"/>
                <a:cs typeface="+mn-lt"/>
                <a:hlinkClick r:id="rId11"/>
              </a:rPr>
              <a:t>Physiotherapy for breathing pattern disorders resources for physiotherapists (physiotherapyforbpd.org.uk)</a:t>
            </a:r>
            <a:r>
              <a:rPr lang="en-GB" sz="1200">
                <a:ea typeface="+mn-lt"/>
                <a:cs typeface="+mn-lt"/>
              </a:rPr>
              <a:t> </a:t>
            </a:r>
            <a:endParaRPr lang="en-US" sz="1200">
              <a:ea typeface="+mn-lt"/>
              <a:cs typeface="+mn-lt"/>
            </a:endParaRPr>
          </a:p>
          <a:p>
            <a:pPr marL="0" indent="0">
              <a:buFont typeface="Arial" panose="020B0604020202020204" pitchFamily="34" charset="0"/>
              <a:buNone/>
            </a:pPr>
            <a:r>
              <a:rPr lang="en-GB" sz="1200" u="sng">
                <a:ea typeface="+mn-lt"/>
                <a:cs typeface="+mn-lt"/>
                <a:hlinkClick r:id="rId12"/>
              </a:rPr>
              <a:t>Physiotherapy in the management of teenagers and young adults with asthma and altered breathing patterns | Royal Brompton &amp; Harefield hospitals (rbht.nhs.uk)</a:t>
            </a:r>
            <a:endParaRPr lang="en-GB" sz="1200">
              <a:cs typeface="Calibri" panose="020F0502020204030204"/>
            </a:endParaRPr>
          </a:p>
          <a:p>
            <a:endParaRPr lang="en-GB" sz="1200" u="sng">
              <a:cs typeface="Calibri"/>
            </a:endParaRPr>
          </a:p>
          <a:p>
            <a:pPr marL="0" indent="0">
              <a:buFont typeface="Arial" panose="020B0604020202020204" pitchFamily="34" charset="0"/>
              <a:buNone/>
            </a:pPr>
            <a:r>
              <a:rPr lang="en-GB" sz="1200" b="1">
                <a:ea typeface="+mn-lt"/>
                <a:cs typeface="+mn-lt"/>
              </a:rPr>
              <a:t>Chronic Pain </a:t>
            </a:r>
            <a:endParaRPr lang="en-GB" sz="1200">
              <a:ea typeface="+mn-lt"/>
              <a:cs typeface="+mn-lt"/>
            </a:endParaRPr>
          </a:p>
          <a:p>
            <a:pPr marL="0" indent="0">
              <a:buFont typeface="Arial" panose="020B0604020202020204" pitchFamily="34" charset="0"/>
              <a:buNone/>
            </a:pPr>
            <a:r>
              <a:rPr lang="en-GB" sz="1200" u="sng">
                <a:ea typeface="+mn-lt"/>
                <a:cs typeface="+mn-lt"/>
                <a:hlinkClick r:id="rId13"/>
              </a:rPr>
              <a:t>Conquering Your Child's Chronic Pain: A Pediatrician's Guide for Reclaiming a Normal Childhood : Zeltzer, Lonnie, Schlank, Christina Blackett: Amazon.co.uk: Books</a:t>
            </a:r>
            <a:endParaRPr lang="en-GB" sz="1200">
              <a:ea typeface="+mn-lt"/>
              <a:cs typeface="+mn-lt"/>
            </a:endParaRPr>
          </a:p>
          <a:p>
            <a:pPr marL="0" indent="0">
              <a:buFont typeface="Arial" panose="020B0604020202020204" pitchFamily="34" charset="0"/>
              <a:buNone/>
            </a:pPr>
            <a:r>
              <a:rPr lang="en-GB" sz="1200" u="sng">
                <a:ea typeface="+mn-lt"/>
                <a:cs typeface="+mn-lt"/>
                <a:hlinkClick r:id="rId14"/>
              </a:rPr>
              <a:t>Managing Your Child's Chronic Pain : Palermo, Tonya M., Law, Emily F.: Amazon.co.uk: Books</a:t>
            </a:r>
            <a:endParaRPr lang="en-GB" sz="1200">
              <a:ea typeface="+mn-lt"/>
              <a:cs typeface="+mn-lt"/>
            </a:endParaRPr>
          </a:p>
          <a:p>
            <a:pPr marL="0" indent="0">
              <a:buFont typeface="Arial" panose="020B0604020202020204" pitchFamily="34" charset="0"/>
              <a:buNone/>
            </a:pPr>
            <a:r>
              <a:rPr lang="en-GB" sz="1200" u="sng">
                <a:ea typeface="+mn-lt"/>
                <a:cs typeface="+mn-lt"/>
                <a:hlinkClick r:id="rId15"/>
              </a:rPr>
              <a:t>Pain is Really Strange : Steve Haines. Art by Sophie Standing.: Amazon.co.uk: Books</a:t>
            </a:r>
            <a:endParaRPr lang="en-GB" sz="1200">
              <a:cs typeface="Calibri" panose="020F0502020204030204"/>
            </a:endParaRPr>
          </a:p>
          <a:p>
            <a:endParaRPr lang="en-US" sz="1200"/>
          </a:p>
          <a:p>
            <a:pPr marL="0" indent="0">
              <a:lnSpc>
                <a:spcPct val="115000"/>
              </a:lnSpc>
              <a:spcAft>
                <a:spcPts val="1000"/>
              </a:spcAft>
              <a:buNone/>
            </a:pPr>
            <a:r>
              <a:rPr lang="en-GB" sz="1200" b="1">
                <a:effectLst/>
                <a:latin typeface="Arial" panose="020B0604020202020204" pitchFamily="34" charset="0"/>
                <a:ea typeface="Calibri" panose="020F0502020204030204" pitchFamily="34" charset="0"/>
                <a:cs typeface="Times New Roman" panose="02020603050405020304" pitchFamily="18" charset="0"/>
              </a:rPr>
              <a:t>NICE</a:t>
            </a:r>
            <a:r>
              <a:rPr lang="en-GB" sz="1200">
                <a:effectLst/>
                <a:latin typeface="Arial" panose="020B0604020202020204" pitchFamily="34" charset="0"/>
                <a:ea typeface="Calibri" panose="020F0502020204030204" pitchFamily="34" charset="0"/>
                <a:cs typeface="Times New Roman" panose="02020603050405020304" pitchFamily="18" charset="0"/>
              </a:rPr>
              <a:t> Guideline for ME/CFS: </a:t>
            </a:r>
            <a:r>
              <a:rPr lang="en-GB" sz="12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16"/>
              </a:rPr>
              <a:t>www.nice.org.uk/guidance/ng206</a:t>
            </a:r>
            <a:endParaRPr lang="en-ZA" sz="12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GB" sz="1200" b="1">
                <a:effectLst/>
                <a:latin typeface="Arial" panose="020B0604020202020204" pitchFamily="34" charset="0"/>
                <a:ea typeface="Cambria" panose="02040503050406030204" pitchFamily="18" charset="0"/>
                <a:cs typeface="Times New Roman" panose="02020603050405020304" pitchFamily="18" charset="0"/>
              </a:rPr>
              <a:t>BACME</a:t>
            </a:r>
            <a:r>
              <a:rPr lang="en-GB" sz="1200">
                <a:effectLst/>
                <a:latin typeface="Arial" panose="020B0604020202020204" pitchFamily="34" charset="0"/>
                <a:ea typeface="Cambria" panose="02040503050406030204" pitchFamily="18" charset="0"/>
                <a:cs typeface="Times New Roman" panose="02020603050405020304" pitchFamily="18" charset="0"/>
              </a:rPr>
              <a:t> </a:t>
            </a:r>
            <a:r>
              <a:rPr lang="en-GB" sz="12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rId17"/>
              </a:rPr>
              <a:t>www.bacme.info</a:t>
            </a:r>
            <a:endParaRPr lang="en-GB" sz="12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endParaRPr>
          </a:p>
          <a:p>
            <a:pPr marL="0" indent="0">
              <a:lnSpc>
                <a:spcPct val="115000"/>
              </a:lnSpc>
              <a:spcAft>
                <a:spcPts val="1000"/>
              </a:spcAft>
              <a:buNone/>
            </a:pPr>
            <a:r>
              <a:rPr lang="en-GB" sz="1200" u="sng">
                <a:solidFill>
                  <a:srgbClr val="0000FF"/>
                </a:solidFill>
                <a:latin typeface="Arial" panose="020B0604020202020204" pitchFamily="34" charset="0"/>
                <a:ea typeface="Calibri" panose="020F0502020204030204" pitchFamily="34" charset="0"/>
                <a:cs typeface="Times New Roman" panose="02020603050405020304" pitchFamily="18" charset="0"/>
              </a:rPr>
              <a:t>Action for ME</a:t>
            </a:r>
          </a:p>
          <a:p>
            <a:pPr marL="0" indent="0">
              <a:lnSpc>
                <a:spcPct val="115000"/>
              </a:lnSpc>
              <a:spcAft>
                <a:spcPts val="1000"/>
              </a:spcAft>
              <a:buNone/>
            </a:pPr>
            <a:r>
              <a:rPr lang="en-GB" sz="12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rPr>
              <a:t>WHO rehabilitation leaflet</a:t>
            </a:r>
            <a:endParaRPr lang="en-ZA"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olorful hexagon with text&#10;&#10;AI-generated content may be incorrect.">
            <a:extLst>
              <a:ext uri="{FF2B5EF4-FFF2-40B4-BE49-F238E27FC236}">
                <a16:creationId xmlns:a16="http://schemas.microsoft.com/office/drawing/2014/main" id="{9A7E440D-3AC7-61EB-BA48-C1601C89E5F5}"/>
              </a:ext>
            </a:extLst>
          </p:cNvPr>
          <p:cNvPicPr>
            <a:picLocks noChangeAspect="1"/>
          </p:cNvPicPr>
          <p:nvPr/>
        </p:nvPicPr>
        <p:blipFill>
          <a:blip r:embed="rId18"/>
          <a:stretch>
            <a:fillRect/>
          </a:stretch>
        </p:blipFill>
        <p:spPr>
          <a:xfrm>
            <a:off x="9529763" y="4748213"/>
            <a:ext cx="2105025" cy="2095500"/>
          </a:xfrm>
          <a:prstGeom prst="rect">
            <a:avLst/>
          </a:prstGeom>
        </p:spPr>
      </p:pic>
    </p:spTree>
    <p:extLst>
      <p:ext uri="{BB962C8B-B14F-4D97-AF65-F5344CB8AC3E}">
        <p14:creationId xmlns:p14="http://schemas.microsoft.com/office/powerpoint/2010/main" val="2380161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0874-670C-5C55-4492-ACAECB4CE666}"/>
              </a:ext>
            </a:extLst>
          </p:cNvPr>
          <p:cNvSpPr>
            <a:spLocks noGrp="1"/>
          </p:cNvSpPr>
          <p:nvPr>
            <p:ph type="title"/>
          </p:nvPr>
        </p:nvSpPr>
        <p:spPr/>
        <p:txBody>
          <a:bodyPr/>
          <a:lstStyle/>
          <a:p>
            <a:r>
              <a:rPr lang="en-US"/>
              <a:t>References: ME/CFS</a:t>
            </a:r>
          </a:p>
        </p:txBody>
      </p:sp>
      <p:sp>
        <p:nvSpPr>
          <p:cNvPr id="3" name="Content Placeholder 2">
            <a:extLst>
              <a:ext uri="{FF2B5EF4-FFF2-40B4-BE49-F238E27FC236}">
                <a16:creationId xmlns:a16="http://schemas.microsoft.com/office/drawing/2014/main" id="{A62D4C7E-3063-1C84-7BDC-9B21EAFD98EE}"/>
              </a:ext>
            </a:extLst>
          </p:cNvPr>
          <p:cNvSpPr>
            <a:spLocks noGrp="1"/>
          </p:cNvSpPr>
          <p:nvPr>
            <p:ph idx="1"/>
          </p:nvPr>
        </p:nvSpPr>
        <p:spPr/>
        <p:txBody>
          <a:bodyPr vert="horz" lIns="91440" tIns="45720" rIns="91440" bIns="45720" rtlCol="0" anchor="t">
            <a:normAutofit fontScale="25000" lnSpcReduction="20000"/>
          </a:bodyPr>
          <a:lstStyle/>
          <a:p>
            <a:pPr marL="0" indent="0">
              <a:lnSpc>
                <a:spcPct val="115000"/>
              </a:lnSpc>
              <a:spcAft>
                <a:spcPts val="1000"/>
              </a:spcAft>
              <a:buNone/>
            </a:pPr>
            <a:r>
              <a:rPr lang="en-GB" sz="4800" b="1">
                <a:effectLst/>
                <a:latin typeface="Arial"/>
                <a:ea typeface="Calibri"/>
                <a:cs typeface="Times New Roman"/>
              </a:rPr>
              <a:t>NICE</a:t>
            </a:r>
            <a:r>
              <a:rPr lang="en-GB" sz="4800">
                <a:effectLst/>
                <a:latin typeface="Arial"/>
                <a:ea typeface="Calibri"/>
                <a:cs typeface="Times New Roman"/>
              </a:rPr>
              <a:t> Guideline for ME/CFS: </a:t>
            </a:r>
            <a:r>
              <a:rPr lang="en-GB" sz="4800" u="sng">
                <a:solidFill>
                  <a:srgbClr val="0000FF"/>
                </a:solidFill>
                <a:effectLst/>
                <a:latin typeface="Arial"/>
                <a:ea typeface="Calibri"/>
                <a:cs typeface="Times New Roman"/>
                <a:hlinkClick r:id="rId2"/>
              </a:rPr>
              <a:t>www.nice.org.uk/guidance/ng206</a:t>
            </a:r>
            <a:endParaRPr lang="en-ZA" sz="4800">
              <a:effectLst/>
              <a:latin typeface="Arial"/>
              <a:ea typeface="Calibri"/>
              <a:cs typeface="Times New Roman"/>
            </a:endParaRPr>
          </a:p>
          <a:p>
            <a:pPr marL="0" indent="0">
              <a:lnSpc>
                <a:spcPct val="115000"/>
              </a:lnSpc>
              <a:spcAft>
                <a:spcPts val="1000"/>
              </a:spcAft>
              <a:buNone/>
            </a:pPr>
            <a:r>
              <a:rPr lang="en-GB" sz="4800" b="1">
                <a:effectLst/>
                <a:latin typeface="Arial"/>
                <a:ea typeface="Calibri"/>
                <a:cs typeface="Times New Roman"/>
              </a:rPr>
              <a:t>NICE</a:t>
            </a:r>
            <a:r>
              <a:rPr lang="en-GB" sz="4800">
                <a:effectLst/>
                <a:latin typeface="Arial"/>
                <a:ea typeface="Calibri"/>
                <a:cs typeface="Times New Roman"/>
              </a:rPr>
              <a:t> guidance on ME/CFS for patients/public: </a:t>
            </a:r>
            <a:r>
              <a:rPr lang="en-GB" sz="4800" u="sng">
                <a:solidFill>
                  <a:srgbClr val="0000FF"/>
                </a:solidFill>
                <a:effectLst/>
                <a:latin typeface="Arial"/>
                <a:ea typeface="Calibri"/>
                <a:cs typeface="Times New Roman"/>
                <a:hlinkClick r:id="rId3"/>
              </a:rPr>
              <a:t>www.nice.org.uk/guidance/ng206/informationforpublic</a:t>
            </a:r>
            <a:endParaRPr lang="en-ZA" sz="4800">
              <a:effectLst/>
              <a:latin typeface="Arial"/>
              <a:ea typeface="Calibri"/>
              <a:cs typeface="Times New Roman"/>
            </a:endParaRPr>
          </a:p>
          <a:p>
            <a:pPr marL="0" indent="0">
              <a:lnSpc>
                <a:spcPct val="115000"/>
              </a:lnSpc>
              <a:spcAft>
                <a:spcPts val="1000"/>
              </a:spcAft>
              <a:buNone/>
            </a:pPr>
            <a:r>
              <a:rPr lang="en-GB" sz="4800" b="1">
                <a:effectLst/>
                <a:latin typeface="Arial"/>
                <a:ea typeface="Cambria"/>
                <a:cs typeface="Times New Roman"/>
              </a:rPr>
              <a:t>BACME</a:t>
            </a:r>
            <a:r>
              <a:rPr lang="en-GB" sz="4800">
                <a:effectLst/>
                <a:latin typeface="Arial"/>
                <a:ea typeface="Cambria"/>
                <a:cs typeface="Times New Roman"/>
              </a:rPr>
              <a:t> </a:t>
            </a:r>
            <a:r>
              <a:rPr lang="en-GB" sz="4800" u="sng">
                <a:solidFill>
                  <a:srgbClr val="0000FF"/>
                </a:solidFill>
                <a:effectLst/>
                <a:latin typeface="Arial"/>
                <a:ea typeface="Cambria"/>
                <a:cs typeface="Times New Roman"/>
                <a:hlinkClick r:id="rId4"/>
              </a:rPr>
              <a:t>www.bacme.info</a:t>
            </a:r>
            <a:endParaRPr lang="en-ZA" sz="4800">
              <a:effectLst/>
              <a:latin typeface="Arial"/>
              <a:ea typeface="Cambria"/>
              <a:cs typeface="Times New Roman"/>
            </a:endParaRPr>
          </a:p>
          <a:p>
            <a:pPr>
              <a:lnSpc>
                <a:spcPct val="115000"/>
              </a:lnSpc>
              <a:spcAft>
                <a:spcPts val="1000"/>
              </a:spcAft>
            </a:pPr>
            <a:r>
              <a:rPr lang="en-GB" sz="4800" u="sng">
                <a:solidFill>
                  <a:srgbClr val="0000FF"/>
                </a:solidFill>
                <a:effectLst/>
                <a:latin typeface="Arial"/>
                <a:ea typeface="Cambria"/>
                <a:cs typeface="Times New Roman"/>
                <a:hlinkClick r:id="rId5"/>
              </a:rPr>
              <a:t>An introduction to Dysregulation in ME/CFS</a:t>
            </a:r>
            <a:endParaRPr lang="en-ZA" sz="4800">
              <a:effectLst/>
              <a:latin typeface="Arial"/>
              <a:ea typeface="Cambria"/>
              <a:cs typeface="Times New Roman"/>
            </a:endParaRPr>
          </a:p>
          <a:p>
            <a:pPr>
              <a:lnSpc>
                <a:spcPct val="115000"/>
              </a:lnSpc>
              <a:spcAft>
                <a:spcPts val="1000"/>
              </a:spcAft>
            </a:pPr>
            <a:r>
              <a:rPr lang="en-GB" sz="4800" u="sng">
                <a:solidFill>
                  <a:srgbClr val="0000FF"/>
                </a:solidFill>
                <a:effectLst/>
                <a:latin typeface="Arial"/>
                <a:ea typeface="Cambria"/>
                <a:cs typeface="Times New Roman"/>
                <a:hlinkClick r:id="rId6"/>
              </a:rPr>
              <a:t>Post Exertional Malaise</a:t>
            </a:r>
            <a:endParaRPr lang="en-ZA" sz="4800">
              <a:effectLst/>
              <a:latin typeface="Arial"/>
              <a:ea typeface="Cambria"/>
              <a:cs typeface="Times New Roman"/>
            </a:endParaRPr>
          </a:p>
          <a:p>
            <a:pPr>
              <a:lnSpc>
                <a:spcPct val="115000"/>
              </a:lnSpc>
              <a:spcAft>
                <a:spcPts val="1000"/>
              </a:spcAft>
            </a:pPr>
            <a:r>
              <a:rPr lang="en-GB" sz="4800" u="sng">
                <a:solidFill>
                  <a:srgbClr val="0000FF"/>
                </a:solidFill>
                <a:effectLst/>
                <a:latin typeface="Arial"/>
                <a:ea typeface="Cambria"/>
                <a:cs typeface="Times New Roman"/>
                <a:hlinkClick r:id="rId7"/>
              </a:rPr>
              <a:t>ME/CFS Symptom management guide</a:t>
            </a:r>
            <a:endParaRPr lang="en-ZA" sz="4800">
              <a:effectLst/>
              <a:latin typeface="Arial"/>
              <a:ea typeface="Cambria"/>
              <a:cs typeface="Times New Roman"/>
            </a:endParaRPr>
          </a:p>
          <a:p>
            <a:pPr>
              <a:lnSpc>
                <a:spcPct val="115000"/>
              </a:lnSpc>
              <a:spcAft>
                <a:spcPts val="1000"/>
              </a:spcAft>
            </a:pPr>
            <a:r>
              <a:rPr lang="en-GB" sz="4800" u="sng">
                <a:solidFill>
                  <a:srgbClr val="0000FF"/>
                </a:solidFill>
                <a:effectLst/>
                <a:latin typeface="Arial"/>
                <a:ea typeface="Cambria"/>
                <a:cs typeface="Times New Roman"/>
                <a:hlinkClick r:id="rId8"/>
              </a:rPr>
              <a:t>ME/CFS Guide to Therapy</a:t>
            </a:r>
            <a:endParaRPr lang="en-ZA" sz="4800">
              <a:effectLst/>
              <a:latin typeface="Arial"/>
              <a:ea typeface="Cambria"/>
              <a:cs typeface="Times New Roman"/>
            </a:endParaRPr>
          </a:p>
          <a:p>
            <a:pPr>
              <a:lnSpc>
                <a:spcPct val="115000"/>
              </a:lnSpc>
              <a:spcAft>
                <a:spcPts val="1000"/>
              </a:spcAft>
            </a:pPr>
            <a:r>
              <a:rPr lang="en-GB" sz="4800" u="sng">
                <a:solidFill>
                  <a:srgbClr val="0000FF"/>
                </a:solidFill>
                <a:effectLst/>
                <a:latin typeface="Arial"/>
                <a:ea typeface="Cambria"/>
                <a:cs typeface="Times New Roman"/>
                <a:hlinkClick r:id="rId9"/>
              </a:rPr>
              <a:t>Primary Care Guide to ME/CFS</a:t>
            </a:r>
            <a:endParaRPr lang="en-ZA" sz="4800">
              <a:effectLst/>
              <a:latin typeface="Arial"/>
              <a:ea typeface="Cambria"/>
              <a:cs typeface="Times New Roman"/>
            </a:endParaRPr>
          </a:p>
          <a:p>
            <a:pPr>
              <a:lnSpc>
                <a:spcPct val="115000"/>
              </a:lnSpc>
              <a:spcAft>
                <a:spcPts val="1000"/>
              </a:spcAft>
            </a:pPr>
            <a:r>
              <a:rPr lang="en-GB" sz="4800" u="sng">
                <a:solidFill>
                  <a:srgbClr val="0000FF"/>
                </a:solidFill>
                <a:effectLst/>
                <a:latin typeface="Arial"/>
                <a:ea typeface="Cambria"/>
                <a:cs typeface="Times New Roman"/>
                <a:hlinkClick r:id="rId10"/>
              </a:rPr>
              <a:t>Post-viral fatigue guideline</a:t>
            </a:r>
            <a:r>
              <a:rPr lang="en-GB" sz="4800">
                <a:effectLst/>
                <a:latin typeface="Arial"/>
                <a:ea typeface="Cambria"/>
                <a:cs typeface="Times New Roman"/>
              </a:rPr>
              <a:t> (available in several languages)</a:t>
            </a:r>
            <a:endParaRPr lang="en-ZA" sz="4800">
              <a:effectLst/>
              <a:latin typeface="Arial"/>
              <a:ea typeface="Cambria"/>
              <a:cs typeface="Times New Roman"/>
            </a:endParaRPr>
          </a:p>
          <a:p>
            <a:pPr>
              <a:lnSpc>
                <a:spcPct val="115000"/>
              </a:lnSpc>
              <a:spcAft>
                <a:spcPts val="1000"/>
              </a:spcAft>
            </a:pPr>
            <a:endParaRPr lang="en-ZA" sz="48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a:latin typeface="Arial"/>
                <a:ea typeface="Cambria"/>
                <a:cs typeface="Times New Roman"/>
              </a:rPr>
              <a:t> </a:t>
            </a:r>
            <a:endParaRPr lang="en-ZA" sz="4800">
              <a:latin typeface="Arial"/>
              <a:ea typeface="Cambria"/>
              <a:cs typeface="Times New Roman"/>
            </a:endParaRPr>
          </a:p>
          <a:p>
            <a:pPr>
              <a:lnSpc>
                <a:spcPct val="115000"/>
              </a:lnSpc>
              <a:spcAft>
                <a:spcPts val="1000"/>
              </a:spcAft>
            </a:pP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b="1">
                <a:latin typeface="Arial"/>
                <a:ea typeface="Calibri"/>
                <a:cs typeface="Times New Roman"/>
              </a:rPr>
              <a:t>  </a:t>
            </a:r>
            <a:endParaRPr lang="en-ZA" sz="4800">
              <a:effectLst/>
              <a:latin typeface="Arial"/>
              <a:ea typeface="Calibri"/>
              <a:cs typeface="Times New Roman"/>
            </a:endParaRPr>
          </a:p>
          <a:p>
            <a:pPr>
              <a:lnSpc>
                <a:spcPct val="115000"/>
              </a:lnSpc>
              <a:spcAft>
                <a:spcPts val="1000"/>
              </a:spcAft>
            </a:pPr>
            <a:r>
              <a:rPr lang="en-GB" sz="4800" b="1">
                <a:effectLst/>
                <a:latin typeface="Arial"/>
                <a:ea typeface="Calibri"/>
                <a:cs typeface="Times New Roman"/>
              </a:rPr>
              <a:t>Patient support charities</a:t>
            </a:r>
            <a:r>
              <a:rPr lang="en-GB" sz="4800">
                <a:effectLst/>
                <a:latin typeface="Arial"/>
                <a:ea typeface="Calibri"/>
                <a:cs typeface="Times New Roman"/>
              </a:rPr>
              <a:t>:</a:t>
            </a:r>
            <a:endParaRPr lang="en-ZA" sz="4800">
              <a:effectLst/>
              <a:latin typeface="Arial"/>
              <a:ea typeface="Calibri"/>
              <a:cs typeface="Times New Roman"/>
            </a:endParaRPr>
          </a:p>
          <a:p>
            <a:pPr>
              <a:lnSpc>
                <a:spcPct val="115000"/>
              </a:lnSpc>
              <a:spcAft>
                <a:spcPts val="1000"/>
              </a:spcAft>
            </a:pPr>
            <a:r>
              <a:rPr lang="en-GB" sz="4800">
                <a:effectLst/>
                <a:latin typeface="Arial"/>
                <a:ea typeface="Calibri"/>
                <a:cs typeface="Times New Roman"/>
              </a:rPr>
              <a:t>Action for ME (adult and children/young people):	</a:t>
            </a:r>
            <a:r>
              <a:rPr lang="en-GB" sz="4800" u="sng">
                <a:solidFill>
                  <a:srgbClr val="0000FF"/>
                </a:solidFill>
                <a:effectLst/>
                <a:latin typeface="Arial"/>
                <a:ea typeface="Calibri"/>
                <a:cs typeface="Times New Roman"/>
                <a:hlinkClick r:id="rId11"/>
              </a:rPr>
              <a:t>www.actionforme.org.uk</a:t>
            </a:r>
            <a:endParaRPr lang="en-ZA" sz="4800">
              <a:effectLst/>
              <a:latin typeface="Arial"/>
              <a:ea typeface="Calibri"/>
              <a:cs typeface="Times New Roman"/>
            </a:endParaRPr>
          </a:p>
          <a:p>
            <a:pPr>
              <a:lnSpc>
                <a:spcPct val="115000"/>
              </a:lnSpc>
              <a:spcAft>
                <a:spcPts val="1000"/>
              </a:spcAft>
            </a:pPr>
            <a:r>
              <a:rPr lang="en-GB" sz="4800">
                <a:effectLst/>
                <a:latin typeface="Arial"/>
                <a:ea typeface="Calibri"/>
                <a:cs typeface="Times New Roman"/>
              </a:rPr>
              <a:t>ME association:						</a:t>
            </a:r>
            <a:r>
              <a:rPr lang="en-GB" sz="4800" u="sng">
                <a:solidFill>
                  <a:srgbClr val="0000FF"/>
                </a:solidFill>
                <a:effectLst/>
                <a:latin typeface="Arial"/>
                <a:ea typeface="Calibri"/>
                <a:cs typeface="Times New Roman"/>
                <a:hlinkClick r:id="rId12"/>
              </a:rPr>
              <a:t>www.meassociation.org.uk</a:t>
            </a:r>
            <a:endParaRPr lang="en-ZA" sz="4800">
              <a:effectLst/>
              <a:latin typeface="Arial"/>
              <a:ea typeface="Calibri"/>
              <a:cs typeface="Times New Roman"/>
            </a:endParaRPr>
          </a:p>
          <a:p>
            <a:endParaRPr lang="en-ZA" sz="4800">
              <a:solidFill>
                <a:srgbClr val="000000"/>
              </a:solidFill>
              <a:effectLst/>
              <a:latin typeface="Arial" panose="020B0604020202020204" pitchFamily="34" charset="0"/>
              <a:ea typeface="Calibri" panose="020F0502020204030204" pitchFamily="34" charset="0"/>
            </a:endParaRPr>
          </a:p>
          <a:p>
            <a:endParaRPr lang="en-ZA" sz="4800">
              <a:solidFill>
                <a:srgbClr val="000000"/>
              </a:solidFill>
              <a:effectLst/>
              <a:latin typeface="Arial" panose="020B0604020202020204" pitchFamily="34" charset="0"/>
              <a:ea typeface="Calibri" panose="020F0502020204030204" pitchFamily="34" charset="0"/>
            </a:endParaRPr>
          </a:p>
          <a:p>
            <a:pPr>
              <a:lnSpc>
                <a:spcPct val="115000"/>
              </a:lnSpc>
              <a:spcAft>
                <a:spcPts val="1000"/>
              </a:spcAft>
            </a:pPr>
            <a:r>
              <a:rPr lang="en-GB" sz="4800" b="1">
                <a:effectLst/>
                <a:latin typeface="Arial"/>
                <a:ea typeface="Cambria"/>
                <a:cs typeface="Times New Roman"/>
              </a:rPr>
              <a:t>Autonomic Dysfunction</a:t>
            </a:r>
            <a:endParaRPr lang="en-ZA" sz="4800">
              <a:effectLst/>
              <a:latin typeface="Arial"/>
              <a:ea typeface="Cambria"/>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u="sng">
                <a:solidFill>
                  <a:srgbClr val="0000FF"/>
                </a:solidFill>
                <a:effectLst/>
                <a:latin typeface="Arial"/>
                <a:ea typeface="Cambria"/>
                <a:cs typeface="Times New Roman"/>
                <a:hlinkClick r:id="rId13"/>
              </a:rPr>
              <a:t>www.potsuk.org</a:t>
            </a:r>
            <a:endParaRPr lang="en-ZA" sz="4800">
              <a:effectLst/>
              <a:latin typeface="Arial"/>
              <a:ea typeface="Cambria"/>
              <a:cs typeface="Times New Roman"/>
            </a:endParaRPr>
          </a:p>
          <a:p>
            <a:pPr>
              <a:lnSpc>
                <a:spcPct val="115000"/>
              </a:lnSpc>
              <a:spcAft>
                <a:spcPts val="1000"/>
              </a:spcAft>
            </a:pPr>
            <a:r>
              <a:rPr lang="en-GB" sz="4800">
                <a:latin typeface="Arial"/>
                <a:ea typeface="Cambria"/>
                <a:cs typeface="Times New Roman"/>
              </a:rPr>
              <a:t> Dysautonomia International Video library: </a:t>
            </a:r>
            <a:r>
              <a:rPr lang="en-GB" sz="4800" u="sng">
                <a:solidFill>
                  <a:srgbClr val="0000FF"/>
                </a:solidFill>
                <a:latin typeface="Arial"/>
                <a:ea typeface="Cambria"/>
                <a:cs typeface="Times New Roman"/>
                <a:hlinkClick r:id="rId14"/>
              </a:rPr>
              <a:t>https://vimeo.com/dysautonomia</a:t>
            </a:r>
            <a:endParaRPr lang="en-ZA" sz="4800">
              <a:latin typeface="Arial"/>
              <a:ea typeface="Cambria"/>
              <a:cs typeface="Times New Roman"/>
            </a:endParaRPr>
          </a:p>
          <a:p>
            <a:pPr>
              <a:lnSpc>
                <a:spcPct val="115000"/>
              </a:lnSpc>
              <a:spcAft>
                <a:spcPts val="1000"/>
              </a:spcAft>
            </a:pP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u="sng">
                <a:solidFill>
                  <a:srgbClr val="0000FF"/>
                </a:solidFill>
                <a:latin typeface="Arial"/>
                <a:ea typeface="Cambria"/>
                <a:cs typeface="Times New Roman"/>
                <a:hlinkClick r:id="rId15"/>
              </a:rPr>
              <a:t>www.thedysautonomiaproject.org</a:t>
            </a:r>
            <a:r>
              <a:rPr lang="en-GB" sz="4800" u="sng">
                <a:latin typeface="Arial"/>
                <a:ea typeface="Cambria"/>
                <a:cs typeface="Times New Roman"/>
              </a:rPr>
              <a:t> </a:t>
            </a:r>
            <a:r>
              <a:rPr lang="en-GB" sz="4800">
                <a:latin typeface="Arial"/>
                <a:ea typeface="Cambria"/>
                <a:cs typeface="Times New Roman"/>
              </a:rPr>
              <a:t>American website about dysautonomia conditions</a:t>
            </a:r>
            <a:endParaRPr lang="en-ZA" sz="4800">
              <a:latin typeface="Arial"/>
              <a:ea typeface="Cambria"/>
              <a:cs typeface="Times New Roman"/>
            </a:endParaRPr>
          </a:p>
          <a:p>
            <a:pPr>
              <a:lnSpc>
                <a:spcPct val="115000"/>
              </a:lnSpc>
              <a:spcAft>
                <a:spcPts val="1000"/>
              </a:spcAft>
            </a:pP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ZA" sz="4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a:latin typeface="Arial"/>
                <a:ea typeface="Cambria"/>
                <a:cs typeface="Times New Roman"/>
              </a:rPr>
              <a:t>YouTube videos- Dr Gupta York Cardiology, POTS/Dysautonomia</a:t>
            </a:r>
            <a:endParaRPr lang="en-ZA" sz="4800">
              <a:latin typeface="Arial"/>
              <a:ea typeface="Cambria"/>
              <a:cs typeface="Times New Roman"/>
            </a:endParaRPr>
          </a:p>
          <a:p>
            <a:pPr>
              <a:lnSpc>
                <a:spcPct val="115000"/>
              </a:lnSpc>
              <a:spcAft>
                <a:spcPts val="1000"/>
              </a:spcAft>
            </a:pPr>
            <a:r>
              <a:rPr lang="en-GB" sz="4800" u="sng">
                <a:solidFill>
                  <a:srgbClr val="0000FF"/>
                </a:solidFill>
                <a:latin typeface="Arial"/>
                <a:ea typeface="Cambria"/>
                <a:cs typeface="Times New Roman"/>
                <a:hlinkClick r:id="rId16"/>
              </a:rPr>
              <a:t>https://www.youtube.com/watch?v=5J4-3QsPDuw</a:t>
            </a:r>
            <a:endParaRPr lang="en-ZA" sz="4800">
              <a:latin typeface="Arial"/>
              <a:ea typeface="Cambria"/>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u="sng">
                <a:solidFill>
                  <a:srgbClr val="0000FF"/>
                </a:solidFill>
                <a:effectLst/>
                <a:latin typeface="Arial"/>
                <a:ea typeface="Cambria"/>
                <a:cs typeface="Times New Roman"/>
                <a:hlinkClick r:id="rId17"/>
              </a:rPr>
              <a:t>www.dysautonomiainternational.org</a:t>
            </a:r>
            <a:endParaRPr lang="en-ZA" sz="4800">
              <a:effectLst/>
              <a:latin typeface="Arial"/>
              <a:ea typeface="Cambria"/>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br>
              <a:rPr lang="en-GB" sz="4800">
                <a:effectLst/>
                <a:latin typeface="Arial" panose="020B0604020202020204" pitchFamily="34" charset="0"/>
                <a:ea typeface="Cambria" panose="02040503050406030204" pitchFamily="18" charset="0"/>
              </a:rPr>
            </a:br>
            <a:r>
              <a:rPr lang="en-GB" sz="4800">
                <a:effectLst/>
                <a:latin typeface="Arial"/>
                <a:ea typeface="Cambria"/>
                <a:cs typeface="Times New Roman"/>
              </a:rPr>
              <a:t> </a:t>
            </a:r>
            <a:endParaRPr lang="en-ZA" sz="4800">
              <a:effectLst/>
              <a:latin typeface="Arial"/>
              <a:ea typeface="Cambria"/>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b="1">
                <a:effectLst/>
                <a:latin typeface="Arial"/>
                <a:ea typeface="Cambria"/>
                <a:cs typeface="Times New Roman"/>
              </a:rPr>
              <a:t>Hypermobility</a:t>
            </a:r>
            <a:endParaRPr lang="en-ZA" sz="4800">
              <a:effectLst/>
              <a:latin typeface="Arial"/>
              <a:ea typeface="Cambria"/>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u="sng">
                <a:solidFill>
                  <a:srgbClr val="0000FF"/>
                </a:solidFill>
                <a:effectLst/>
                <a:latin typeface="Arial"/>
                <a:ea typeface="Cambria"/>
                <a:cs typeface="Times New Roman"/>
                <a:hlinkClick r:id="rId18"/>
              </a:rPr>
              <a:t>www.hypermobility.org</a:t>
            </a:r>
            <a:endParaRPr lang="en-ZA" sz="4800">
              <a:effectLst/>
              <a:latin typeface="Arial"/>
              <a:ea typeface="Cambria"/>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a:effectLst/>
                <a:latin typeface="Arial"/>
                <a:ea typeface="Cambria"/>
                <a:cs typeface="Times New Roman"/>
              </a:rPr>
              <a:t>RCGP Ehlers Danlos Syndromes Toolkit: </a:t>
            </a:r>
            <a:r>
              <a:rPr lang="en-GB" sz="4800" u="sng">
                <a:solidFill>
                  <a:srgbClr val="0000FF"/>
                </a:solidFill>
                <a:effectLst/>
                <a:latin typeface="Arial"/>
                <a:ea typeface="Cambria"/>
                <a:cs typeface="Times New Roman"/>
                <a:hlinkClick r:id="rId19"/>
              </a:rPr>
              <a:t>https://www.rcgp.org.uk/clinical-and-research/resources/toolkits/ehlers-danlos-syndromes-toolkit.aspx</a:t>
            </a:r>
            <a:endParaRPr lang="en-ZA" sz="4800">
              <a:effectLst/>
              <a:latin typeface="Arial"/>
              <a:ea typeface="Cambria"/>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b="1">
                <a:effectLst/>
                <a:latin typeface="Arial"/>
                <a:ea typeface="Calibri"/>
                <a:cs typeface="Times New Roman"/>
              </a:rPr>
              <a:t>Mast Cell Activation Syndrome (MCAS)</a:t>
            </a:r>
            <a:endParaRPr lang="en-ZA" sz="4800">
              <a:effectLst/>
              <a:latin typeface="Arial"/>
              <a:ea typeface="Calibri"/>
              <a:cs typeface="Times New Roman"/>
            </a:endParaRPr>
          </a:p>
          <a:p>
            <a:pPr>
              <a:lnSpc>
                <a:spcPct val="115000"/>
              </a:lnSpc>
              <a:spcAft>
                <a:spcPts val="1000"/>
              </a:spcAft>
            </a:pPr>
            <a:r>
              <a:rPr lang="en-GB" sz="4800">
                <a:effectLst/>
                <a:latin typeface="Arial"/>
                <a:ea typeface="Calibri"/>
                <a:cs typeface="Times New Roman"/>
              </a:rPr>
              <a:t>Mast Cell Action</a:t>
            </a:r>
            <a:r>
              <a:rPr lang="en-GB" sz="4800" b="1">
                <a:effectLst/>
                <a:latin typeface="Arial"/>
                <a:ea typeface="Calibri"/>
                <a:cs typeface="Times New Roman"/>
              </a:rPr>
              <a:t> </a:t>
            </a:r>
            <a:r>
              <a:rPr lang="en-GB" sz="4800" u="sng">
                <a:solidFill>
                  <a:srgbClr val="0000FF"/>
                </a:solidFill>
                <a:effectLst/>
                <a:latin typeface="Arial"/>
                <a:ea typeface="Calibri"/>
                <a:cs typeface="Times New Roman"/>
                <a:hlinkClick r:id="rId20"/>
              </a:rPr>
              <a:t>https://www.mastcellaction.org/</a:t>
            </a:r>
            <a:endParaRPr lang="en-ZA" sz="4800">
              <a:effectLst/>
              <a:latin typeface="Arial"/>
              <a:ea typeface="Calibri"/>
              <a:cs typeface="Times New Roman"/>
            </a:endParaRPr>
          </a:p>
          <a:p>
            <a:pPr>
              <a:lnSpc>
                <a:spcPct val="115000"/>
              </a:lnSpc>
              <a:spcAft>
                <a:spcPts val="1000"/>
              </a:spcAft>
            </a:pPr>
            <a:r>
              <a:rPr lang="en-GB" sz="4800">
                <a:effectLst/>
                <a:latin typeface="Arial"/>
                <a:ea typeface="Calibri"/>
                <a:cs typeface="Times New Roman"/>
              </a:rPr>
              <a:t>Also information available in the RCGP Ehlers Danlos toolkit in the ‘emerging major associations’ section</a:t>
            </a:r>
            <a:endParaRPr lang="en-ZA" sz="4800">
              <a:effectLst/>
              <a:latin typeface="Arial"/>
              <a:ea typeface="Calibri"/>
              <a:cs typeface="Times New Roman"/>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b="1">
                <a:effectLst/>
                <a:latin typeface="Arial"/>
                <a:ea typeface="Calibri"/>
                <a:cs typeface="Times New Roman"/>
              </a:rPr>
              <a:t>British Dietetic Association</a:t>
            </a:r>
            <a:r>
              <a:rPr lang="en-GB" sz="4800">
                <a:effectLst/>
                <a:latin typeface="Calibri"/>
                <a:ea typeface="Calibri"/>
                <a:cs typeface="Times New Roman"/>
              </a:rPr>
              <a:t> </a:t>
            </a:r>
            <a:r>
              <a:rPr lang="en-GB" sz="4800" u="sng">
                <a:solidFill>
                  <a:srgbClr val="0000FF"/>
                </a:solidFill>
                <a:effectLst/>
                <a:latin typeface="Arial"/>
                <a:ea typeface="Calibri"/>
                <a:cs typeface="Times New Roman"/>
                <a:hlinkClick r:id="rId21"/>
              </a:rPr>
              <a:t>https://www.bda.uk.com/</a:t>
            </a:r>
            <a:r>
              <a:rPr lang="en-GB" sz="4800">
                <a:effectLst/>
                <a:latin typeface="Calibri"/>
                <a:ea typeface="Calibri"/>
                <a:cs typeface="Times New Roman"/>
              </a:rPr>
              <a:t> </a:t>
            </a:r>
            <a:endParaRPr lang="en-ZA" sz="4800">
              <a:effectLst/>
              <a:latin typeface="Calibri"/>
              <a:ea typeface="Calibri"/>
              <a:cs typeface="Times New Roman"/>
            </a:endParaRPr>
          </a:p>
          <a:p>
            <a:pPr>
              <a:lnSpc>
                <a:spcPct val="115000"/>
              </a:lnSpc>
              <a:spcAft>
                <a:spcPts val="1000"/>
              </a:spcAft>
            </a:pPr>
            <a:r>
              <a:rPr lang="en-GB" sz="4800">
                <a:effectLst/>
                <a:latin typeface="Arial" panose="020B0604020202020204" pitchFamily="34" charset="0"/>
                <a:ea typeface="Calibri" panose="020F0502020204030204" pitchFamily="34" charset="0"/>
                <a:cs typeface="Times New Roman" panose="02020603050405020304" pitchFamily="18" charset="0"/>
              </a:rPr>
              <a:t>provides basic dietary advice on a wide range of subjects including a food fact leaflet for ME/CFS and various food intolerances/allergies and info on low histamine diets.</a:t>
            </a: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b="1">
                <a:effectLst/>
                <a:latin typeface="Arial" panose="020B0604020202020204" pitchFamily="34" charset="0"/>
                <a:ea typeface="Cambria" panose="02040503050406030204" pitchFamily="18" charset="0"/>
                <a:cs typeface="Times New Roman" panose="02020603050405020304" pitchFamily="18" charset="0"/>
              </a:rPr>
              <a:t>Patient Communication aids</a:t>
            </a: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ZA" sz="4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4800">
                <a:effectLst/>
                <a:latin typeface="Arial"/>
                <a:ea typeface="Cambria"/>
                <a:cs typeface="Times New Roman"/>
              </a:rPr>
              <a:t>Stickman Communications: </a:t>
            </a:r>
            <a:r>
              <a:rPr lang="en-GB" sz="4800" u="sng">
                <a:solidFill>
                  <a:srgbClr val="0000FF"/>
                </a:solidFill>
                <a:effectLst/>
                <a:latin typeface="Arial"/>
                <a:ea typeface="Cambria"/>
                <a:cs typeface="Times New Roman"/>
                <a:hlinkClick r:id="rId22"/>
              </a:rPr>
              <a:t>https://stickmancommunications.co.uk/</a:t>
            </a:r>
            <a:endParaRPr lang="en-ZA" sz="4800">
              <a:effectLst/>
              <a:latin typeface="Arial"/>
              <a:ea typeface="Cambria"/>
              <a:cs typeface="Times New Roman"/>
            </a:endParaRPr>
          </a:p>
          <a:p>
            <a:endParaRPr lang="en-US"/>
          </a:p>
        </p:txBody>
      </p:sp>
    </p:spTree>
    <p:extLst>
      <p:ext uri="{BB962C8B-B14F-4D97-AF65-F5344CB8AC3E}">
        <p14:creationId xmlns:p14="http://schemas.microsoft.com/office/powerpoint/2010/main" val="1624818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74D8-3172-4A0C-A36C-B233075D0DC8}"/>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D54AB43B-64B4-4152-996D-7EA4F24351D0}"/>
              </a:ext>
            </a:extLst>
          </p:cNvPr>
          <p:cNvGraphicFramePr>
            <a:graphicFrameLocks noGrp="1"/>
          </p:cNvGraphicFramePr>
          <p:nvPr>
            <p:ph idx="1"/>
            <p:extLst>
              <p:ext uri="{D42A27DB-BD31-4B8C-83A1-F6EECF244321}">
                <p14:modId xmlns:p14="http://schemas.microsoft.com/office/powerpoint/2010/main" val="746567811"/>
              </p:ext>
            </p:extLst>
          </p:nvPr>
        </p:nvGraphicFramePr>
        <p:xfrm>
          <a:off x="140824" y="0"/>
          <a:ext cx="11910351" cy="6700520"/>
        </p:xfrm>
        <a:graphic>
          <a:graphicData uri="http://schemas.openxmlformats.org/drawingml/2006/table">
            <a:tbl>
              <a:tblPr firstRow="1" bandRow="1">
                <a:tableStyleId>{5C22544A-7EE6-4342-B048-85BDC9FD1C3A}</a:tableStyleId>
              </a:tblPr>
              <a:tblGrid>
                <a:gridCol w="2375953">
                  <a:extLst>
                    <a:ext uri="{9D8B030D-6E8A-4147-A177-3AD203B41FA5}">
                      <a16:colId xmlns:a16="http://schemas.microsoft.com/office/drawing/2014/main" val="3171482571"/>
                    </a:ext>
                  </a:extLst>
                </a:gridCol>
                <a:gridCol w="4354286">
                  <a:extLst>
                    <a:ext uri="{9D8B030D-6E8A-4147-A177-3AD203B41FA5}">
                      <a16:colId xmlns:a16="http://schemas.microsoft.com/office/drawing/2014/main" val="2849461490"/>
                    </a:ext>
                  </a:extLst>
                </a:gridCol>
                <a:gridCol w="3013166">
                  <a:extLst>
                    <a:ext uri="{9D8B030D-6E8A-4147-A177-3AD203B41FA5}">
                      <a16:colId xmlns:a16="http://schemas.microsoft.com/office/drawing/2014/main" val="3258844980"/>
                    </a:ext>
                  </a:extLst>
                </a:gridCol>
                <a:gridCol w="2166946">
                  <a:extLst>
                    <a:ext uri="{9D8B030D-6E8A-4147-A177-3AD203B41FA5}">
                      <a16:colId xmlns:a16="http://schemas.microsoft.com/office/drawing/2014/main" val="3880772849"/>
                    </a:ext>
                  </a:extLst>
                </a:gridCol>
              </a:tblGrid>
              <a:tr h="370840">
                <a:tc>
                  <a:txBody>
                    <a:bodyPr/>
                    <a:lstStyle/>
                    <a:p>
                      <a:r>
                        <a:rPr lang="en-GB"/>
                        <a:t>SYMPTOM/ISSUE</a:t>
                      </a:r>
                    </a:p>
                  </a:txBody>
                  <a:tcPr/>
                </a:tc>
                <a:tc>
                  <a:txBody>
                    <a:bodyPr/>
                    <a:lstStyle/>
                    <a:p>
                      <a:r>
                        <a:rPr lang="en-GB"/>
                        <a:t>DRUG/TREATMENT</a:t>
                      </a:r>
                    </a:p>
                  </a:txBody>
                  <a:tcPr/>
                </a:tc>
                <a:tc>
                  <a:txBody>
                    <a:bodyPr/>
                    <a:lstStyle/>
                    <a:p>
                      <a:r>
                        <a:rPr lang="en-GB"/>
                        <a:t>EVIDENCE</a:t>
                      </a:r>
                    </a:p>
                  </a:txBody>
                  <a:tcPr/>
                </a:tc>
                <a:tc>
                  <a:txBody>
                    <a:bodyPr/>
                    <a:lstStyle/>
                    <a:p>
                      <a:r>
                        <a:rPr lang="en-GB"/>
                        <a:t>Safe????</a:t>
                      </a:r>
                    </a:p>
                  </a:txBody>
                  <a:tcPr/>
                </a:tc>
                <a:extLst>
                  <a:ext uri="{0D108BD9-81ED-4DB2-BD59-A6C34878D82A}">
                    <a16:rowId xmlns:a16="http://schemas.microsoft.com/office/drawing/2014/main" val="876748858"/>
                  </a:ext>
                </a:extLst>
              </a:tr>
              <a:tr h="370840">
                <a:tc>
                  <a:txBody>
                    <a:bodyPr/>
                    <a:lstStyle/>
                    <a:p>
                      <a:r>
                        <a:rPr lang="en-GB"/>
                        <a:t>Fatigue, post exertional malaise brain fog</a:t>
                      </a:r>
                    </a:p>
                  </a:txBody>
                  <a:tcPr/>
                </a:tc>
                <a:tc>
                  <a:txBody>
                    <a:bodyPr/>
                    <a:lstStyle/>
                    <a:p>
                      <a:r>
                        <a:rPr lang="en-GB" b="1">
                          <a:solidFill>
                            <a:srgbClr val="FF0000"/>
                          </a:solidFill>
                        </a:rPr>
                        <a:t>Pacing (cognitive and physical)</a:t>
                      </a:r>
                    </a:p>
                  </a:txBody>
                  <a:tcPr/>
                </a:tc>
                <a:tc>
                  <a:txBody>
                    <a:bodyPr/>
                    <a:lstStyle/>
                    <a:p>
                      <a:r>
                        <a:rPr lang="en-GB"/>
                        <a:t>Yes, effective</a:t>
                      </a:r>
                    </a:p>
                  </a:txBody>
                  <a:tcPr/>
                </a:tc>
                <a:tc>
                  <a:txBody>
                    <a:bodyPr/>
                    <a:lstStyle/>
                    <a:p>
                      <a:r>
                        <a:rPr lang="en-GB"/>
                        <a:t>yes</a:t>
                      </a:r>
                    </a:p>
                  </a:txBody>
                  <a:tcPr/>
                </a:tc>
                <a:extLst>
                  <a:ext uri="{0D108BD9-81ED-4DB2-BD59-A6C34878D82A}">
                    <a16:rowId xmlns:a16="http://schemas.microsoft.com/office/drawing/2014/main" val="1622044464"/>
                  </a:ext>
                </a:extLst>
              </a:tr>
              <a:tr h="370840">
                <a:tc>
                  <a:txBody>
                    <a:bodyPr/>
                    <a:lstStyle/>
                    <a:p>
                      <a:r>
                        <a:rPr lang="en-GB"/>
                        <a:t>POTS</a:t>
                      </a:r>
                    </a:p>
                  </a:txBody>
                  <a:tcPr/>
                </a:tc>
                <a:tc>
                  <a:txBody>
                    <a:bodyPr/>
                    <a:lstStyle/>
                    <a:p>
                      <a:r>
                        <a:rPr lang="en-GB" b="1">
                          <a:solidFill>
                            <a:srgbClr val="FF0000"/>
                          </a:solidFill>
                        </a:rPr>
                        <a:t>Salt 5g/day, 2.5L water, compression stocking</a:t>
                      </a:r>
                    </a:p>
                  </a:txBody>
                  <a:tcPr/>
                </a:tc>
                <a:tc>
                  <a:txBody>
                    <a:bodyPr/>
                    <a:lstStyle/>
                    <a:p>
                      <a:r>
                        <a:rPr lang="en-GB"/>
                        <a:t>From MECFS/POTS literature, effective for some</a:t>
                      </a:r>
                    </a:p>
                  </a:txBody>
                  <a:tcPr/>
                </a:tc>
                <a:tc>
                  <a:txBody>
                    <a:bodyPr/>
                    <a:lstStyle/>
                    <a:p>
                      <a:r>
                        <a:rPr lang="en-GB"/>
                        <a:t>Definitely</a:t>
                      </a:r>
                    </a:p>
                  </a:txBody>
                  <a:tcPr/>
                </a:tc>
                <a:extLst>
                  <a:ext uri="{0D108BD9-81ED-4DB2-BD59-A6C34878D82A}">
                    <a16:rowId xmlns:a16="http://schemas.microsoft.com/office/drawing/2014/main" val="925901181"/>
                  </a:ext>
                </a:extLst>
              </a:tr>
              <a:tr h="370840">
                <a:tc>
                  <a:txBody>
                    <a:bodyPr/>
                    <a:lstStyle/>
                    <a:p>
                      <a:endParaRPr lang="en-GB"/>
                    </a:p>
                  </a:txBody>
                  <a:tcPr/>
                </a:tc>
                <a:tc>
                  <a:txBody>
                    <a:bodyPr/>
                    <a:lstStyle/>
                    <a:p>
                      <a:r>
                        <a:rPr lang="en-GB" b="1">
                          <a:solidFill>
                            <a:srgbClr val="FF0000"/>
                          </a:solidFill>
                        </a:rPr>
                        <a:t>B blockers, fludrocortisone, </a:t>
                      </a:r>
                      <a:r>
                        <a:rPr lang="en-GB" b="0">
                          <a:solidFill>
                            <a:srgbClr val="FF0000"/>
                          </a:solidFill>
                        </a:rPr>
                        <a:t>midodrine, ivabradine</a:t>
                      </a:r>
                    </a:p>
                  </a:txBody>
                  <a:tcPr/>
                </a:tc>
                <a:tc>
                  <a:txBody>
                    <a:bodyPr/>
                    <a:lstStyle/>
                    <a:p>
                      <a:r>
                        <a:rPr lang="en-GB"/>
                        <a:t>From MECFS/POTS literature, effective for some</a:t>
                      </a:r>
                    </a:p>
                  </a:txBody>
                  <a:tcPr/>
                </a:tc>
                <a:tc>
                  <a:txBody>
                    <a:bodyPr/>
                    <a:lstStyle/>
                    <a:p>
                      <a:r>
                        <a:rPr lang="en-GB"/>
                        <a:t>Usually</a:t>
                      </a:r>
                    </a:p>
                  </a:txBody>
                  <a:tcPr/>
                </a:tc>
                <a:extLst>
                  <a:ext uri="{0D108BD9-81ED-4DB2-BD59-A6C34878D82A}">
                    <a16:rowId xmlns:a16="http://schemas.microsoft.com/office/drawing/2014/main" val="32491436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Immune dysfunction</a:t>
                      </a:r>
                    </a:p>
                  </a:txBody>
                  <a:tcPr/>
                </a:tc>
                <a:tc>
                  <a:txBody>
                    <a:bodyPr/>
                    <a:lstStyle/>
                    <a:p>
                      <a:r>
                        <a:rPr lang="en-GB"/>
                        <a:t>IVIG</a:t>
                      </a:r>
                    </a:p>
                  </a:txBody>
                  <a:tcPr/>
                </a:tc>
                <a:tc>
                  <a:txBody>
                    <a:bodyPr/>
                    <a:lstStyle/>
                    <a:p>
                      <a:r>
                        <a:rPr lang="en-GB"/>
                        <a:t>MECFS Literature, can be</a:t>
                      </a:r>
                    </a:p>
                  </a:txBody>
                  <a:tcPr/>
                </a:tc>
                <a:tc>
                  <a:txBody>
                    <a:bodyPr/>
                    <a:lstStyle/>
                    <a:p>
                      <a:r>
                        <a:rPr lang="en-GB"/>
                        <a:t>Risk benefit</a:t>
                      </a:r>
                    </a:p>
                  </a:txBody>
                  <a:tcPr/>
                </a:tc>
                <a:extLst>
                  <a:ext uri="{0D108BD9-81ED-4DB2-BD59-A6C34878D82A}">
                    <a16:rowId xmlns:a16="http://schemas.microsoft.com/office/drawing/2014/main" val="4174529219"/>
                  </a:ext>
                </a:extLst>
              </a:tr>
              <a:tr h="370840">
                <a:tc>
                  <a:txBody>
                    <a:bodyPr/>
                    <a:lstStyle/>
                    <a:p>
                      <a:r>
                        <a:rPr lang="en-GB"/>
                        <a:t>Fatigue, low mood</a:t>
                      </a:r>
                    </a:p>
                  </a:txBody>
                  <a:tcPr/>
                </a:tc>
                <a:tc>
                  <a:txBody>
                    <a:bodyPr/>
                    <a:lstStyle/>
                    <a:p>
                      <a:r>
                        <a:rPr lang="en-GB"/>
                        <a:t>Low dose aripiprazole</a:t>
                      </a:r>
                    </a:p>
                    <a:p>
                      <a:r>
                        <a:rPr lang="en-GB" b="1">
                          <a:solidFill>
                            <a:srgbClr val="FF0000"/>
                          </a:solidFill>
                        </a:rPr>
                        <a:t>SSRIs</a:t>
                      </a:r>
                    </a:p>
                  </a:txBody>
                  <a:tcPr/>
                </a:tc>
                <a:tc>
                  <a:txBody>
                    <a:bodyPr/>
                    <a:lstStyle/>
                    <a:p>
                      <a:r>
                        <a:rPr lang="en-GB"/>
                        <a:t>MECFS literature</a:t>
                      </a:r>
                    </a:p>
                  </a:txBody>
                  <a:tcPr/>
                </a:tc>
                <a:tc>
                  <a:txBody>
                    <a:bodyPr/>
                    <a:lstStyle/>
                    <a:p>
                      <a:endParaRPr lang="en-GB"/>
                    </a:p>
                  </a:txBody>
                  <a:tcPr/>
                </a:tc>
                <a:extLst>
                  <a:ext uri="{0D108BD9-81ED-4DB2-BD59-A6C34878D82A}">
                    <a16:rowId xmlns:a16="http://schemas.microsoft.com/office/drawing/2014/main" val="2820353695"/>
                  </a:ext>
                </a:extLst>
              </a:tr>
              <a:tr h="370840">
                <a:tc>
                  <a:txBody>
                    <a:bodyPr/>
                    <a:lstStyle/>
                    <a:p>
                      <a:r>
                        <a:rPr lang="en-GB"/>
                        <a:t>Generalised</a:t>
                      </a:r>
                    </a:p>
                  </a:txBody>
                  <a:tcPr/>
                </a:tc>
                <a:tc>
                  <a:txBody>
                    <a:bodyPr/>
                    <a:lstStyle/>
                    <a:p>
                      <a:r>
                        <a:rPr lang="en-GB"/>
                        <a:t>Low dose naltrexone</a:t>
                      </a:r>
                    </a:p>
                  </a:txBody>
                  <a:tcPr/>
                </a:tc>
                <a:tc>
                  <a:txBody>
                    <a:bodyPr/>
                    <a:lstStyle/>
                    <a:p>
                      <a:r>
                        <a:rPr lang="en-GB"/>
                        <a:t>Anecdotal</a:t>
                      </a:r>
                    </a:p>
                  </a:txBody>
                  <a:tcPr/>
                </a:tc>
                <a:tc>
                  <a:txBody>
                    <a:bodyPr/>
                    <a:lstStyle/>
                    <a:p>
                      <a:r>
                        <a:rPr lang="en-GB"/>
                        <a:t>Probably but unknown</a:t>
                      </a:r>
                    </a:p>
                  </a:txBody>
                  <a:tcPr/>
                </a:tc>
                <a:extLst>
                  <a:ext uri="{0D108BD9-81ED-4DB2-BD59-A6C34878D82A}">
                    <a16:rowId xmlns:a16="http://schemas.microsoft.com/office/drawing/2014/main" val="3258228116"/>
                  </a:ext>
                </a:extLst>
              </a:tr>
              <a:tr h="370840">
                <a:tc>
                  <a:txBody>
                    <a:bodyPr/>
                    <a:lstStyle/>
                    <a:p>
                      <a:r>
                        <a:rPr lang="en-GB"/>
                        <a:t>Abnormal clotting</a:t>
                      </a:r>
                    </a:p>
                  </a:txBody>
                  <a:tcPr/>
                </a:tc>
                <a:tc>
                  <a:txBody>
                    <a:bodyPr/>
                    <a:lstStyle/>
                    <a:p>
                      <a:r>
                        <a:rPr lang="en-GB"/>
                        <a:t>Triple anticoagulation</a:t>
                      </a:r>
                    </a:p>
                  </a:txBody>
                  <a:tcPr/>
                </a:tc>
                <a:tc>
                  <a:txBody>
                    <a:bodyPr/>
                    <a:lstStyle/>
                    <a:p>
                      <a:r>
                        <a:rPr lang="en-GB"/>
                        <a:t>Mixed</a:t>
                      </a:r>
                    </a:p>
                  </a:txBody>
                  <a:tcPr/>
                </a:tc>
                <a:tc>
                  <a:txBody>
                    <a:bodyPr/>
                    <a:lstStyle/>
                    <a:p>
                      <a:r>
                        <a:rPr lang="en-GB"/>
                        <a:t>Almost certainly not</a:t>
                      </a:r>
                    </a:p>
                  </a:txBody>
                  <a:tcPr/>
                </a:tc>
                <a:extLst>
                  <a:ext uri="{0D108BD9-81ED-4DB2-BD59-A6C34878D82A}">
                    <a16:rowId xmlns:a16="http://schemas.microsoft.com/office/drawing/2014/main" val="3685746267"/>
                  </a:ext>
                </a:extLst>
              </a:tr>
              <a:tr h="370840">
                <a:tc>
                  <a:txBody>
                    <a:bodyPr/>
                    <a:lstStyle/>
                    <a:p>
                      <a:r>
                        <a:rPr lang="en-GB"/>
                        <a:t>Viral persistence</a:t>
                      </a:r>
                    </a:p>
                  </a:txBody>
                  <a:tcPr/>
                </a:tc>
                <a:tc>
                  <a:txBody>
                    <a:bodyPr/>
                    <a:lstStyle/>
                    <a:p>
                      <a:r>
                        <a:rPr lang="en-GB"/>
                        <a:t>Known antivirals valaciclovir, acyclovir etc</a:t>
                      </a:r>
                    </a:p>
                  </a:txBody>
                  <a:tcPr/>
                </a:tc>
                <a:tc>
                  <a:txBody>
                    <a:bodyPr/>
                    <a:lstStyle/>
                    <a:p>
                      <a:r>
                        <a:rPr lang="en-GB"/>
                        <a:t>None so far</a:t>
                      </a:r>
                    </a:p>
                  </a:txBody>
                  <a:tcPr/>
                </a:tc>
                <a:tc>
                  <a:txBody>
                    <a:bodyPr/>
                    <a:lstStyle/>
                    <a:p>
                      <a:r>
                        <a:rPr lang="en-GB"/>
                        <a:t>Usually</a:t>
                      </a:r>
                    </a:p>
                  </a:txBody>
                  <a:tcPr/>
                </a:tc>
                <a:extLst>
                  <a:ext uri="{0D108BD9-81ED-4DB2-BD59-A6C34878D82A}">
                    <a16:rowId xmlns:a16="http://schemas.microsoft.com/office/drawing/2014/main" val="2075136202"/>
                  </a:ext>
                </a:extLst>
              </a:tr>
              <a:tr h="370840">
                <a:tc>
                  <a:txBody>
                    <a:bodyPr/>
                    <a:lstStyle/>
                    <a:p>
                      <a:endParaRPr lang="en-GB"/>
                    </a:p>
                  </a:txBody>
                  <a:tcPr/>
                </a:tc>
                <a:tc>
                  <a:txBody>
                    <a:bodyPr/>
                    <a:lstStyle/>
                    <a:p>
                      <a:r>
                        <a:rPr lang="en-GB" err="1"/>
                        <a:t>Paxlovid</a:t>
                      </a:r>
                      <a:endParaRPr lang="en-GB"/>
                    </a:p>
                  </a:txBody>
                  <a:tcPr/>
                </a:tc>
                <a:tc>
                  <a:txBody>
                    <a:bodyPr/>
                    <a:lstStyle/>
                    <a:p>
                      <a:r>
                        <a:rPr lang="en-GB"/>
                        <a:t>None so far</a:t>
                      </a:r>
                    </a:p>
                  </a:txBody>
                  <a:tcPr/>
                </a:tc>
                <a:tc>
                  <a:txBody>
                    <a:bodyPr/>
                    <a:lstStyle/>
                    <a:p>
                      <a:r>
                        <a:rPr lang="en-GB"/>
                        <a:t>Not known</a:t>
                      </a:r>
                    </a:p>
                  </a:txBody>
                  <a:tcPr/>
                </a:tc>
                <a:extLst>
                  <a:ext uri="{0D108BD9-81ED-4DB2-BD59-A6C34878D82A}">
                    <a16:rowId xmlns:a16="http://schemas.microsoft.com/office/drawing/2014/main" val="428859666"/>
                  </a:ext>
                </a:extLst>
              </a:tr>
              <a:tr h="370840">
                <a:tc>
                  <a:txBody>
                    <a:bodyPr/>
                    <a:lstStyle/>
                    <a:p>
                      <a:r>
                        <a:rPr lang="en-GB"/>
                        <a:t>GI symptoms</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26536977"/>
                  </a:ext>
                </a:extLst>
              </a:tr>
              <a:tr h="370840">
                <a:tc>
                  <a:txBody>
                    <a:bodyPr/>
                    <a:lstStyle/>
                    <a:p>
                      <a:r>
                        <a:rPr lang="en-GB"/>
                        <a:t>MCAS (rashes/ GI symptoms)</a:t>
                      </a:r>
                    </a:p>
                  </a:txBody>
                  <a:tcPr/>
                </a:tc>
                <a:tc>
                  <a:txBody>
                    <a:bodyPr/>
                    <a:lstStyle/>
                    <a:p>
                      <a:r>
                        <a:rPr lang="en-GB" b="1">
                          <a:solidFill>
                            <a:srgbClr val="FF0000"/>
                          </a:solidFill>
                        </a:rPr>
                        <a:t>H1 + H2 block – famotidine + cetirizine </a:t>
                      </a:r>
                    </a:p>
                  </a:txBody>
                  <a:tcPr/>
                </a:tc>
                <a:tc>
                  <a:txBody>
                    <a:bodyPr/>
                    <a:lstStyle/>
                    <a:p>
                      <a:r>
                        <a:rPr lang="en-GB"/>
                        <a:t>In adults, effective</a:t>
                      </a:r>
                    </a:p>
                  </a:txBody>
                  <a:tcPr/>
                </a:tc>
                <a:tc>
                  <a:txBody>
                    <a:bodyPr/>
                    <a:lstStyle/>
                    <a:p>
                      <a:r>
                        <a:rPr lang="en-GB"/>
                        <a:t>Yes probably</a:t>
                      </a:r>
                    </a:p>
                  </a:txBody>
                  <a:tcPr/>
                </a:tc>
                <a:extLst>
                  <a:ext uri="{0D108BD9-81ED-4DB2-BD59-A6C34878D82A}">
                    <a16:rowId xmlns:a16="http://schemas.microsoft.com/office/drawing/2014/main" val="2973779575"/>
                  </a:ext>
                </a:extLst>
              </a:tr>
              <a:tr h="370840">
                <a:tc>
                  <a:txBody>
                    <a:bodyPr/>
                    <a:lstStyle/>
                    <a:p>
                      <a:r>
                        <a:rPr lang="en-GB"/>
                        <a:t>Others</a:t>
                      </a:r>
                    </a:p>
                  </a:txBody>
                  <a:tcPr/>
                </a:tc>
                <a:tc>
                  <a:txBody>
                    <a:bodyPr/>
                    <a:lstStyle/>
                    <a:p>
                      <a:r>
                        <a:rPr lang="en-GB"/>
                        <a:t>Vagal nerve stimulation, </a:t>
                      </a:r>
                      <a:r>
                        <a:rPr lang="en-GB" err="1"/>
                        <a:t>plasmaphoresis</a:t>
                      </a:r>
                      <a:r>
                        <a:rPr lang="en-GB"/>
                        <a:t>, </a:t>
                      </a:r>
                      <a:r>
                        <a:rPr lang="en-GB" err="1"/>
                        <a:t>Pycnogenol</a:t>
                      </a:r>
                      <a:r>
                        <a:rPr lang="en-GB"/>
                        <a:t>, </a:t>
                      </a:r>
                      <a:r>
                        <a:rPr lang="en-GB" err="1"/>
                        <a:t>sulodexide</a:t>
                      </a:r>
                      <a:endParaRPr lang="en-GB"/>
                    </a:p>
                  </a:txBody>
                  <a:tcPr/>
                </a:tc>
                <a:tc>
                  <a:txBody>
                    <a:bodyPr/>
                    <a:lstStyle/>
                    <a:p>
                      <a:r>
                        <a:rPr lang="en-GB"/>
                        <a:t>None</a:t>
                      </a:r>
                    </a:p>
                  </a:txBody>
                  <a:tcPr/>
                </a:tc>
                <a:tc>
                  <a:txBody>
                    <a:bodyPr/>
                    <a:lstStyle/>
                    <a:p>
                      <a:r>
                        <a:rPr lang="en-GB"/>
                        <a:t>Not known</a:t>
                      </a:r>
                    </a:p>
                  </a:txBody>
                  <a:tcPr/>
                </a:tc>
                <a:extLst>
                  <a:ext uri="{0D108BD9-81ED-4DB2-BD59-A6C34878D82A}">
                    <a16:rowId xmlns:a16="http://schemas.microsoft.com/office/drawing/2014/main" val="1996026837"/>
                  </a:ext>
                </a:extLst>
              </a:tr>
            </a:tbl>
          </a:graphicData>
        </a:graphic>
      </p:graphicFrame>
    </p:spTree>
    <p:extLst>
      <p:ext uri="{BB962C8B-B14F-4D97-AF65-F5344CB8AC3E}">
        <p14:creationId xmlns:p14="http://schemas.microsoft.com/office/powerpoint/2010/main" val="1789471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C239A7-5650-2AB5-6FBD-8B6A9D6D9B7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Rectangle 72">
            <a:extLst>
              <a:ext uri="{FF2B5EF4-FFF2-40B4-BE49-F238E27FC236}">
                <a16:creationId xmlns:a16="http://schemas.microsoft.com/office/drawing/2014/main" id="{EAC1DDBD-7BE9-A3D6-020F-91016E82D2D6}"/>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75" name="Rectangle 74">
            <a:extLst>
              <a:ext uri="{FF2B5EF4-FFF2-40B4-BE49-F238E27FC236}">
                <a16:creationId xmlns:a16="http://schemas.microsoft.com/office/drawing/2014/main" id="{9175E66C-0B20-D3AC-AF4C-89F249442717}"/>
              </a:ext>
            </a:extLst>
          </p:cNvPr>
          <p:cNvSpPr>
            <a:spLocks noGrp="1" noRot="1" noChangeAspect="1" noMove="1" noResize="1" noEditPoints="1" noAdjustHandles="1" noChangeArrowheads="1" noChangeShapeType="1" noTextEdit="1"/>
          </p:cNvSpPr>
          <p:nvPr/>
        </p:nvSpPr>
        <p:spPr>
          <a:xfrm>
            <a:off x="392113" y="346075"/>
            <a:ext cx="6046787" cy="3768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ectangle 76">
            <a:extLst>
              <a:ext uri="{FF2B5EF4-FFF2-40B4-BE49-F238E27FC236}">
                <a16:creationId xmlns:a16="http://schemas.microsoft.com/office/drawing/2014/main" id="{C8150244-C03D-BC22-6DFC-D9A8CA727662}"/>
              </a:ext>
            </a:extLst>
          </p:cNvPr>
          <p:cNvSpPr>
            <a:spLocks noGrp="1" noRot="1" noChangeAspect="1" noMove="1" noResize="1" noEditPoints="1" noAdjustHandles="1" noChangeArrowheads="1" noChangeShapeType="1" noTextEdit="1"/>
          </p:cNvSpPr>
          <p:nvPr/>
        </p:nvSpPr>
        <p:spPr>
          <a:xfrm>
            <a:off x="368300" y="334963"/>
            <a:ext cx="11455400" cy="6188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46" name="Title 1">
            <a:extLst>
              <a:ext uri="{FF2B5EF4-FFF2-40B4-BE49-F238E27FC236}">
                <a16:creationId xmlns:a16="http://schemas.microsoft.com/office/drawing/2014/main" id="{8E14128E-82F3-6A0D-6A92-CBF75A623336}"/>
              </a:ext>
            </a:extLst>
          </p:cNvPr>
          <p:cNvSpPr>
            <a:spLocks noGrp="1"/>
          </p:cNvSpPr>
          <p:nvPr>
            <p:ph type="title"/>
          </p:nvPr>
        </p:nvSpPr>
        <p:spPr>
          <a:xfrm>
            <a:off x="838200" y="4284663"/>
            <a:ext cx="5403850" cy="1466850"/>
          </a:xfrm>
        </p:spPr>
        <p:txBody>
          <a:bodyPr anchor="b"/>
          <a:lstStyle/>
          <a:p>
            <a:r>
              <a:rPr lang="en-US" altLang="en-US"/>
              <a:t>Energy management</a:t>
            </a:r>
          </a:p>
        </p:txBody>
      </p:sp>
      <p:pic>
        <p:nvPicPr>
          <p:cNvPr id="10247" name="Picture 2" descr="Manage Your Energy, Not Your Time">
            <a:extLst>
              <a:ext uri="{FF2B5EF4-FFF2-40B4-BE49-F238E27FC236}">
                <a16:creationId xmlns:a16="http://schemas.microsoft.com/office/drawing/2014/main" id="{46E40423-B68E-56E6-AFD4-A181B70DD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915988"/>
            <a:ext cx="5508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Content Placeholder 2">
            <a:extLst>
              <a:ext uri="{FF2B5EF4-FFF2-40B4-BE49-F238E27FC236}">
                <a16:creationId xmlns:a16="http://schemas.microsoft.com/office/drawing/2014/main" id="{FCC9CFD2-7649-8F21-3729-30290647BAD9}"/>
              </a:ext>
            </a:extLst>
          </p:cNvPr>
          <p:cNvSpPr>
            <a:spLocks noGrp="1"/>
          </p:cNvSpPr>
          <p:nvPr>
            <p:ph idx="1"/>
          </p:nvPr>
        </p:nvSpPr>
        <p:spPr>
          <a:xfrm>
            <a:off x="6438899" y="807154"/>
            <a:ext cx="4308451" cy="4872038"/>
          </a:xfrm>
        </p:spPr>
        <p:txBody>
          <a:bodyPr>
            <a:normAutofit/>
          </a:bodyPr>
          <a:lstStyle/>
          <a:p>
            <a:r>
              <a:rPr lang="en-US" altLang="en-US"/>
              <a:t>Self directed</a:t>
            </a:r>
          </a:p>
          <a:p>
            <a:r>
              <a:rPr lang="en-US" altLang="en-US"/>
              <a:t>Give knowledge</a:t>
            </a:r>
          </a:p>
          <a:p>
            <a:r>
              <a:rPr lang="en-US" altLang="en-US"/>
              <a:t>Be open</a:t>
            </a:r>
          </a:p>
          <a:p>
            <a:r>
              <a:rPr lang="en-US" altLang="en-US"/>
              <a:t>Find baseline</a:t>
            </a:r>
          </a:p>
          <a:p>
            <a:r>
              <a:rPr lang="en-US" altLang="en-US"/>
              <a:t>Help them plan – include all types of exertion (mental, physical, social, emotional, ADLs </a:t>
            </a:r>
            <a:r>
              <a:rPr lang="en-US" altLang="en-US" err="1"/>
              <a:t>etc</a:t>
            </a:r>
            <a:r>
              <a:rPr lang="en-US" altLang="en-US"/>
              <a:t>) </a:t>
            </a:r>
          </a:p>
          <a:p>
            <a:r>
              <a:rPr lang="en-US" altLang="en-US"/>
              <a:t>If want to do more than ADLs,</a:t>
            </a:r>
            <a:r>
              <a:rPr lang="en-US" altLang="en-US" b="1"/>
              <a:t> need physio or OT</a:t>
            </a:r>
          </a:p>
        </p:txBody>
      </p:sp>
      <p:cxnSp>
        <p:nvCxnSpPr>
          <p:cNvPr id="79" name="Straight Connector 78">
            <a:extLst>
              <a:ext uri="{FF2B5EF4-FFF2-40B4-BE49-F238E27FC236}">
                <a16:creationId xmlns:a16="http://schemas.microsoft.com/office/drawing/2014/main" id="{15FC3EF1-FDA5-3D2F-CA4A-1FEAB0B4022A}"/>
              </a:ext>
            </a:extLst>
          </p:cNvPr>
          <p:cNvCxnSpPr>
            <a:cxnSpLocks noGrp="1" noRot="1" noChangeAspect="1" noMove="1" noResize="1" noEditPoints="1" noAdjustHandles="1" noChangeArrowheads="1" noChangeShapeType="1"/>
          </p:cNvCxnSpPr>
          <p:nvPr/>
        </p:nvCxnSpPr>
        <p:spPr>
          <a:xfrm>
            <a:off x="10748963" y="334963"/>
            <a:ext cx="0" cy="618807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C0FEF55-C677-4EBE-4749-171CBDE0555A}"/>
              </a:ext>
            </a:extLst>
          </p:cNvPr>
          <p:cNvSpPr>
            <a:spLocks noGrp="1"/>
          </p:cNvSpPr>
          <p:nvPr>
            <p:ph type="ftr" sz="quarter" idx="11"/>
          </p:nvPr>
        </p:nvSpPr>
        <p:spPr/>
        <p:txBody>
          <a:bodyPr>
            <a:normAutofit/>
          </a:bodyPr>
          <a:lstStyle/>
          <a:p>
            <a:pPr>
              <a:defRPr/>
            </a:pPr>
            <a:endParaRPr lang="en-US"/>
          </a:p>
        </p:txBody>
      </p:sp>
      <p:cxnSp>
        <p:nvCxnSpPr>
          <p:cNvPr id="81" name="Straight Connector 80">
            <a:extLst>
              <a:ext uri="{FF2B5EF4-FFF2-40B4-BE49-F238E27FC236}">
                <a16:creationId xmlns:a16="http://schemas.microsoft.com/office/drawing/2014/main" id="{592D8922-4DED-5786-F4D8-35578BCF53CF}"/>
              </a:ext>
            </a:extLst>
          </p:cNvPr>
          <p:cNvCxnSpPr>
            <a:cxnSpLocks noGrp="1" noRot="1" noChangeAspect="1" noMove="1" noResize="1" noEditPoints="1" noAdjustHandles="1" noChangeArrowheads="1" noChangeShapeType="1"/>
          </p:cNvCxnSpPr>
          <p:nvPr/>
        </p:nvCxnSpPr>
        <p:spPr>
          <a:xfrm>
            <a:off x="373063" y="6046788"/>
            <a:ext cx="103759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2B5CB42-5052-216E-E347-3E9B63C277FC}"/>
              </a:ext>
            </a:extLst>
          </p:cNvPr>
          <p:cNvCxnSpPr>
            <a:cxnSpLocks noGrp="1" noRot="1" noChangeAspect="1" noMove="1" noResize="1" noEditPoints="1" noAdjustHandles="1" noChangeArrowheads="1" noChangeShapeType="1"/>
          </p:cNvCxnSpPr>
          <p:nvPr/>
        </p:nvCxnSpPr>
        <p:spPr>
          <a:xfrm>
            <a:off x="6440488" y="346075"/>
            <a:ext cx="0" cy="57007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D706CD8-C3F3-0BFE-CE71-0E4B2FD11264}"/>
              </a:ext>
            </a:extLst>
          </p:cNvPr>
          <p:cNvCxnSpPr>
            <a:cxnSpLocks noGrp="1" noRot="1" noChangeAspect="1" noMove="1" noResize="1" noEditPoints="1" noAdjustHandles="1" noChangeArrowheads="1" noChangeShapeType="1"/>
          </p:cNvCxnSpPr>
          <p:nvPr/>
        </p:nvCxnSpPr>
        <p:spPr>
          <a:xfrm>
            <a:off x="366713" y="4114800"/>
            <a:ext cx="60721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ABE2058-B4C2-1265-9C0A-32932478BD42}"/>
              </a:ext>
            </a:extLst>
          </p:cNvPr>
          <p:cNvSpPr>
            <a:spLocks noGrp="1"/>
          </p:cNvSpPr>
          <p:nvPr>
            <p:ph type="dt" sz="quarter" idx="10"/>
          </p:nvPr>
        </p:nvSpPr>
        <p:spPr/>
        <p:txBody>
          <a:bodyPr>
            <a:normAutofit/>
          </a:bodyPr>
          <a:lstStyle/>
          <a:p>
            <a:pPr>
              <a:spcAft>
                <a:spcPts val="600"/>
              </a:spcAft>
              <a:defRPr/>
            </a:pPr>
            <a:fld id="{BE0A88F0-556B-4BB7-8AAB-D63AEB65C662}" type="datetime1">
              <a:rPr lang="en-US"/>
              <a:pPr>
                <a:spcAft>
                  <a:spcPts val="600"/>
                </a:spcAft>
                <a:defRPr/>
              </a:pPr>
              <a:t>2/6/2026</a:t>
            </a:fld>
            <a:endParaRPr lang="en-US"/>
          </a:p>
        </p:txBody>
      </p:sp>
      <p:sp>
        <p:nvSpPr>
          <p:cNvPr id="10255" name="Slide Number Placeholder 5">
            <a:extLst>
              <a:ext uri="{FF2B5EF4-FFF2-40B4-BE49-F238E27FC236}">
                <a16:creationId xmlns:a16="http://schemas.microsoft.com/office/drawing/2014/main" id="{272962AD-9BD1-B4A7-7BC9-B35F12C57C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nivers Condensed" panose="020B0506020202050204" pitchFamily="34" charset="0"/>
              </a:defRPr>
            </a:lvl1pPr>
            <a:lvl2pPr marL="742950" indent="-285750">
              <a:defRPr>
                <a:solidFill>
                  <a:schemeClr val="tx1"/>
                </a:solidFill>
                <a:latin typeface="Univers Condensed" panose="020B0506020202050204" pitchFamily="34" charset="0"/>
              </a:defRPr>
            </a:lvl2pPr>
            <a:lvl3pPr marL="1143000" indent="-228600">
              <a:defRPr>
                <a:solidFill>
                  <a:schemeClr val="tx1"/>
                </a:solidFill>
                <a:latin typeface="Univers Condensed" panose="020B0506020202050204" pitchFamily="34" charset="0"/>
              </a:defRPr>
            </a:lvl3pPr>
            <a:lvl4pPr marL="1600200" indent="-228600">
              <a:defRPr>
                <a:solidFill>
                  <a:schemeClr val="tx1"/>
                </a:solidFill>
                <a:latin typeface="Univers Condensed" panose="020B0506020202050204" pitchFamily="34" charset="0"/>
              </a:defRPr>
            </a:lvl4pPr>
            <a:lvl5pPr marL="2057400" indent="-228600">
              <a:defRPr>
                <a:solidFill>
                  <a:schemeClr val="tx1"/>
                </a:solidFill>
                <a:latin typeface="Univers Condensed" panose="020B0506020202050204" pitchFamily="34" charset="0"/>
              </a:defRPr>
            </a:lvl5pPr>
            <a:lvl6pPr marL="2514600" indent="-228600" fontAlgn="base">
              <a:spcBef>
                <a:spcPct val="0"/>
              </a:spcBef>
              <a:spcAft>
                <a:spcPct val="0"/>
              </a:spcAft>
              <a:defRPr>
                <a:solidFill>
                  <a:schemeClr val="tx1"/>
                </a:solidFill>
                <a:latin typeface="Univers Condensed" panose="020B0506020202050204" pitchFamily="34" charset="0"/>
              </a:defRPr>
            </a:lvl6pPr>
            <a:lvl7pPr marL="2971800" indent="-228600" fontAlgn="base">
              <a:spcBef>
                <a:spcPct val="0"/>
              </a:spcBef>
              <a:spcAft>
                <a:spcPct val="0"/>
              </a:spcAft>
              <a:defRPr>
                <a:solidFill>
                  <a:schemeClr val="tx1"/>
                </a:solidFill>
                <a:latin typeface="Univers Condensed" panose="020B0506020202050204" pitchFamily="34" charset="0"/>
              </a:defRPr>
            </a:lvl7pPr>
            <a:lvl8pPr marL="3429000" indent="-228600" fontAlgn="base">
              <a:spcBef>
                <a:spcPct val="0"/>
              </a:spcBef>
              <a:spcAft>
                <a:spcPct val="0"/>
              </a:spcAft>
              <a:defRPr>
                <a:solidFill>
                  <a:schemeClr val="tx1"/>
                </a:solidFill>
                <a:latin typeface="Univers Condensed" panose="020B0506020202050204" pitchFamily="34" charset="0"/>
              </a:defRPr>
            </a:lvl8pPr>
            <a:lvl9pPr marL="3886200" indent="-228600" fontAlgn="base">
              <a:spcBef>
                <a:spcPct val="0"/>
              </a:spcBef>
              <a:spcAft>
                <a:spcPct val="0"/>
              </a:spcAft>
              <a:defRPr>
                <a:solidFill>
                  <a:schemeClr val="tx1"/>
                </a:solidFill>
                <a:latin typeface="Univers Condensed" panose="020B0506020202050204" pitchFamily="34" charset="0"/>
              </a:defRPr>
            </a:lvl9pPr>
          </a:lstStyle>
          <a:p>
            <a:pPr>
              <a:spcAft>
                <a:spcPts val="600"/>
              </a:spcAft>
            </a:pPr>
            <a:fld id="{6A07B44C-EC3E-3149-8C2D-6481C157B360}" type="slidenum">
              <a:rPr lang="en-US" altLang="en-US">
                <a:solidFill>
                  <a:schemeClr val="accent1"/>
                </a:solidFill>
              </a:rPr>
              <a:pPr>
                <a:spcAft>
                  <a:spcPts val="600"/>
                </a:spcAft>
              </a:pPr>
              <a:t>35</a:t>
            </a:fld>
            <a:endParaRPr lang="en-US" altLang="en-US">
              <a:solidFill>
                <a:schemeClr val="accen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541" y="667643"/>
            <a:ext cx="7945958" cy="782638"/>
          </a:xfrm>
        </p:spPr>
        <p:txBody>
          <a:bodyPr>
            <a:normAutofit fontScale="90000"/>
          </a:bodyPr>
          <a:lstStyle/>
          <a:p>
            <a:r>
              <a:rPr lang="en-GB"/>
              <a:t>Increasing Activity  </a:t>
            </a:r>
            <a:br>
              <a:rPr lang="en-GB"/>
            </a:br>
            <a:endParaRPr lang="en-GB"/>
          </a:p>
        </p:txBody>
      </p:sp>
      <p:sp>
        <p:nvSpPr>
          <p:cNvPr id="3" name="Content Placeholder 2"/>
          <p:cNvSpPr>
            <a:spLocks noGrp="1"/>
          </p:cNvSpPr>
          <p:nvPr>
            <p:ph idx="1"/>
          </p:nvPr>
        </p:nvSpPr>
        <p:spPr/>
        <p:txBody>
          <a:bodyPr>
            <a:normAutofit/>
          </a:bodyPr>
          <a:lstStyle/>
          <a:p>
            <a:r>
              <a:rPr lang="en-GB"/>
              <a:t>No one size fits all, personalised approach</a:t>
            </a:r>
          </a:p>
          <a:p>
            <a:r>
              <a:rPr lang="en-GB"/>
              <a:t>Start with lower intensity activities from manageable baseline.</a:t>
            </a:r>
          </a:p>
          <a:p>
            <a:r>
              <a:rPr lang="en-GB"/>
              <a:t>When symptoms stable, very small flexible increases</a:t>
            </a:r>
          </a:p>
          <a:p>
            <a:r>
              <a:rPr lang="en-GB"/>
              <a:t>Review and adjust as needed.</a:t>
            </a:r>
          </a:p>
          <a:p>
            <a:r>
              <a:rPr lang="en-GB"/>
              <a:t>Start low, go slow !</a:t>
            </a:r>
          </a:p>
          <a:p>
            <a:r>
              <a:rPr lang="en-GB"/>
              <a:t>Little and often principle</a:t>
            </a:r>
          </a:p>
          <a:p>
            <a:r>
              <a:rPr lang="en-GB"/>
              <a:t>Consistency</a:t>
            </a:r>
          </a:p>
          <a:p>
            <a:endParaRPr lang="en-GB"/>
          </a:p>
          <a:p>
            <a:endParaRPr lang="en-GB"/>
          </a:p>
          <a:p>
            <a:pPr marL="88900" indent="0">
              <a:buNone/>
            </a:pPr>
            <a:endParaRPr lang="en-GB"/>
          </a:p>
          <a:p>
            <a:endParaRPr lang="en-GB"/>
          </a:p>
          <a:p>
            <a:endParaRPr lang="en-GB"/>
          </a:p>
          <a:p>
            <a:endParaRPr lang="en-GB"/>
          </a:p>
          <a:p>
            <a:endParaRPr lang="en-GB"/>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373915" y="4984527"/>
            <a:ext cx="2592288" cy="1556792"/>
          </a:xfrm>
          <a:prstGeom prst="rect">
            <a:avLst/>
          </a:prstGeom>
          <a:noFill/>
          <a:ln>
            <a:noFill/>
          </a:ln>
        </p:spPr>
      </p:pic>
      <p:pic>
        <p:nvPicPr>
          <p:cNvPr id="5" name="Picture 4"/>
          <p:cNvPicPr/>
          <p:nvPr/>
        </p:nvPicPr>
        <p:blipFill rotWithShape="1">
          <a:blip r:embed="rId4">
            <a:extLst>
              <a:ext uri="{28A0092B-C50C-407E-A947-70E740481C1C}">
                <a14:useLocalDpi xmlns:a14="http://schemas.microsoft.com/office/drawing/2010/main" val="0"/>
              </a:ext>
            </a:extLst>
          </a:blip>
          <a:srcRect l="-2" t="61203" r="-5963" b="-414"/>
          <a:stretch/>
        </p:blipFill>
        <p:spPr bwMode="auto">
          <a:xfrm>
            <a:off x="7878316" y="3358952"/>
            <a:ext cx="3024336" cy="1296144"/>
          </a:xfrm>
          <a:prstGeom prst="rect">
            <a:avLst/>
          </a:prstGeom>
          <a:noFill/>
          <a:ln>
            <a:noFill/>
          </a:ln>
          <a:effectLst/>
        </p:spPr>
      </p:pic>
      <p:grpSp>
        <p:nvGrpSpPr>
          <p:cNvPr id="6" name="Group 5">
            <a:extLst>
              <a:ext uri="{FF2B5EF4-FFF2-40B4-BE49-F238E27FC236}">
                <a16:creationId xmlns:a16="http://schemas.microsoft.com/office/drawing/2014/main" id="{11991C9F-73AD-4BB6-8179-B745B894F203}"/>
              </a:ext>
            </a:extLst>
          </p:cNvPr>
          <p:cNvGrpSpPr/>
          <p:nvPr/>
        </p:nvGrpSpPr>
        <p:grpSpPr>
          <a:xfrm>
            <a:off x="9390484" y="5383808"/>
            <a:ext cx="2198488" cy="1339354"/>
            <a:chOff x="3485284" y="1487931"/>
            <a:chExt cx="2198488" cy="1339354"/>
          </a:xfrm>
        </p:grpSpPr>
        <p:pic>
          <p:nvPicPr>
            <p:cNvPr id="7" name="Picture 2">
              <a:extLst>
                <a:ext uri="{FF2B5EF4-FFF2-40B4-BE49-F238E27FC236}">
                  <a16:creationId xmlns:a16="http://schemas.microsoft.com/office/drawing/2014/main" id="{28420313-85F3-4727-8762-45D44239B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629965" y="2212143"/>
              <a:ext cx="1236374" cy="615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velina London logo wins at branding awards | Guy&amp;#39;s and St Thomas&amp;#39; NHS  Foundation Trust">
              <a:extLst>
                <a:ext uri="{FF2B5EF4-FFF2-40B4-BE49-F238E27FC236}">
                  <a16:creationId xmlns:a16="http://schemas.microsoft.com/office/drawing/2014/main" id="{8C8302DC-3517-496B-A2A5-6E984F49F0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376" t="10445" r="12392" b="10364"/>
            <a:stretch/>
          </p:blipFill>
          <p:spPr bwMode="auto">
            <a:xfrm>
              <a:off x="5120916" y="1487931"/>
              <a:ext cx="562856" cy="5822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9754EB3-5A52-43F0-83DB-D083362A5B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485284" y="1487931"/>
              <a:ext cx="1379357" cy="6137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oyal Free London NHS Foundation Trust - Wikipedia">
              <a:extLst>
                <a:ext uri="{FF2B5EF4-FFF2-40B4-BE49-F238E27FC236}">
                  <a16:creationId xmlns:a16="http://schemas.microsoft.com/office/drawing/2014/main" id="{4B62AD92-0DEC-4366-A96B-2A2B9C9F43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348" b="19703"/>
            <a:stretch/>
          </p:blipFill>
          <p:spPr bwMode="auto">
            <a:xfrm>
              <a:off x="5120916" y="2218140"/>
              <a:ext cx="538738" cy="415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251540"/>
      </p:ext>
    </p:extLst>
  </p:cSld>
  <p:clrMapOvr>
    <a:masterClrMapping/>
  </p:clrMapOvr>
  <mc:AlternateContent xmlns:mc="http://schemas.openxmlformats.org/markup-compatibility/2006" xmlns:p14="http://schemas.microsoft.com/office/powerpoint/2010/main">
    <mc:Choice Requires="p14">
      <p:transition spd="slow" p14:dur="2000" advTm="12308"/>
    </mc:Choice>
    <mc:Fallback xmlns="">
      <p:transition spd="slow" advTm="1230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Education</a:t>
            </a:r>
          </a:p>
        </p:txBody>
      </p:sp>
      <p:sp>
        <p:nvSpPr>
          <p:cNvPr id="3" name="Content Placeholder 2"/>
          <p:cNvSpPr>
            <a:spLocks noGrp="1"/>
          </p:cNvSpPr>
          <p:nvPr>
            <p:ph idx="1"/>
          </p:nvPr>
        </p:nvSpPr>
        <p:spPr>
          <a:xfrm>
            <a:off x="566296" y="1561851"/>
            <a:ext cx="8574457" cy="4757589"/>
          </a:xfrm>
        </p:spPr>
        <p:txBody>
          <a:bodyPr/>
          <a:lstStyle/>
          <a:p>
            <a:r>
              <a:rPr lang="en-GB" sz="3200"/>
              <a:t>Pressure and worry about education common</a:t>
            </a:r>
          </a:p>
          <a:p>
            <a:r>
              <a:rPr lang="en-GB" sz="3200"/>
              <a:t>Support from OT /nursing/ teachers</a:t>
            </a:r>
          </a:p>
          <a:p>
            <a:r>
              <a:rPr lang="en-GB" sz="3200"/>
              <a:t>Gradual return to school, reduced timetable, later lessons, social time</a:t>
            </a:r>
          </a:p>
          <a:p>
            <a:r>
              <a:rPr lang="en-GB" sz="3200"/>
              <a:t>Extra support / adjustments / online</a:t>
            </a:r>
          </a:p>
          <a:p>
            <a:r>
              <a:rPr lang="en-GB" sz="3200"/>
              <a:t>Physical aspects of school (commute, stairs etc.)</a:t>
            </a:r>
          </a:p>
          <a:p>
            <a:r>
              <a:rPr lang="en-GB" sz="3200"/>
              <a:t>Liaise with school</a:t>
            </a:r>
          </a:p>
          <a:p>
            <a:endParaRPr lang="en-GB"/>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868849" y="538560"/>
            <a:ext cx="2267744" cy="1152128"/>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868849" y="4383524"/>
            <a:ext cx="2448272" cy="1584176"/>
          </a:xfrm>
          <a:prstGeom prst="rect">
            <a:avLst/>
          </a:prstGeom>
          <a:noFill/>
          <a:ln>
            <a:noFill/>
          </a:ln>
        </p:spPr>
      </p:pic>
    </p:spTree>
    <p:extLst>
      <p:ext uri="{BB962C8B-B14F-4D97-AF65-F5344CB8AC3E}">
        <p14:creationId xmlns:p14="http://schemas.microsoft.com/office/powerpoint/2010/main" val="3556441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Breathlessness / chest pain / palpitations</a:t>
            </a:r>
          </a:p>
        </p:txBody>
      </p:sp>
      <p:sp>
        <p:nvSpPr>
          <p:cNvPr id="3" name="Content Placeholder 2"/>
          <p:cNvSpPr>
            <a:spLocks noGrp="1"/>
          </p:cNvSpPr>
          <p:nvPr>
            <p:ph idx="1"/>
          </p:nvPr>
        </p:nvSpPr>
        <p:spPr/>
        <p:txBody>
          <a:bodyPr>
            <a:normAutofit fontScale="62500" lnSpcReduction="20000"/>
          </a:bodyPr>
          <a:lstStyle/>
          <a:p>
            <a:r>
              <a:rPr lang="en-GB" sz="3800"/>
              <a:t>Screening for other causes</a:t>
            </a:r>
          </a:p>
          <a:p>
            <a:r>
              <a:rPr lang="en-GB" sz="3800"/>
              <a:t>Triggers / patterns: on exercise or rest?</a:t>
            </a:r>
          </a:p>
          <a:p>
            <a:r>
              <a:rPr lang="en-GB" sz="3800" b="1"/>
              <a:t>BPAT</a:t>
            </a:r>
            <a:r>
              <a:rPr lang="en-GB" sz="3800"/>
              <a:t> Brompton Breathing Pattern Assessment Tool, Pattern, rate, noise, nose / mouth</a:t>
            </a:r>
          </a:p>
          <a:p>
            <a:r>
              <a:rPr lang="en-GB" sz="3800"/>
              <a:t>Cognitions / attributions  </a:t>
            </a:r>
          </a:p>
          <a:p>
            <a:endParaRPr lang="en-GB" sz="3800"/>
          </a:p>
          <a:p>
            <a:r>
              <a:rPr lang="en-GB" sz="3800" b="1"/>
              <a:t>Treatment:</a:t>
            </a:r>
          </a:p>
          <a:p>
            <a:r>
              <a:rPr lang="en-GB" sz="3800"/>
              <a:t>Education </a:t>
            </a:r>
          </a:p>
          <a:p>
            <a:r>
              <a:rPr lang="en-GB" sz="3800"/>
              <a:t>Relaxation + thoracic mobility + posture</a:t>
            </a:r>
          </a:p>
          <a:p>
            <a:r>
              <a:rPr lang="en-GB" sz="3800"/>
              <a:t>Breathing pattern training, ‘slow, low, nose</a:t>
            </a:r>
            <a:r>
              <a:rPr lang="en-GB"/>
              <a:t>’</a:t>
            </a:r>
          </a:p>
          <a:p>
            <a:r>
              <a:rPr lang="en-GB"/>
              <a:t>At rest and exercise</a:t>
            </a:r>
          </a:p>
          <a:p>
            <a:r>
              <a:rPr lang="en-GB" sz="1600" u="sng">
                <a:hlinkClick r:id="rId3"/>
              </a:rPr>
              <a:t>https://www.physiotherapyforbpd.org.uk</a:t>
            </a:r>
            <a:r>
              <a:rPr lang="en-GB" sz="1600" u="sng"/>
              <a:t> + </a:t>
            </a:r>
            <a:r>
              <a:rPr lang="en-GB" sz="1600" u="sng" err="1"/>
              <a:t>brompton</a:t>
            </a:r>
            <a:r>
              <a:rPr lang="en-GB" sz="1600" u="sng"/>
              <a:t> resources </a:t>
            </a:r>
            <a:endParaRPr lang="en-GB" sz="1600"/>
          </a:p>
          <a:p>
            <a:endParaRPr lang="en-GB"/>
          </a:p>
          <a:p>
            <a:endParaRPr lang="en-GB"/>
          </a:p>
          <a:p>
            <a:endParaRPr lang="en-GB"/>
          </a:p>
          <a:p>
            <a:pPr marL="0" indent="0">
              <a:buNone/>
            </a:pPr>
            <a:endParaRPr lang="en-GB"/>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3847" y="2962919"/>
            <a:ext cx="2539953" cy="359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522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594" y="396213"/>
            <a:ext cx="7516812" cy="782638"/>
          </a:xfrm>
        </p:spPr>
        <p:txBody>
          <a:bodyPr/>
          <a:lstStyle/>
          <a:p>
            <a:r>
              <a:rPr lang="en-GB" sz="4000"/>
              <a:t>Sleep:</a:t>
            </a:r>
            <a:r>
              <a:rPr lang="en-GB"/>
              <a:t> consistency is key</a:t>
            </a:r>
          </a:p>
        </p:txBody>
      </p:sp>
      <p:sp>
        <p:nvSpPr>
          <p:cNvPr id="3" name="Content Placeholder 2"/>
          <p:cNvSpPr>
            <a:spLocks noGrp="1"/>
          </p:cNvSpPr>
          <p:nvPr>
            <p:ph idx="1"/>
          </p:nvPr>
        </p:nvSpPr>
        <p:spPr>
          <a:xfrm>
            <a:off x="2573291" y="1473694"/>
            <a:ext cx="6777037" cy="4901605"/>
          </a:xfrm>
          <a:ln>
            <a:solidFill>
              <a:schemeClr val="tx1"/>
            </a:solidFill>
          </a:ln>
        </p:spPr>
        <p:txBody>
          <a:bodyPr>
            <a:normAutofit fontScale="77500" lnSpcReduction="20000"/>
          </a:bodyPr>
          <a:lstStyle/>
          <a:p>
            <a:pPr marL="88900" indent="0">
              <a:buNone/>
              <a:defRPr/>
            </a:pPr>
            <a:endParaRPr lang="en-GB">
              <a:solidFill>
                <a:sysClr val="windowText" lastClr="000000"/>
              </a:solidFill>
            </a:endParaRPr>
          </a:p>
          <a:p>
            <a:endParaRPr lang="en-GB"/>
          </a:p>
          <a:p>
            <a:endParaRPr lang="en-GB"/>
          </a:p>
          <a:p>
            <a:endParaRPr lang="en-GB"/>
          </a:p>
          <a:p>
            <a:endParaRPr lang="en-GB"/>
          </a:p>
          <a:p>
            <a:pPr>
              <a:defRPr/>
            </a:pPr>
            <a:endParaRPr lang="en-GB">
              <a:solidFill>
                <a:sysClr val="windowText" lastClr="000000"/>
              </a:solidFill>
              <a:hlinkClick r:id="" action="ppaction://noaction"/>
            </a:endParaRPr>
          </a:p>
          <a:p>
            <a:pPr>
              <a:defRPr/>
            </a:pPr>
            <a:endParaRPr lang="en-GB">
              <a:solidFill>
                <a:sysClr val="windowText" lastClr="000000"/>
              </a:solidFill>
              <a:hlinkClick r:id="" action="ppaction://noaction"/>
            </a:endParaRPr>
          </a:p>
          <a:p>
            <a:pPr>
              <a:defRPr/>
            </a:pPr>
            <a:endParaRPr lang="en-GB">
              <a:solidFill>
                <a:sysClr val="windowText" lastClr="000000"/>
              </a:solidFill>
              <a:hlinkClick r:id="" action="ppaction://noaction"/>
            </a:endParaRPr>
          </a:p>
          <a:p>
            <a:pPr>
              <a:defRPr/>
            </a:pPr>
            <a:endParaRPr lang="en-GB">
              <a:solidFill>
                <a:sysClr val="windowText" lastClr="000000"/>
              </a:solidFill>
              <a:hlinkClick r:id="" action="ppaction://noaction"/>
            </a:endParaRPr>
          </a:p>
          <a:p>
            <a:pPr>
              <a:defRPr/>
            </a:pPr>
            <a:endParaRPr lang="en-GB">
              <a:solidFill>
                <a:sysClr val="windowText" lastClr="000000"/>
              </a:solidFill>
              <a:hlinkClick r:id="" action="ppaction://noaction"/>
            </a:endParaRPr>
          </a:p>
          <a:p>
            <a:pPr marL="88900" indent="0">
              <a:buNone/>
              <a:defRPr/>
            </a:pPr>
            <a:endParaRPr lang="en-GB">
              <a:solidFill>
                <a:sysClr val="windowText" lastClr="000000"/>
              </a:solidFill>
              <a:hlinkClick r:id="" action="ppaction://noaction"/>
            </a:endParaRPr>
          </a:p>
          <a:p>
            <a:pPr marL="88900" indent="0">
              <a:buNone/>
              <a:defRPr/>
            </a:pPr>
            <a:endParaRPr lang="en-GB">
              <a:solidFill>
                <a:sysClr val="windowText" lastClr="000000"/>
              </a:solidFill>
              <a:hlinkClick r:id="" action="ppaction://noaction"/>
            </a:endParaRPr>
          </a:p>
          <a:p>
            <a:pPr marL="88900" indent="0">
              <a:buNone/>
              <a:defRPr/>
            </a:pPr>
            <a:r>
              <a:rPr lang="en-GB" sz="1600">
                <a:solidFill>
                  <a:sysClr val="windowText" lastClr="000000"/>
                </a:solidFill>
                <a:hlinkClick r:id="rId2"/>
              </a:rPr>
              <a:t>https://www.evelinalondon.nhs.uk/our-services/hospital/sleep-medicine-department/how-to-sleep-well-for-teenagers.aspx</a:t>
            </a:r>
            <a:r>
              <a:rPr lang="en-GB" sz="1600">
                <a:solidFill>
                  <a:sysClr val="windowText" lastClr="000000"/>
                </a:solidFill>
              </a:rPr>
              <a:t> </a:t>
            </a:r>
          </a:p>
          <a:p>
            <a:pPr>
              <a:defRPr/>
            </a:pPr>
            <a:endParaRPr lang="en-GB">
              <a:solidFill>
                <a:sysClr val="windowText" lastClr="000000"/>
              </a:solidFill>
            </a:endParaRPr>
          </a:p>
          <a:p>
            <a:endParaRPr lang="en-GB"/>
          </a:p>
          <a:p>
            <a:endParaRPr lang="en-GB"/>
          </a:p>
          <a:p>
            <a:endParaRPr lang="en-GB"/>
          </a:p>
        </p:txBody>
      </p:sp>
      <p:sp>
        <p:nvSpPr>
          <p:cNvPr id="5" name="Title 1"/>
          <p:cNvSpPr txBox="1">
            <a:spLocks/>
          </p:cNvSpPr>
          <p:nvPr/>
        </p:nvSpPr>
        <p:spPr>
          <a:xfrm>
            <a:off x="3577699" y="757107"/>
            <a:ext cx="544038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300" b="1" i="0" u="none" strike="noStrike" kern="1200" cap="none" spc="0" normalizeH="0" baseline="0" noProof="0">
              <a:ln>
                <a:noFill/>
              </a:ln>
              <a:solidFill>
                <a:prstClr val="black"/>
              </a:solidFill>
              <a:effectLst/>
              <a:uLnTx/>
              <a:uFillTx/>
              <a:latin typeface="Calibri Light" panose="020F0302020204030204"/>
              <a:ea typeface="Arial"/>
              <a:cs typeface="Arial"/>
            </a:endParaRPr>
          </a:p>
        </p:txBody>
      </p:sp>
      <p:pic>
        <p:nvPicPr>
          <p:cNvPr id="6" name="Picture 5"/>
          <p:cNvPicPr>
            <a:picLocks noChangeAspect="1"/>
          </p:cNvPicPr>
          <p:nvPr/>
        </p:nvPicPr>
        <p:blipFill rotWithShape="1">
          <a:blip r:embed="rId3"/>
          <a:srcRect b="8472"/>
          <a:stretch/>
        </p:blipFill>
        <p:spPr>
          <a:xfrm>
            <a:off x="4254032" y="1932659"/>
            <a:ext cx="3796153" cy="3013437"/>
          </a:xfrm>
          <a:prstGeom prst="rect">
            <a:avLst/>
          </a:prstGeom>
        </p:spPr>
      </p:pic>
      <p:sp>
        <p:nvSpPr>
          <p:cNvPr id="7" name="TextBox 6"/>
          <p:cNvSpPr txBox="1"/>
          <p:nvPr/>
        </p:nvSpPr>
        <p:spPr>
          <a:xfrm>
            <a:off x="4151784" y="5013176"/>
            <a:ext cx="1130618" cy="369332"/>
          </a:xfrm>
          <a:prstGeom prst="rect">
            <a:avLst/>
          </a:prstGeom>
          <a:noFill/>
        </p:spPr>
        <p:txBody>
          <a:bodyPr wrap="square" rtlCol="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Bed-time</a:t>
            </a:r>
          </a:p>
        </p:txBody>
      </p:sp>
      <p:sp>
        <p:nvSpPr>
          <p:cNvPr id="8" name="TextBox 7"/>
          <p:cNvSpPr txBox="1"/>
          <p:nvPr/>
        </p:nvSpPr>
        <p:spPr>
          <a:xfrm>
            <a:off x="5375920" y="5085185"/>
            <a:ext cx="2373026" cy="646331"/>
          </a:xfrm>
          <a:prstGeom prst="rect">
            <a:avLst/>
          </a:prstGeom>
          <a:noFill/>
        </p:spPr>
        <p:txBody>
          <a:bodyPr wrap="square" rtlCol="0">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Pre-bed time “wind-down” routine</a:t>
            </a:r>
          </a:p>
        </p:txBody>
      </p:sp>
      <p:sp>
        <p:nvSpPr>
          <p:cNvPr id="9" name="TextBox 8"/>
          <p:cNvSpPr txBox="1"/>
          <p:nvPr/>
        </p:nvSpPr>
        <p:spPr>
          <a:xfrm>
            <a:off x="7896200" y="3140969"/>
            <a:ext cx="1307306" cy="646331"/>
          </a:xfrm>
          <a:prstGeom prst="rect">
            <a:avLst/>
          </a:prstGeom>
          <a:noFill/>
        </p:spPr>
        <p:txBody>
          <a:bodyPr wrap="square" rtlCol="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Daily rituals</a:t>
            </a:r>
          </a:p>
        </p:txBody>
      </p:sp>
      <p:sp>
        <p:nvSpPr>
          <p:cNvPr id="10" name="TextBox 9"/>
          <p:cNvSpPr txBox="1"/>
          <p:nvPr/>
        </p:nvSpPr>
        <p:spPr>
          <a:xfrm>
            <a:off x="5735960" y="1484784"/>
            <a:ext cx="1307306" cy="369332"/>
          </a:xfrm>
          <a:prstGeom prst="rect">
            <a:avLst/>
          </a:prstGeom>
          <a:noFill/>
        </p:spPr>
        <p:txBody>
          <a:bodyPr wrap="square" rtlCol="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Meal times</a:t>
            </a:r>
          </a:p>
        </p:txBody>
      </p:sp>
      <p:sp>
        <p:nvSpPr>
          <p:cNvPr id="12" name="TextBox 11"/>
          <p:cNvSpPr txBox="1"/>
          <p:nvPr/>
        </p:nvSpPr>
        <p:spPr>
          <a:xfrm>
            <a:off x="7392144" y="1916832"/>
            <a:ext cx="1865948" cy="369332"/>
          </a:xfrm>
          <a:prstGeom prst="rect">
            <a:avLst/>
          </a:prstGeom>
          <a:noFill/>
        </p:spPr>
        <p:txBody>
          <a:bodyPr wrap="square" rtlCol="0">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Physical activity</a:t>
            </a:r>
          </a:p>
        </p:txBody>
      </p:sp>
      <p:sp>
        <p:nvSpPr>
          <p:cNvPr id="13" name="TextBox 12"/>
          <p:cNvSpPr txBox="1"/>
          <p:nvPr/>
        </p:nvSpPr>
        <p:spPr>
          <a:xfrm>
            <a:off x="2999657" y="4077073"/>
            <a:ext cx="1135899" cy="646331"/>
          </a:xfrm>
          <a:prstGeom prst="rect">
            <a:avLst/>
          </a:prstGeom>
          <a:noFill/>
        </p:spPr>
        <p:txBody>
          <a:bodyPr wrap="square" rtlCol="0">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Wake-up time</a:t>
            </a:r>
          </a:p>
        </p:txBody>
      </p:sp>
      <p:sp>
        <p:nvSpPr>
          <p:cNvPr id="16" name="TextBox 15"/>
          <p:cNvSpPr txBox="1"/>
          <p:nvPr/>
        </p:nvSpPr>
        <p:spPr>
          <a:xfrm>
            <a:off x="2711624" y="1844825"/>
            <a:ext cx="1865948" cy="646331"/>
          </a:xfrm>
          <a:prstGeom prst="rect">
            <a:avLst/>
          </a:prstGeom>
          <a:noFill/>
        </p:spPr>
        <p:txBody>
          <a:bodyPr wrap="square" rtlCol="0">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“Natural” light during the day</a:t>
            </a:r>
          </a:p>
        </p:txBody>
      </p:sp>
      <p:sp>
        <p:nvSpPr>
          <p:cNvPr id="17" name="TextBox 16"/>
          <p:cNvSpPr txBox="1"/>
          <p:nvPr/>
        </p:nvSpPr>
        <p:spPr>
          <a:xfrm>
            <a:off x="7608169" y="4221088"/>
            <a:ext cx="1742159" cy="369332"/>
          </a:xfrm>
          <a:prstGeom prst="rect">
            <a:avLst/>
          </a:prstGeom>
          <a:noFill/>
        </p:spPr>
        <p:txBody>
          <a:bodyPr wrap="square" rtlCol="0">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Screen-time</a:t>
            </a:r>
          </a:p>
        </p:txBody>
      </p:sp>
      <p:sp>
        <p:nvSpPr>
          <p:cNvPr id="18" name="TextBox 17"/>
          <p:cNvSpPr txBox="1"/>
          <p:nvPr/>
        </p:nvSpPr>
        <p:spPr>
          <a:xfrm>
            <a:off x="2423593" y="4653137"/>
            <a:ext cx="1742159" cy="646331"/>
          </a:xfrm>
          <a:prstGeom prst="rect">
            <a:avLst/>
          </a:prstGeom>
          <a:noFill/>
        </p:spPr>
        <p:txBody>
          <a:bodyPr wrap="square" rtlCol="0">
            <a:sp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Bedroom environment</a:t>
            </a:r>
          </a:p>
        </p:txBody>
      </p:sp>
      <p:grpSp>
        <p:nvGrpSpPr>
          <p:cNvPr id="15" name="Group 14">
            <a:extLst>
              <a:ext uri="{FF2B5EF4-FFF2-40B4-BE49-F238E27FC236}">
                <a16:creationId xmlns:a16="http://schemas.microsoft.com/office/drawing/2014/main" id="{13128FB4-F01D-46EB-B356-BC01425F4377}"/>
              </a:ext>
            </a:extLst>
          </p:cNvPr>
          <p:cNvGrpSpPr/>
          <p:nvPr/>
        </p:nvGrpSpPr>
        <p:grpSpPr>
          <a:xfrm>
            <a:off x="9764929" y="5299468"/>
            <a:ext cx="2198488" cy="1339354"/>
            <a:chOff x="3485284" y="1487931"/>
            <a:chExt cx="2198488" cy="1339354"/>
          </a:xfrm>
        </p:grpSpPr>
        <p:pic>
          <p:nvPicPr>
            <p:cNvPr id="19" name="Picture 2">
              <a:extLst>
                <a:ext uri="{FF2B5EF4-FFF2-40B4-BE49-F238E27FC236}">
                  <a16:creationId xmlns:a16="http://schemas.microsoft.com/office/drawing/2014/main" id="{AA361FAB-C3AE-4D6B-98A6-14201DE38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629965" y="2212143"/>
              <a:ext cx="1236374" cy="6151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velina London logo wins at branding awards | Guy&amp;#39;s and St Thomas&amp;#39; NHS  Foundation Trust">
              <a:extLst>
                <a:ext uri="{FF2B5EF4-FFF2-40B4-BE49-F238E27FC236}">
                  <a16:creationId xmlns:a16="http://schemas.microsoft.com/office/drawing/2014/main" id="{27EC883A-F4C6-4B74-9F76-1224539966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76" t="10445" r="12392" b="10364"/>
            <a:stretch/>
          </p:blipFill>
          <p:spPr bwMode="auto">
            <a:xfrm>
              <a:off x="5120916" y="1487931"/>
              <a:ext cx="562856" cy="5822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C6D42292-11E7-45E5-9DB9-195F55300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485284" y="1487931"/>
              <a:ext cx="1379357" cy="6137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oyal Free London NHS Foundation Trust - Wikipedia">
              <a:extLst>
                <a:ext uri="{FF2B5EF4-FFF2-40B4-BE49-F238E27FC236}">
                  <a16:creationId xmlns:a16="http://schemas.microsoft.com/office/drawing/2014/main" id="{CCB149EF-BE1C-4DCF-9D3C-7087CE2B50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348" b="19703"/>
            <a:stretch/>
          </p:blipFill>
          <p:spPr bwMode="auto">
            <a:xfrm>
              <a:off x="5120916" y="2218140"/>
              <a:ext cx="538738" cy="415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921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80B6A6-16C2-D89A-234C-EDCD72A66AAC}"/>
              </a:ext>
            </a:extLst>
          </p:cNvPr>
          <p:cNvSpPr>
            <a:spLocks noGrp="1"/>
          </p:cNvSpPr>
          <p:nvPr>
            <p:ph type="sldNum" sz="quarter" idx="10"/>
          </p:nvPr>
        </p:nvSpPr>
        <p:spPr/>
        <p:txBody>
          <a:bodyPr/>
          <a:lstStyle/>
          <a:p>
            <a:fld id="{455A563C-88D0-41B4-978D-AB1D221A5F2B}" type="slidenum">
              <a:rPr lang="en-GB" altLang="en-US"/>
              <a:pPr/>
              <a:t>4</a:t>
            </a:fld>
            <a:endParaRPr lang="en-GB" altLang="en-US"/>
          </a:p>
        </p:txBody>
      </p:sp>
      <p:sp>
        <p:nvSpPr>
          <p:cNvPr id="3" name="Title 2">
            <a:extLst>
              <a:ext uri="{FF2B5EF4-FFF2-40B4-BE49-F238E27FC236}">
                <a16:creationId xmlns:a16="http://schemas.microsoft.com/office/drawing/2014/main" id="{3641A124-F0BF-8FC2-F76E-5F36925321AE}"/>
              </a:ext>
            </a:extLst>
          </p:cNvPr>
          <p:cNvSpPr>
            <a:spLocks noGrp="1"/>
          </p:cNvSpPr>
          <p:nvPr>
            <p:ph type="title"/>
          </p:nvPr>
        </p:nvSpPr>
        <p:spPr>
          <a:xfrm>
            <a:off x="469958" y="359521"/>
            <a:ext cx="10727079" cy="782638"/>
          </a:xfrm>
        </p:spPr>
        <p:txBody>
          <a:bodyPr>
            <a:normAutofit/>
          </a:bodyPr>
          <a:lstStyle/>
          <a:p>
            <a:r>
              <a:rPr lang="en-US">
                <a:cs typeface="Arial"/>
              </a:rPr>
              <a:t>Differential diagnoses/ comorbidities </a:t>
            </a:r>
            <a:endParaRPr lang="en-US"/>
          </a:p>
        </p:txBody>
      </p:sp>
      <p:pic>
        <p:nvPicPr>
          <p:cNvPr id="7" name="Picture 6" descr="A diagram of a brain with text&#10;&#10;Description automatically generated">
            <a:extLst>
              <a:ext uri="{FF2B5EF4-FFF2-40B4-BE49-F238E27FC236}">
                <a16:creationId xmlns:a16="http://schemas.microsoft.com/office/drawing/2014/main" id="{91FD3408-7D64-E960-F891-DA66B0FE3875}"/>
              </a:ext>
            </a:extLst>
          </p:cNvPr>
          <p:cNvPicPr>
            <a:picLocks noChangeAspect="1"/>
          </p:cNvPicPr>
          <p:nvPr/>
        </p:nvPicPr>
        <p:blipFill>
          <a:blip r:embed="rId2"/>
          <a:stretch>
            <a:fillRect/>
          </a:stretch>
        </p:blipFill>
        <p:spPr>
          <a:xfrm>
            <a:off x="876812" y="4555242"/>
            <a:ext cx="3692685" cy="2052878"/>
          </a:xfrm>
          <a:prstGeom prst="rect">
            <a:avLst/>
          </a:prstGeom>
        </p:spPr>
      </p:pic>
      <p:pic>
        <p:nvPicPr>
          <p:cNvPr id="8" name="Picture 7" descr="A cartoon of a child and a child&#10;&#10;Description automatically generated">
            <a:extLst>
              <a:ext uri="{FF2B5EF4-FFF2-40B4-BE49-F238E27FC236}">
                <a16:creationId xmlns:a16="http://schemas.microsoft.com/office/drawing/2014/main" id="{C70531B0-32C5-2F13-BE77-90CDE89DFDB8}"/>
              </a:ext>
            </a:extLst>
          </p:cNvPr>
          <p:cNvPicPr>
            <a:picLocks noChangeAspect="1"/>
          </p:cNvPicPr>
          <p:nvPr/>
        </p:nvPicPr>
        <p:blipFill>
          <a:blip r:embed="rId3"/>
          <a:stretch>
            <a:fillRect/>
          </a:stretch>
        </p:blipFill>
        <p:spPr>
          <a:xfrm>
            <a:off x="9202842" y="1921107"/>
            <a:ext cx="2751731" cy="2051752"/>
          </a:xfrm>
          <a:prstGeom prst="rect">
            <a:avLst/>
          </a:prstGeom>
        </p:spPr>
      </p:pic>
      <p:sp>
        <p:nvSpPr>
          <p:cNvPr id="11" name="TextBox 10">
            <a:extLst>
              <a:ext uri="{FF2B5EF4-FFF2-40B4-BE49-F238E27FC236}">
                <a16:creationId xmlns:a16="http://schemas.microsoft.com/office/drawing/2014/main" id="{22B6AB1D-644F-5930-B1D4-45F02FEFD911}"/>
              </a:ext>
            </a:extLst>
          </p:cNvPr>
          <p:cNvSpPr txBox="1"/>
          <p:nvPr/>
        </p:nvSpPr>
        <p:spPr>
          <a:xfrm>
            <a:off x="4210051" y="122283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ＭＳ Ｐゴシック"/>
                <a:cs typeface="Arial"/>
              </a:rPr>
              <a:t>Long COVID</a:t>
            </a:r>
            <a:endParaRPr lang="en-US" sz="2400">
              <a:cs typeface="Arial"/>
            </a:endParaRPr>
          </a:p>
        </p:txBody>
      </p:sp>
      <p:pic>
        <p:nvPicPr>
          <p:cNvPr id="6" name="Picture 5" descr="What Happens When You Still Have Long ...">
            <a:extLst>
              <a:ext uri="{FF2B5EF4-FFF2-40B4-BE49-F238E27FC236}">
                <a16:creationId xmlns:a16="http://schemas.microsoft.com/office/drawing/2014/main" id="{0E24A52F-E085-AE51-6521-931191AEE638}"/>
              </a:ext>
            </a:extLst>
          </p:cNvPr>
          <p:cNvPicPr>
            <a:picLocks noChangeAspect="1"/>
          </p:cNvPicPr>
          <p:nvPr/>
        </p:nvPicPr>
        <p:blipFill>
          <a:blip r:embed="rId4"/>
          <a:stretch>
            <a:fillRect/>
          </a:stretch>
        </p:blipFill>
        <p:spPr>
          <a:xfrm>
            <a:off x="3597467" y="2208093"/>
            <a:ext cx="2669228" cy="1482199"/>
          </a:xfrm>
          <a:prstGeom prst="rect">
            <a:avLst/>
          </a:prstGeom>
        </p:spPr>
      </p:pic>
      <p:sp>
        <p:nvSpPr>
          <p:cNvPr id="12" name="TextBox 11">
            <a:extLst>
              <a:ext uri="{FF2B5EF4-FFF2-40B4-BE49-F238E27FC236}">
                <a16:creationId xmlns:a16="http://schemas.microsoft.com/office/drawing/2014/main" id="{755573DA-9D33-5499-9196-6DDFC6793DA0}"/>
              </a:ext>
            </a:extLst>
          </p:cNvPr>
          <p:cNvSpPr txBox="1"/>
          <p:nvPr/>
        </p:nvSpPr>
        <p:spPr>
          <a:xfrm>
            <a:off x="7044512" y="1308320"/>
            <a:ext cx="19170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ＭＳ Ｐゴシック"/>
                <a:cs typeface="Arial"/>
              </a:rPr>
              <a:t>IBS/IBD</a:t>
            </a:r>
            <a:endParaRPr lang="en-US" sz="2400">
              <a:cs typeface="Arial"/>
            </a:endParaRPr>
          </a:p>
        </p:txBody>
      </p:sp>
      <p:sp>
        <p:nvSpPr>
          <p:cNvPr id="14" name="TextBox 13">
            <a:extLst>
              <a:ext uri="{FF2B5EF4-FFF2-40B4-BE49-F238E27FC236}">
                <a16:creationId xmlns:a16="http://schemas.microsoft.com/office/drawing/2014/main" id="{2200EF6C-C35E-D8E4-2FF8-B8D3224C142B}"/>
              </a:ext>
            </a:extLst>
          </p:cNvPr>
          <p:cNvSpPr txBox="1"/>
          <p:nvPr/>
        </p:nvSpPr>
        <p:spPr>
          <a:xfrm>
            <a:off x="9544051" y="130971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Arial"/>
                <a:ea typeface="ＭＳ Ｐゴシック"/>
                <a:cs typeface="Arial"/>
              </a:rPr>
              <a:t>Dysautonomia</a:t>
            </a:r>
            <a:endParaRPr lang="en-US" sz="2400">
              <a:cs typeface="Arial"/>
            </a:endParaRPr>
          </a:p>
        </p:txBody>
      </p:sp>
      <p:sp>
        <p:nvSpPr>
          <p:cNvPr id="15" name="TextBox 14">
            <a:extLst>
              <a:ext uri="{FF2B5EF4-FFF2-40B4-BE49-F238E27FC236}">
                <a16:creationId xmlns:a16="http://schemas.microsoft.com/office/drawing/2014/main" id="{FFB3C390-4A2D-6A2A-3E3A-89963C6E2E5B}"/>
              </a:ext>
            </a:extLst>
          </p:cNvPr>
          <p:cNvSpPr txBox="1"/>
          <p:nvPr/>
        </p:nvSpPr>
        <p:spPr>
          <a:xfrm>
            <a:off x="990551" y="404447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ＭＳ Ｐゴシック"/>
                <a:cs typeface="Arial"/>
              </a:rPr>
              <a:t>Chronic pain</a:t>
            </a:r>
            <a:endParaRPr lang="en-US" sz="2400">
              <a:cs typeface="Arial"/>
            </a:endParaRPr>
          </a:p>
        </p:txBody>
      </p:sp>
      <p:pic>
        <p:nvPicPr>
          <p:cNvPr id="16" name="Picture 15" descr="Panic Attacks from a Therapist ...">
            <a:extLst>
              <a:ext uri="{FF2B5EF4-FFF2-40B4-BE49-F238E27FC236}">
                <a16:creationId xmlns:a16="http://schemas.microsoft.com/office/drawing/2014/main" id="{4BCD0703-7E06-ADAB-09EE-F4C2BC92524E}"/>
              </a:ext>
            </a:extLst>
          </p:cNvPr>
          <p:cNvPicPr>
            <a:picLocks noChangeAspect="1"/>
          </p:cNvPicPr>
          <p:nvPr/>
        </p:nvPicPr>
        <p:blipFill>
          <a:blip r:embed="rId5"/>
          <a:stretch>
            <a:fillRect/>
          </a:stretch>
        </p:blipFill>
        <p:spPr>
          <a:xfrm>
            <a:off x="4570113" y="4495790"/>
            <a:ext cx="3172440" cy="2167091"/>
          </a:xfrm>
          <a:prstGeom prst="rect">
            <a:avLst/>
          </a:prstGeom>
        </p:spPr>
      </p:pic>
      <p:sp>
        <p:nvSpPr>
          <p:cNvPr id="18" name="TextBox 17">
            <a:extLst>
              <a:ext uri="{FF2B5EF4-FFF2-40B4-BE49-F238E27FC236}">
                <a16:creationId xmlns:a16="http://schemas.microsoft.com/office/drawing/2014/main" id="{3FFACF9F-0537-19EC-3CA2-72406977F783}"/>
              </a:ext>
            </a:extLst>
          </p:cNvPr>
          <p:cNvSpPr txBox="1"/>
          <p:nvPr/>
        </p:nvSpPr>
        <p:spPr>
          <a:xfrm>
            <a:off x="7648669" y="3465729"/>
            <a:ext cx="22100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ＭＳ Ｐゴシック"/>
                <a:cs typeface="Arial"/>
              </a:rPr>
              <a:t>Mood</a:t>
            </a:r>
            <a:endParaRPr lang="en-US" sz="2400">
              <a:cs typeface="Arial"/>
            </a:endParaRPr>
          </a:p>
        </p:txBody>
      </p:sp>
      <p:pic>
        <p:nvPicPr>
          <p:cNvPr id="1026" name="Picture 2" descr="Five tips for talking to children about neurodivergence - Pan Macmillan">
            <a:extLst>
              <a:ext uri="{FF2B5EF4-FFF2-40B4-BE49-F238E27FC236}">
                <a16:creationId xmlns:a16="http://schemas.microsoft.com/office/drawing/2014/main" id="{1BE2F607-21C9-4CB5-29C6-8781AF4DF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5940" y="4996504"/>
            <a:ext cx="2066744" cy="1161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7E6550-36A5-D33D-C664-922F560B4E79}"/>
              </a:ext>
            </a:extLst>
          </p:cNvPr>
          <p:cNvSpPr txBox="1"/>
          <p:nvPr/>
        </p:nvSpPr>
        <p:spPr>
          <a:xfrm>
            <a:off x="8753424" y="4265808"/>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ＭＳ Ｐゴシック"/>
                <a:cs typeface="Arial"/>
              </a:rPr>
              <a:t>Neurodivergence</a:t>
            </a:r>
            <a:endParaRPr lang="en-US" sz="2400">
              <a:cs typeface="Arial"/>
            </a:endParaRPr>
          </a:p>
        </p:txBody>
      </p:sp>
      <p:pic>
        <p:nvPicPr>
          <p:cNvPr id="1028" name="Picture 4" descr="Irritable Bowel Syndrome (IBS) - OMNi ...">
            <a:extLst>
              <a:ext uri="{FF2B5EF4-FFF2-40B4-BE49-F238E27FC236}">
                <a16:creationId xmlns:a16="http://schemas.microsoft.com/office/drawing/2014/main" id="{D0E2FC4E-8F70-3B74-8FBF-46BAD8AB82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8300" y="1972937"/>
            <a:ext cx="2221229" cy="19470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369D017-3818-47BC-7C05-EA843A7325B4}"/>
              </a:ext>
            </a:extLst>
          </p:cNvPr>
          <p:cNvSpPr txBox="1"/>
          <p:nvPr/>
        </p:nvSpPr>
        <p:spPr>
          <a:xfrm>
            <a:off x="4785614" y="415613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Anxiety, panic, PTSD</a:t>
            </a:r>
          </a:p>
        </p:txBody>
      </p:sp>
      <p:sp>
        <p:nvSpPr>
          <p:cNvPr id="9" name="TextBox 8">
            <a:extLst>
              <a:ext uri="{FF2B5EF4-FFF2-40B4-BE49-F238E27FC236}">
                <a16:creationId xmlns:a16="http://schemas.microsoft.com/office/drawing/2014/main" id="{FB11FDB9-09FA-C4A8-1636-E2DF0DC17086}"/>
              </a:ext>
            </a:extLst>
          </p:cNvPr>
          <p:cNvSpPr txBox="1"/>
          <p:nvPr/>
        </p:nvSpPr>
        <p:spPr>
          <a:xfrm>
            <a:off x="604298" y="1222836"/>
            <a:ext cx="32695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ＭＳ Ｐゴシック"/>
                <a:cs typeface="Arial"/>
              </a:rPr>
              <a:t>ME/CFS </a:t>
            </a:r>
          </a:p>
        </p:txBody>
      </p:sp>
      <p:pic>
        <p:nvPicPr>
          <p:cNvPr id="17" name="Picture 16">
            <a:extLst>
              <a:ext uri="{FF2B5EF4-FFF2-40B4-BE49-F238E27FC236}">
                <a16:creationId xmlns:a16="http://schemas.microsoft.com/office/drawing/2014/main" id="{B9651A93-49D0-7994-0682-8CC9D57B23BE}"/>
              </a:ext>
            </a:extLst>
          </p:cNvPr>
          <p:cNvPicPr>
            <a:picLocks noChangeAspect="1"/>
          </p:cNvPicPr>
          <p:nvPr/>
        </p:nvPicPr>
        <p:blipFill>
          <a:blip r:embed="rId8"/>
          <a:stretch>
            <a:fillRect/>
          </a:stretch>
        </p:blipFill>
        <p:spPr>
          <a:xfrm>
            <a:off x="606454" y="2124837"/>
            <a:ext cx="2483181" cy="1649412"/>
          </a:xfrm>
          <a:prstGeom prst="rect">
            <a:avLst/>
          </a:prstGeom>
        </p:spPr>
      </p:pic>
    </p:spTree>
    <p:extLst>
      <p:ext uri="{BB962C8B-B14F-4D97-AF65-F5344CB8AC3E}">
        <p14:creationId xmlns:p14="http://schemas.microsoft.com/office/powerpoint/2010/main" val="2938582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3208-DA70-46C6-991A-84E175E77E09}"/>
              </a:ext>
            </a:extLst>
          </p:cNvPr>
          <p:cNvSpPr>
            <a:spLocks noGrp="1"/>
          </p:cNvSpPr>
          <p:nvPr>
            <p:ph type="title"/>
          </p:nvPr>
        </p:nvSpPr>
        <p:spPr/>
        <p:txBody>
          <a:bodyPr>
            <a:normAutofit/>
          </a:bodyPr>
          <a:lstStyle/>
          <a:p>
            <a:br>
              <a:rPr lang="en-GB" sz="4000"/>
            </a:br>
            <a:r>
              <a:rPr lang="en-GB" sz="4000"/>
              <a:t>How </a:t>
            </a:r>
            <a:r>
              <a:rPr lang="en-GB" sz="3600"/>
              <a:t>big</a:t>
            </a:r>
            <a:r>
              <a:rPr lang="en-GB" sz="4000"/>
              <a:t> is the problem??</a:t>
            </a:r>
          </a:p>
        </p:txBody>
      </p:sp>
      <p:sp>
        <p:nvSpPr>
          <p:cNvPr id="3" name="Content Placeholder 2">
            <a:extLst>
              <a:ext uri="{FF2B5EF4-FFF2-40B4-BE49-F238E27FC236}">
                <a16:creationId xmlns:a16="http://schemas.microsoft.com/office/drawing/2014/main" id="{D60B97C1-45B5-4A08-8D28-0C6FA37459F4}"/>
              </a:ext>
            </a:extLst>
          </p:cNvPr>
          <p:cNvSpPr>
            <a:spLocks noGrp="1"/>
          </p:cNvSpPr>
          <p:nvPr>
            <p:ph idx="1"/>
          </p:nvPr>
        </p:nvSpPr>
        <p:spPr>
          <a:xfrm>
            <a:off x="838200" y="2354478"/>
            <a:ext cx="8950689" cy="3641207"/>
          </a:xfrm>
        </p:spPr>
        <p:txBody>
          <a:bodyPr>
            <a:normAutofit/>
          </a:bodyPr>
          <a:lstStyle/>
          <a:p>
            <a:pPr marL="0" indent="0">
              <a:buNone/>
            </a:pPr>
            <a:endParaRPr lang="en-GB">
              <a:latin typeface="+mj-lt"/>
            </a:endParaRPr>
          </a:p>
          <a:p>
            <a:pPr marL="0" indent="0">
              <a:buNone/>
            </a:pPr>
            <a:r>
              <a:rPr lang="en-GB">
                <a:latin typeface="+mj-lt"/>
              </a:rPr>
              <a:t>14 million &lt; 18 in the UK </a:t>
            </a:r>
          </a:p>
          <a:p>
            <a:pPr marL="0" indent="0">
              <a:buNone/>
            </a:pPr>
            <a:endParaRPr lang="en-GB">
              <a:latin typeface="+mj-lt"/>
            </a:endParaRPr>
          </a:p>
          <a:p>
            <a:pPr marL="0" indent="0">
              <a:buNone/>
            </a:pPr>
            <a:r>
              <a:rPr lang="en-GB">
                <a:latin typeface="+mj-lt"/>
              </a:rPr>
              <a:t>ME/CFS =  1/200  </a:t>
            </a:r>
          </a:p>
          <a:p>
            <a:pPr marL="0" indent="0">
              <a:buNone/>
            </a:pPr>
            <a:endParaRPr lang="en-GB">
              <a:latin typeface="+mj-lt"/>
            </a:endParaRPr>
          </a:p>
          <a:p>
            <a:pPr marL="0" indent="0">
              <a:buNone/>
            </a:pPr>
            <a:r>
              <a:rPr lang="en-GB">
                <a:latin typeface="+mj-lt"/>
              </a:rPr>
              <a:t>Long </a:t>
            </a:r>
            <a:r>
              <a:rPr lang="en-GB" err="1">
                <a:latin typeface="+mj-lt"/>
              </a:rPr>
              <a:t>covid</a:t>
            </a:r>
            <a:r>
              <a:rPr lang="en-GB">
                <a:latin typeface="+mj-lt"/>
              </a:rPr>
              <a:t> ?  1- 40% in various studies up to 2023…. Now?</a:t>
            </a:r>
          </a:p>
          <a:p>
            <a:pPr marL="0" indent="0">
              <a:buNone/>
            </a:pPr>
            <a:endParaRPr lang="en-GB"/>
          </a:p>
        </p:txBody>
      </p:sp>
      <p:sp>
        <p:nvSpPr>
          <p:cNvPr id="4" name="Rectangle 3">
            <a:extLst>
              <a:ext uri="{FF2B5EF4-FFF2-40B4-BE49-F238E27FC236}">
                <a16:creationId xmlns:a16="http://schemas.microsoft.com/office/drawing/2014/main" id="{06D2E0CF-12C7-4EBB-9B54-8348C8265135}"/>
              </a:ext>
            </a:extLst>
          </p:cNvPr>
          <p:cNvSpPr/>
          <p:nvPr/>
        </p:nvSpPr>
        <p:spPr>
          <a:xfrm>
            <a:off x="3188218" y="6042642"/>
            <a:ext cx="9306045" cy="646331"/>
          </a:xfrm>
          <a:prstGeom prst="rect">
            <a:avLst/>
          </a:prstGeom>
        </p:spPr>
        <p:txBody>
          <a:bodyPr wrap="square">
            <a:spAutoFit/>
          </a:bodyPr>
          <a:lstStyle/>
          <a:p>
            <a:r>
              <a:rPr lang="en-GB" sz="1200"/>
              <a:t>Collin SM et al (2016) Chronic fatigue syndrome at age 16 years. </a:t>
            </a:r>
            <a:r>
              <a:rPr lang="en-GB" sz="1200" err="1"/>
              <a:t>Pediatrics</a:t>
            </a:r>
            <a:r>
              <a:rPr lang="en-GB" sz="1200"/>
              <a:t>. 137:e20153434</a:t>
            </a:r>
          </a:p>
          <a:p>
            <a:r>
              <a:rPr lang="en-GB" sz="1200"/>
              <a:t>Stephenson T et al. Long COVID - the physical and mental health of children and non-hospitalised young people 3 months after SARS-CoV-2 infection; a national matched cohort study (The </a:t>
            </a:r>
            <a:r>
              <a:rPr lang="en-GB" sz="1200" err="1"/>
              <a:t>CLoCk</a:t>
            </a:r>
            <a:r>
              <a:rPr lang="en-GB" sz="1200"/>
              <a:t>) Study. 2021 </a:t>
            </a:r>
            <a:r>
              <a:rPr lang="en-GB" sz="1200" err="1"/>
              <a:t>doi</a:t>
            </a:r>
            <a:r>
              <a:rPr lang="en-GB" sz="1200"/>
              <a:t>: 10.21203/rs.3.rs-798316/v1</a:t>
            </a:r>
            <a:endParaRPr lang="en-GB" sz="1000"/>
          </a:p>
        </p:txBody>
      </p:sp>
      <p:pic>
        <p:nvPicPr>
          <p:cNvPr id="3074" name="Picture 2" descr="Approximately 36,000 children and young people under 19 in the UK have diabetes">
            <a:extLst>
              <a:ext uri="{FF2B5EF4-FFF2-40B4-BE49-F238E27FC236}">
                <a16:creationId xmlns:a16="http://schemas.microsoft.com/office/drawing/2014/main" id="{17C2AB9F-B387-4F4E-B9BD-04215D639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095" y="365125"/>
            <a:ext cx="3315704" cy="19423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pproximately 1% of young people age 10-24 in the UK report having long-covid ">
            <a:extLst>
              <a:ext uri="{FF2B5EF4-FFF2-40B4-BE49-F238E27FC236}">
                <a16:creationId xmlns:a16="http://schemas.microsoft.com/office/drawing/2014/main" id="{370717F7-B5F9-44AC-B899-DB80EC3EC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115" y="2354478"/>
            <a:ext cx="5728252" cy="2338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velina London logo wins at branding awards | Guy&amp;#39;s and St Thomas&amp;#39; NHS  Foundation Trust">
            <a:extLst>
              <a:ext uri="{FF2B5EF4-FFF2-40B4-BE49-F238E27FC236}">
                <a16:creationId xmlns:a16="http://schemas.microsoft.com/office/drawing/2014/main" id="{59243CC2-3D09-4159-8354-16296AD6F7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76" t="10445" r="12392" b="10364"/>
          <a:stretch/>
        </p:blipFill>
        <p:spPr bwMode="auto">
          <a:xfrm>
            <a:off x="11049870" y="4965539"/>
            <a:ext cx="914033" cy="122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0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3DBCC48-24E6-1260-CE1F-20B0B488F361}"/>
              </a:ext>
            </a:extLst>
          </p:cNvPr>
          <p:cNvPicPr>
            <a:picLocks noChangeAspect="1"/>
          </p:cNvPicPr>
          <p:nvPr/>
        </p:nvPicPr>
        <p:blipFill rotWithShape="1">
          <a:blip r:embed="rId3"/>
          <a:srcRect l="51721" r="7168" b="-1"/>
          <a:stretch/>
        </p:blipFill>
        <p:spPr>
          <a:xfrm>
            <a:off x="7968222" y="235141"/>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71FF5350-C2CC-067F-2AC7-5D535C9D0FF9}"/>
              </a:ext>
            </a:extLst>
          </p:cNvPr>
          <p:cNvSpPr>
            <a:spLocks noGrp="1"/>
          </p:cNvSpPr>
          <p:nvPr>
            <p:ph type="title"/>
          </p:nvPr>
        </p:nvSpPr>
        <p:spPr>
          <a:xfrm>
            <a:off x="818057" y="233030"/>
            <a:ext cx="6831188" cy="1322887"/>
          </a:xfrm>
        </p:spPr>
        <p:txBody>
          <a:bodyPr vert="horz" lIns="91440" tIns="45720" rIns="91440" bIns="45720" rtlCol="0">
            <a:normAutofit/>
          </a:bodyPr>
          <a:lstStyle/>
          <a:p>
            <a:r>
              <a:rPr lang="en-US" sz="3700"/>
              <a:t>Diagnosing ME/CFS( NG206)</a:t>
            </a:r>
          </a:p>
        </p:txBody>
      </p:sp>
      <p:sp>
        <p:nvSpPr>
          <p:cNvPr id="12" name="TextBox 11">
            <a:extLst>
              <a:ext uri="{FF2B5EF4-FFF2-40B4-BE49-F238E27FC236}">
                <a16:creationId xmlns:a16="http://schemas.microsoft.com/office/drawing/2014/main" id="{D33ADAED-C540-B8B5-BCAF-19F28B24B409}"/>
              </a:ext>
            </a:extLst>
          </p:cNvPr>
          <p:cNvSpPr txBox="1"/>
          <p:nvPr/>
        </p:nvSpPr>
        <p:spPr>
          <a:xfrm>
            <a:off x="4912327" y="1352695"/>
            <a:ext cx="237566" cy="687881"/>
          </a:xfrm>
          <a:prstGeom prst="rect">
            <a:avLst/>
          </a:prstGeom>
          <a:noFill/>
        </p:spPr>
        <p:txBody>
          <a:bodyPr wrap="none" rtlCol="0">
            <a:spAutoFit/>
          </a:bodyPr>
          <a:lstStyle/>
          <a:p>
            <a:pPr marL="0" lvl="0" indent="0" algn="ctr" defTabSz="1022350">
              <a:lnSpc>
                <a:spcPct val="90000"/>
              </a:lnSpc>
              <a:spcBef>
                <a:spcPct val="0"/>
              </a:spcBef>
              <a:spcAft>
                <a:spcPct val="35000"/>
              </a:spcAft>
              <a:buNone/>
              <a:defRPr b="1"/>
            </a:pPr>
            <a:r>
              <a:rPr lang="en-GB" kern="1200"/>
              <a:t> </a:t>
            </a:r>
          </a:p>
          <a:p>
            <a:pPr marL="0" lvl="0" indent="0" algn="ctr" defTabSz="1022350">
              <a:lnSpc>
                <a:spcPct val="90000"/>
              </a:lnSpc>
              <a:spcBef>
                <a:spcPct val="0"/>
              </a:spcBef>
              <a:spcAft>
                <a:spcPct val="35000"/>
              </a:spcAft>
              <a:buNone/>
              <a:defRPr b="1"/>
            </a:pPr>
            <a:endParaRPr lang="en-US" kern="1200"/>
          </a:p>
        </p:txBody>
      </p:sp>
      <p:graphicFrame>
        <p:nvGraphicFramePr>
          <p:cNvPr id="33" name="Content Placeholder 2">
            <a:extLst>
              <a:ext uri="{FF2B5EF4-FFF2-40B4-BE49-F238E27FC236}">
                <a16:creationId xmlns:a16="http://schemas.microsoft.com/office/drawing/2014/main" id="{B2C58AC9-553A-E292-52A1-7D264B0C83C4}"/>
              </a:ext>
            </a:extLst>
          </p:cNvPr>
          <p:cNvGraphicFramePr>
            <a:graphicFrameLocks noGrp="1"/>
          </p:cNvGraphicFramePr>
          <p:nvPr>
            <p:ph idx="1"/>
            <p:extLst>
              <p:ext uri="{D42A27DB-BD31-4B8C-83A1-F6EECF244321}">
                <p14:modId xmlns:p14="http://schemas.microsoft.com/office/powerpoint/2010/main" val="2384628182"/>
              </p:ext>
            </p:extLst>
          </p:nvPr>
        </p:nvGraphicFramePr>
        <p:xfrm>
          <a:off x="1007994" y="1672046"/>
          <a:ext cx="5741149" cy="483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7234AE32-9E56-8A1C-FDB2-D5E9952C753D}"/>
              </a:ext>
            </a:extLst>
          </p:cNvPr>
          <p:cNvSpPr txBox="1"/>
          <p:nvPr/>
        </p:nvSpPr>
        <p:spPr>
          <a:xfrm>
            <a:off x="7059404" y="2348391"/>
            <a:ext cx="2508068" cy="26314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lvl="0" indent="0" algn="ctr" defTabSz="1022350">
              <a:lnSpc>
                <a:spcPct val="90000"/>
              </a:lnSpc>
              <a:spcBef>
                <a:spcPct val="0"/>
              </a:spcBef>
              <a:spcAft>
                <a:spcPct val="35000"/>
              </a:spcAft>
              <a:buNone/>
              <a:defRPr b="1"/>
            </a:pPr>
            <a:r>
              <a:rPr lang="en-GB" sz="2000" kern="1200"/>
              <a:t>Symptoms present </a:t>
            </a:r>
            <a:r>
              <a:rPr lang="en-GB" sz="2000" kern="1200">
                <a:solidFill>
                  <a:schemeClr val="tx1"/>
                </a:solidFill>
              </a:rPr>
              <a:t>for </a:t>
            </a:r>
          </a:p>
          <a:p>
            <a:pPr marL="0" lvl="0" indent="0" algn="ctr" defTabSz="1022350">
              <a:lnSpc>
                <a:spcPct val="90000"/>
              </a:lnSpc>
              <a:spcBef>
                <a:spcPct val="0"/>
              </a:spcBef>
              <a:spcAft>
                <a:spcPct val="35000"/>
              </a:spcAft>
              <a:buNone/>
              <a:defRPr b="1"/>
            </a:pPr>
            <a:r>
              <a:rPr lang="en-GB" sz="2000" kern="1200">
                <a:solidFill>
                  <a:srgbClr val="C00000"/>
                </a:solidFill>
              </a:rPr>
              <a:t>3 months </a:t>
            </a:r>
            <a:r>
              <a:rPr lang="en-GB" sz="2000" kern="1200"/>
              <a:t>or more</a:t>
            </a:r>
          </a:p>
          <a:p>
            <a:pPr marL="0" lvl="0" indent="0" algn="ctr" defTabSz="1022350">
              <a:lnSpc>
                <a:spcPct val="90000"/>
              </a:lnSpc>
              <a:spcBef>
                <a:spcPct val="0"/>
              </a:spcBef>
              <a:spcAft>
                <a:spcPct val="35000"/>
              </a:spcAft>
              <a:buNone/>
              <a:defRPr b="1"/>
            </a:pPr>
            <a:r>
              <a:rPr lang="en-GB" sz="2000"/>
              <a:t>N</a:t>
            </a:r>
            <a:r>
              <a:rPr lang="en-GB" sz="2000" kern="1200"/>
              <a:t>ot explained by another condition </a:t>
            </a:r>
            <a:endParaRPr lang="en-US" sz="2000"/>
          </a:p>
          <a:p>
            <a:pPr marL="0" lvl="0" indent="0" algn="ctr" defTabSz="1022350">
              <a:lnSpc>
                <a:spcPct val="90000"/>
              </a:lnSpc>
              <a:spcBef>
                <a:spcPct val="0"/>
              </a:spcBef>
              <a:spcAft>
                <a:spcPct val="35000"/>
              </a:spcAft>
              <a:buNone/>
              <a:defRPr b="1"/>
            </a:pPr>
            <a:r>
              <a:rPr lang="en-GB" sz="2000" i="0">
                <a:solidFill>
                  <a:srgbClr val="0E0E0E"/>
                </a:solidFill>
                <a:effectLst/>
                <a:latin typeface="Inter"/>
              </a:rPr>
              <a:t>I</a:t>
            </a:r>
            <a:r>
              <a:rPr lang="en-GB" sz="2000" i="0" kern="1200">
                <a:solidFill>
                  <a:srgbClr val="0E0E0E"/>
                </a:solidFill>
                <a:effectLst/>
                <a:latin typeface="Inter"/>
              </a:rPr>
              <a:t>mpact of symptoms on psychological and social wellbeing</a:t>
            </a:r>
          </a:p>
        </p:txBody>
      </p:sp>
      <p:grpSp>
        <p:nvGrpSpPr>
          <p:cNvPr id="3" name="Group 2">
            <a:extLst>
              <a:ext uri="{FF2B5EF4-FFF2-40B4-BE49-F238E27FC236}">
                <a16:creationId xmlns:a16="http://schemas.microsoft.com/office/drawing/2014/main" id="{DBDEA518-B00C-C65E-8BDD-8AF7417A58A4}"/>
              </a:ext>
            </a:extLst>
          </p:cNvPr>
          <p:cNvGrpSpPr/>
          <p:nvPr/>
        </p:nvGrpSpPr>
        <p:grpSpPr>
          <a:xfrm>
            <a:off x="9584562" y="609600"/>
            <a:ext cx="2396519" cy="419133"/>
            <a:chOff x="0" y="2703"/>
            <a:chExt cx="6900512" cy="460894"/>
          </a:xfrm>
        </p:grpSpPr>
        <p:sp>
          <p:nvSpPr>
            <p:cNvPr id="41" name="Rectangle 40">
              <a:extLst>
                <a:ext uri="{FF2B5EF4-FFF2-40B4-BE49-F238E27FC236}">
                  <a16:creationId xmlns:a16="http://schemas.microsoft.com/office/drawing/2014/main" id="{EB755AEE-A4EA-2837-3A63-25B651F33C03}"/>
                </a:ext>
              </a:extLst>
            </p:cNvPr>
            <p:cNvSpPr/>
            <p:nvPr/>
          </p:nvSpPr>
          <p:spPr>
            <a:xfrm>
              <a:off x="0" y="2703"/>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42" name="TextBox 41">
              <a:extLst>
                <a:ext uri="{FF2B5EF4-FFF2-40B4-BE49-F238E27FC236}">
                  <a16:creationId xmlns:a16="http://schemas.microsoft.com/office/drawing/2014/main" id="{9B88588C-123D-E175-5695-9951F411BFF2}"/>
                </a:ext>
              </a:extLst>
            </p:cNvPr>
            <p:cNvSpPr txBox="1"/>
            <p:nvPr/>
          </p:nvSpPr>
          <p:spPr>
            <a:xfrm>
              <a:off x="0" y="2703"/>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Significant fatigue</a:t>
              </a:r>
              <a:endParaRPr lang="en-US" sz="2100" kern="1200"/>
            </a:p>
          </p:txBody>
        </p:sp>
      </p:grpSp>
      <p:grpSp>
        <p:nvGrpSpPr>
          <p:cNvPr id="4" name="Group 3">
            <a:extLst>
              <a:ext uri="{FF2B5EF4-FFF2-40B4-BE49-F238E27FC236}">
                <a16:creationId xmlns:a16="http://schemas.microsoft.com/office/drawing/2014/main" id="{212807EC-9CEF-3F3E-9293-3601CEDC9C83}"/>
              </a:ext>
            </a:extLst>
          </p:cNvPr>
          <p:cNvGrpSpPr/>
          <p:nvPr/>
        </p:nvGrpSpPr>
        <p:grpSpPr>
          <a:xfrm>
            <a:off x="9584562" y="1070494"/>
            <a:ext cx="2396519" cy="419133"/>
            <a:chOff x="0" y="463597"/>
            <a:chExt cx="6900512" cy="460894"/>
          </a:xfrm>
        </p:grpSpPr>
        <p:sp>
          <p:nvSpPr>
            <p:cNvPr id="39" name="Rectangle 38">
              <a:extLst>
                <a:ext uri="{FF2B5EF4-FFF2-40B4-BE49-F238E27FC236}">
                  <a16:creationId xmlns:a16="http://schemas.microsoft.com/office/drawing/2014/main" id="{FD50D8E5-128C-9285-ACF0-B138BD02A674}"/>
                </a:ext>
              </a:extLst>
            </p:cNvPr>
            <p:cNvSpPr/>
            <p:nvPr/>
          </p:nvSpPr>
          <p:spPr>
            <a:xfrm>
              <a:off x="0" y="463597"/>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40" name="TextBox 39">
              <a:extLst>
                <a:ext uri="{FF2B5EF4-FFF2-40B4-BE49-F238E27FC236}">
                  <a16:creationId xmlns:a16="http://schemas.microsoft.com/office/drawing/2014/main" id="{F8E72A9F-8D80-6E48-5EC6-3E55C41331BA}"/>
                </a:ext>
              </a:extLst>
            </p:cNvPr>
            <p:cNvSpPr txBox="1"/>
            <p:nvPr/>
          </p:nvSpPr>
          <p:spPr>
            <a:xfrm>
              <a:off x="0" y="463597"/>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Flu like symptoms</a:t>
              </a:r>
            </a:p>
          </p:txBody>
        </p:sp>
      </p:grpSp>
      <p:grpSp>
        <p:nvGrpSpPr>
          <p:cNvPr id="5" name="Group 4">
            <a:extLst>
              <a:ext uri="{FF2B5EF4-FFF2-40B4-BE49-F238E27FC236}">
                <a16:creationId xmlns:a16="http://schemas.microsoft.com/office/drawing/2014/main" id="{DAD88899-D90B-B24B-EE4D-8A49B9DB0A20}"/>
              </a:ext>
            </a:extLst>
          </p:cNvPr>
          <p:cNvGrpSpPr/>
          <p:nvPr/>
        </p:nvGrpSpPr>
        <p:grpSpPr>
          <a:xfrm>
            <a:off x="9584562" y="1531389"/>
            <a:ext cx="2396519" cy="419133"/>
            <a:chOff x="0" y="924492"/>
            <a:chExt cx="6900512" cy="460894"/>
          </a:xfrm>
        </p:grpSpPr>
        <p:sp>
          <p:nvSpPr>
            <p:cNvPr id="37" name="Rectangle 36">
              <a:extLst>
                <a:ext uri="{FF2B5EF4-FFF2-40B4-BE49-F238E27FC236}">
                  <a16:creationId xmlns:a16="http://schemas.microsoft.com/office/drawing/2014/main" id="{A59C0DAD-9A49-BB53-89AB-D5FB1BF1F0D0}"/>
                </a:ext>
              </a:extLst>
            </p:cNvPr>
            <p:cNvSpPr/>
            <p:nvPr/>
          </p:nvSpPr>
          <p:spPr>
            <a:xfrm>
              <a:off x="0" y="924492"/>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8" name="TextBox 37">
              <a:extLst>
                <a:ext uri="{FF2B5EF4-FFF2-40B4-BE49-F238E27FC236}">
                  <a16:creationId xmlns:a16="http://schemas.microsoft.com/office/drawing/2014/main" id="{6C098FAB-E8AF-EE9F-F293-26550854AE48}"/>
                </a:ext>
              </a:extLst>
            </p:cNvPr>
            <p:cNvSpPr txBox="1"/>
            <p:nvPr/>
          </p:nvSpPr>
          <p:spPr>
            <a:xfrm>
              <a:off x="0" y="924492"/>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Heightened sensory sensitivity</a:t>
              </a:r>
              <a:endParaRPr lang="en-US" sz="2100" kern="1200"/>
            </a:p>
          </p:txBody>
        </p:sp>
      </p:grpSp>
      <p:grpSp>
        <p:nvGrpSpPr>
          <p:cNvPr id="6" name="Group 5">
            <a:extLst>
              <a:ext uri="{FF2B5EF4-FFF2-40B4-BE49-F238E27FC236}">
                <a16:creationId xmlns:a16="http://schemas.microsoft.com/office/drawing/2014/main" id="{04D9EBFB-09FE-BFDC-0D7F-614A974933ED}"/>
              </a:ext>
            </a:extLst>
          </p:cNvPr>
          <p:cNvGrpSpPr/>
          <p:nvPr/>
        </p:nvGrpSpPr>
        <p:grpSpPr>
          <a:xfrm>
            <a:off x="9584562" y="1992283"/>
            <a:ext cx="2396519" cy="419133"/>
            <a:chOff x="0" y="1385386"/>
            <a:chExt cx="6900512" cy="460894"/>
          </a:xfrm>
        </p:grpSpPr>
        <p:sp>
          <p:nvSpPr>
            <p:cNvPr id="34" name="Rectangle 33">
              <a:extLst>
                <a:ext uri="{FF2B5EF4-FFF2-40B4-BE49-F238E27FC236}">
                  <a16:creationId xmlns:a16="http://schemas.microsoft.com/office/drawing/2014/main" id="{6F91E260-0ACE-C830-DDA1-FE98C069E5CB}"/>
                </a:ext>
              </a:extLst>
            </p:cNvPr>
            <p:cNvSpPr/>
            <p:nvPr/>
          </p:nvSpPr>
          <p:spPr>
            <a:xfrm>
              <a:off x="0" y="1385386"/>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6" name="TextBox 35">
              <a:extLst>
                <a:ext uri="{FF2B5EF4-FFF2-40B4-BE49-F238E27FC236}">
                  <a16:creationId xmlns:a16="http://schemas.microsoft.com/office/drawing/2014/main" id="{09B0928F-36F2-CC63-F289-95ED5669B984}"/>
                </a:ext>
              </a:extLst>
            </p:cNvPr>
            <p:cNvSpPr txBox="1"/>
            <p:nvPr/>
          </p:nvSpPr>
          <p:spPr>
            <a:xfrm>
              <a:off x="0" y="1385386"/>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Muscle and joint aches and pain</a:t>
              </a:r>
              <a:endParaRPr lang="en-US" sz="2100" kern="1200"/>
            </a:p>
          </p:txBody>
        </p:sp>
      </p:grpSp>
      <p:grpSp>
        <p:nvGrpSpPr>
          <p:cNvPr id="7" name="Group 6">
            <a:extLst>
              <a:ext uri="{FF2B5EF4-FFF2-40B4-BE49-F238E27FC236}">
                <a16:creationId xmlns:a16="http://schemas.microsoft.com/office/drawing/2014/main" id="{E690D4BC-54AC-3B6B-9705-B3FCF439A193}"/>
              </a:ext>
            </a:extLst>
          </p:cNvPr>
          <p:cNvGrpSpPr/>
          <p:nvPr/>
        </p:nvGrpSpPr>
        <p:grpSpPr>
          <a:xfrm>
            <a:off x="9584562" y="2453178"/>
            <a:ext cx="2396519" cy="419133"/>
            <a:chOff x="0" y="1846281"/>
            <a:chExt cx="6900512" cy="460894"/>
          </a:xfrm>
        </p:grpSpPr>
        <p:sp>
          <p:nvSpPr>
            <p:cNvPr id="31" name="Rectangle 30">
              <a:extLst>
                <a:ext uri="{FF2B5EF4-FFF2-40B4-BE49-F238E27FC236}">
                  <a16:creationId xmlns:a16="http://schemas.microsoft.com/office/drawing/2014/main" id="{1EEE993E-296F-9183-D099-F20724F06F15}"/>
                </a:ext>
              </a:extLst>
            </p:cNvPr>
            <p:cNvSpPr/>
            <p:nvPr/>
          </p:nvSpPr>
          <p:spPr>
            <a:xfrm>
              <a:off x="0" y="1846281"/>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2" name="TextBox 31">
              <a:extLst>
                <a:ext uri="{FF2B5EF4-FFF2-40B4-BE49-F238E27FC236}">
                  <a16:creationId xmlns:a16="http://schemas.microsoft.com/office/drawing/2014/main" id="{53D2FBA9-B16F-7922-81E7-4F1246E8540F}"/>
                </a:ext>
              </a:extLst>
            </p:cNvPr>
            <p:cNvSpPr txBox="1"/>
            <p:nvPr/>
          </p:nvSpPr>
          <p:spPr>
            <a:xfrm>
              <a:off x="0" y="1846281"/>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Headaches</a:t>
              </a:r>
              <a:endParaRPr lang="en-US" sz="2100" kern="1200"/>
            </a:p>
          </p:txBody>
        </p:sp>
      </p:grpSp>
      <p:grpSp>
        <p:nvGrpSpPr>
          <p:cNvPr id="8" name="Group 7">
            <a:extLst>
              <a:ext uri="{FF2B5EF4-FFF2-40B4-BE49-F238E27FC236}">
                <a16:creationId xmlns:a16="http://schemas.microsoft.com/office/drawing/2014/main" id="{884E3662-1AD6-4FAF-D78A-4272848EB54F}"/>
              </a:ext>
            </a:extLst>
          </p:cNvPr>
          <p:cNvGrpSpPr/>
          <p:nvPr/>
        </p:nvGrpSpPr>
        <p:grpSpPr>
          <a:xfrm>
            <a:off x="9584562" y="2914072"/>
            <a:ext cx="2396519" cy="419133"/>
            <a:chOff x="0" y="2307175"/>
            <a:chExt cx="6900512" cy="460894"/>
          </a:xfrm>
        </p:grpSpPr>
        <p:sp>
          <p:nvSpPr>
            <p:cNvPr id="29" name="Rectangle 28">
              <a:extLst>
                <a:ext uri="{FF2B5EF4-FFF2-40B4-BE49-F238E27FC236}">
                  <a16:creationId xmlns:a16="http://schemas.microsoft.com/office/drawing/2014/main" id="{59962DE8-749C-E58C-F568-075E263D23F0}"/>
                </a:ext>
              </a:extLst>
            </p:cNvPr>
            <p:cNvSpPr/>
            <p:nvPr/>
          </p:nvSpPr>
          <p:spPr>
            <a:xfrm>
              <a:off x="0" y="2307175"/>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0" name="TextBox 29">
              <a:extLst>
                <a:ext uri="{FF2B5EF4-FFF2-40B4-BE49-F238E27FC236}">
                  <a16:creationId xmlns:a16="http://schemas.microsoft.com/office/drawing/2014/main" id="{E83C86CF-236E-C2DF-192F-A7785C1A6827}"/>
                </a:ext>
              </a:extLst>
            </p:cNvPr>
            <p:cNvSpPr txBox="1"/>
            <p:nvPr/>
          </p:nvSpPr>
          <p:spPr>
            <a:xfrm>
              <a:off x="0" y="2307175"/>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Abdominal pain</a:t>
              </a:r>
              <a:endParaRPr lang="en-US" sz="2100" kern="1200"/>
            </a:p>
          </p:txBody>
        </p:sp>
      </p:grpSp>
      <p:grpSp>
        <p:nvGrpSpPr>
          <p:cNvPr id="9" name="Group 8">
            <a:extLst>
              <a:ext uri="{FF2B5EF4-FFF2-40B4-BE49-F238E27FC236}">
                <a16:creationId xmlns:a16="http://schemas.microsoft.com/office/drawing/2014/main" id="{026AAD85-D172-8CDA-58C4-5567E873A417}"/>
              </a:ext>
            </a:extLst>
          </p:cNvPr>
          <p:cNvGrpSpPr/>
          <p:nvPr/>
        </p:nvGrpSpPr>
        <p:grpSpPr>
          <a:xfrm>
            <a:off x="9584562" y="3374967"/>
            <a:ext cx="2396519" cy="419133"/>
            <a:chOff x="0" y="2768070"/>
            <a:chExt cx="6900512" cy="460894"/>
          </a:xfrm>
        </p:grpSpPr>
        <p:sp>
          <p:nvSpPr>
            <p:cNvPr id="27" name="Rectangle 26">
              <a:extLst>
                <a:ext uri="{FF2B5EF4-FFF2-40B4-BE49-F238E27FC236}">
                  <a16:creationId xmlns:a16="http://schemas.microsoft.com/office/drawing/2014/main" id="{8BBADB95-DB9A-F4E0-7C7B-9FB735478D6A}"/>
                </a:ext>
              </a:extLst>
            </p:cNvPr>
            <p:cNvSpPr/>
            <p:nvPr/>
          </p:nvSpPr>
          <p:spPr>
            <a:xfrm>
              <a:off x="0" y="2768070"/>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8" name="TextBox 27">
              <a:extLst>
                <a:ext uri="{FF2B5EF4-FFF2-40B4-BE49-F238E27FC236}">
                  <a16:creationId xmlns:a16="http://schemas.microsoft.com/office/drawing/2014/main" id="{4634E050-E1DB-7AB5-6BDC-B01ED216D5A0}"/>
                </a:ext>
              </a:extLst>
            </p:cNvPr>
            <p:cNvSpPr txBox="1"/>
            <p:nvPr/>
          </p:nvSpPr>
          <p:spPr>
            <a:xfrm>
              <a:off x="0" y="2768070"/>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Gastrointestinal</a:t>
              </a:r>
              <a:endParaRPr lang="en-GB" sz="2100" kern="1200">
                <a:ea typeface="Calibri"/>
                <a:cs typeface="Calibri"/>
              </a:endParaRPr>
            </a:p>
          </p:txBody>
        </p:sp>
      </p:grpSp>
      <p:grpSp>
        <p:nvGrpSpPr>
          <p:cNvPr id="10" name="Group 9">
            <a:extLst>
              <a:ext uri="{FF2B5EF4-FFF2-40B4-BE49-F238E27FC236}">
                <a16:creationId xmlns:a16="http://schemas.microsoft.com/office/drawing/2014/main" id="{B5AB3876-E3F1-A78A-0E28-FE776DD80C0C}"/>
              </a:ext>
            </a:extLst>
          </p:cNvPr>
          <p:cNvGrpSpPr/>
          <p:nvPr/>
        </p:nvGrpSpPr>
        <p:grpSpPr>
          <a:xfrm>
            <a:off x="9584562" y="3835862"/>
            <a:ext cx="2396519" cy="419133"/>
            <a:chOff x="0" y="3228965"/>
            <a:chExt cx="6900512" cy="460894"/>
          </a:xfrm>
        </p:grpSpPr>
        <p:sp>
          <p:nvSpPr>
            <p:cNvPr id="25" name="Rectangle 24">
              <a:extLst>
                <a:ext uri="{FF2B5EF4-FFF2-40B4-BE49-F238E27FC236}">
                  <a16:creationId xmlns:a16="http://schemas.microsoft.com/office/drawing/2014/main" id="{10CC4B36-EB8E-68E2-463F-8DC0A46CFC95}"/>
                </a:ext>
              </a:extLst>
            </p:cNvPr>
            <p:cNvSpPr/>
            <p:nvPr/>
          </p:nvSpPr>
          <p:spPr>
            <a:xfrm>
              <a:off x="0" y="3228965"/>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6" name="TextBox 25">
              <a:extLst>
                <a:ext uri="{FF2B5EF4-FFF2-40B4-BE49-F238E27FC236}">
                  <a16:creationId xmlns:a16="http://schemas.microsoft.com/office/drawing/2014/main" id="{1DC8E311-705F-9513-255E-9067B9DB9414}"/>
                </a:ext>
              </a:extLst>
            </p:cNvPr>
            <p:cNvSpPr txBox="1"/>
            <p:nvPr/>
          </p:nvSpPr>
          <p:spPr>
            <a:xfrm>
              <a:off x="0" y="3228965"/>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Nausea</a:t>
              </a:r>
              <a:endParaRPr lang="en-US" sz="2100" kern="1200"/>
            </a:p>
          </p:txBody>
        </p:sp>
      </p:grpSp>
      <p:grpSp>
        <p:nvGrpSpPr>
          <p:cNvPr id="11" name="Group 10">
            <a:extLst>
              <a:ext uri="{FF2B5EF4-FFF2-40B4-BE49-F238E27FC236}">
                <a16:creationId xmlns:a16="http://schemas.microsoft.com/office/drawing/2014/main" id="{3D6A1116-C0AD-B7E7-E9A7-4789BB72B4B0}"/>
              </a:ext>
            </a:extLst>
          </p:cNvPr>
          <p:cNvGrpSpPr/>
          <p:nvPr/>
        </p:nvGrpSpPr>
        <p:grpSpPr>
          <a:xfrm>
            <a:off x="9584562" y="4296756"/>
            <a:ext cx="2396519" cy="419133"/>
            <a:chOff x="0" y="3689859"/>
            <a:chExt cx="6900512" cy="460894"/>
          </a:xfrm>
        </p:grpSpPr>
        <p:sp>
          <p:nvSpPr>
            <p:cNvPr id="23" name="Rectangle 22">
              <a:extLst>
                <a:ext uri="{FF2B5EF4-FFF2-40B4-BE49-F238E27FC236}">
                  <a16:creationId xmlns:a16="http://schemas.microsoft.com/office/drawing/2014/main" id="{F466B67A-DCF7-73AA-67B1-F76A74889A21}"/>
                </a:ext>
              </a:extLst>
            </p:cNvPr>
            <p:cNvSpPr/>
            <p:nvPr/>
          </p:nvSpPr>
          <p:spPr>
            <a:xfrm>
              <a:off x="0" y="3689859"/>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4" name="TextBox 23">
              <a:extLst>
                <a:ext uri="{FF2B5EF4-FFF2-40B4-BE49-F238E27FC236}">
                  <a16:creationId xmlns:a16="http://schemas.microsoft.com/office/drawing/2014/main" id="{8CF94CD8-4413-479F-EBA5-1BDBB19CF841}"/>
                </a:ext>
              </a:extLst>
            </p:cNvPr>
            <p:cNvSpPr txBox="1"/>
            <p:nvPr/>
          </p:nvSpPr>
          <p:spPr>
            <a:xfrm>
              <a:off x="0" y="3689859"/>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Dizziness </a:t>
              </a:r>
              <a:endParaRPr lang="en-US" sz="2100" kern="1200"/>
            </a:p>
          </p:txBody>
        </p:sp>
      </p:grpSp>
      <p:grpSp>
        <p:nvGrpSpPr>
          <p:cNvPr id="13" name="Group 12">
            <a:extLst>
              <a:ext uri="{FF2B5EF4-FFF2-40B4-BE49-F238E27FC236}">
                <a16:creationId xmlns:a16="http://schemas.microsoft.com/office/drawing/2014/main" id="{5C19FF16-C72A-7B66-BD9F-F6F00D998873}"/>
              </a:ext>
            </a:extLst>
          </p:cNvPr>
          <p:cNvGrpSpPr/>
          <p:nvPr/>
        </p:nvGrpSpPr>
        <p:grpSpPr>
          <a:xfrm>
            <a:off x="9584562" y="4757651"/>
            <a:ext cx="2396519" cy="419133"/>
            <a:chOff x="0" y="4150754"/>
            <a:chExt cx="6900512" cy="460894"/>
          </a:xfrm>
        </p:grpSpPr>
        <p:sp>
          <p:nvSpPr>
            <p:cNvPr id="21" name="Rectangle 20">
              <a:extLst>
                <a:ext uri="{FF2B5EF4-FFF2-40B4-BE49-F238E27FC236}">
                  <a16:creationId xmlns:a16="http://schemas.microsoft.com/office/drawing/2014/main" id="{C31DEE2B-634A-3104-2A2B-E9A01CEC4AE5}"/>
                </a:ext>
              </a:extLst>
            </p:cNvPr>
            <p:cNvSpPr/>
            <p:nvPr/>
          </p:nvSpPr>
          <p:spPr>
            <a:xfrm>
              <a:off x="0" y="4150754"/>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TextBox 21">
              <a:extLst>
                <a:ext uri="{FF2B5EF4-FFF2-40B4-BE49-F238E27FC236}">
                  <a16:creationId xmlns:a16="http://schemas.microsoft.com/office/drawing/2014/main" id="{65CBD8C7-4B58-5294-5B21-A1AA6F94A2AB}"/>
                </a:ext>
              </a:extLst>
            </p:cNvPr>
            <p:cNvSpPr txBox="1"/>
            <p:nvPr/>
          </p:nvSpPr>
          <p:spPr>
            <a:xfrm>
              <a:off x="0" y="4150754"/>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Difficulty with concentration and memory</a:t>
              </a:r>
              <a:endParaRPr lang="en-US" sz="2100" kern="1200"/>
            </a:p>
          </p:txBody>
        </p:sp>
      </p:grpSp>
      <p:grpSp>
        <p:nvGrpSpPr>
          <p:cNvPr id="14" name="Group 13">
            <a:extLst>
              <a:ext uri="{FF2B5EF4-FFF2-40B4-BE49-F238E27FC236}">
                <a16:creationId xmlns:a16="http://schemas.microsoft.com/office/drawing/2014/main" id="{771DA2CC-044C-143C-DEB1-A889EF46D3F4}"/>
              </a:ext>
            </a:extLst>
          </p:cNvPr>
          <p:cNvGrpSpPr/>
          <p:nvPr/>
        </p:nvGrpSpPr>
        <p:grpSpPr>
          <a:xfrm>
            <a:off x="9584562" y="5218544"/>
            <a:ext cx="2396519" cy="789698"/>
            <a:chOff x="0" y="4611648"/>
            <a:chExt cx="6900512" cy="868381"/>
          </a:xfrm>
        </p:grpSpPr>
        <p:sp>
          <p:nvSpPr>
            <p:cNvPr id="19" name="Rectangle 18">
              <a:extLst>
                <a:ext uri="{FF2B5EF4-FFF2-40B4-BE49-F238E27FC236}">
                  <a16:creationId xmlns:a16="http://schemas.microsoft.com/office/drawing/2014/main" id="{D080B1BE-5EC4-E44E-61BF-1326D9F7C5CE}"/>
                </a:ext>
              </a:extLst>
            </p:cNvPr>
            <p:cNvSpPr/>
            <p:nvPr/>
          </p:nvSpPr>
          <p:spPr>
            <a:xfrm>
              <a:off x="0" y="4611648"/>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5CDB5BC4-24CC-D9E1-E9C1-20E3CCE9748D}"/>
                </a:ext>
              </a:extLst>
            </p:cNvPr>
            <p:cNvSpPr txBox="1"/>
            <p:nvPr/>
          </p:nvSpPr>
          <p:spPr>
            <a:xfrm>
              <a:off x="0" y="5019135"/>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Sleep difficulties</a:t>
              </a:r>
              <a:endParaRPr lang="en-US" sz="2100" kern="1200"/>
            </a:p>
          </p:txBody>
        </p:sp>
      </p:grpSp>
      <p:grpSp>
        <p:nvGrpSpPr>
          <p:cNvPr id="16" name="Group 15">
            <a:extLst>
              <a:ext uri="{FF2B5EF4-FFF2-40B4-BE49-F238E27FC236}">
                <a16:creationId xmlns:a16="http://schemas.microsoft.com/office/drawing/2014/main" id="{2EAB2F13-5978-CCE1-2FDE-59CD36CE7103}"/>
              </a:ext>
            </a:extLst>
          </p:cNvPr>
          <p:cNvGrpSpPr/>
          <p:nvPr/>
        </p:nvGrpSpPr>
        <p:grpSpPr>
          <a:xfrm>
            <a:off x="9584562" y="5858648"/>
            <a:ext cx="2396519" cy="419133"/>
            <a:chOff x="0" y="5072543"/>
            <a:chExt cx="6900512" cy="460894"/>
          </a:xfrm>
        </p:grpSpPr>
        <p:sp>
          <p:nvSpPr>
            <p:cNvPr id="17" name="Rectangle 16">
              <a:extLst>
                <a:ext uri="{FF2B5EF4-FFF2-40B4-BE49-F238E27FC236}">
                  <a16:creationId xmlns:a16="http://schemas.microsoft.com/office/drawing/2014/main" id="{10D36CAC-5960-DAEB-39AE-479ACD396B0E}"/>
                </a:ext>
              </a:extLst>
            </p:cNvPr>
            <p:cNvSpPr/>
            <p:nvPr/>
          </p:nvSpPr>
          <p:spPr>
            <a:xfrm>
              <a:off x="0" y="5072543"/>
              <a:ext cx="6900512" cy="4608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8" name="TextBox 17">
              <a:extLst>
                <a:ext uri="{FF2B5EF4-FFF2-40B4-BE49-F238E27FC236}">
                  <a16:creationId xmlns:a16="http://schemas.microsoft.com/office/drawing/2014/main" id="{8F8E24CF-23DB-B63F-BD2D-3B81829B1739}"/>
                </a:ext>
              </a:extLst>
            </p:cNvPr>
            <p:cNvSpPr txBox="1"/>
            <p:nvPr/>
          </p:nvSpPr>
          <p:spPr>
            <a:xfrm>
              <a:off x="0" y="5072543"/>
              <a:ext cx="6900512" cy="4608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Temperature hypersensitivity </a:t>
              </a:r>
              <a:endParaRPr lang="en-US" sz="2100" kern="1200"/>
            </a:p>
          </p:txBody>
        </p:sp>
      </p:grpSp>
    </p:spTree>
    <p:extLst>
      <p:ext uri="{BB962C8B-B14F-4D97-AF65-F5344CB8AC3E}">
        <p14:creationId xmlns:p14="http://schemas.microsoft.com/office/powerpoint/2010/main" val="379679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8C16-1BCF-5424-070C-3A3C0C9EF95F}"/>
              </a:ext>
            </a:extLst>
          </p:cNvPr>
          <p:cNvSpPr>
            <a:spLocks noGrp="1"/>
          </p:cNvSpPr>
          <p:nvPr>
            <p:ph type="title"/>
          </p:nvPr>
        </p:nvSpPr>
        <p:spPr>
          <a:xfrm>
            <a:off x="838200" y="394871"/>
            <a:ext cx="10515600" cy="1325563"/>
          </a:xfrm>
        </p:spPr>
        <p:txBody>
          <a:bodyPr>
            <a:normAutofit fontScale="90000"/>
          </a:bodyPr>
          <a:lstStyle/>
          <a:p>
            <a:pPr algn="ctr"/>
            <a:r>
              <a:rPr lang="en-US" sz="4000"/>
              <a:t>Post Covid Syndrome Definition</a:t>
            </a:r>
            <a:br>
              <a:rPr lang="en-US" sz="4000"/>
            </a:br>
            <a:r>
              <a:rPr lang="en-US" sz="4000"/>
              <a:t>(Long COVID/Long haulers/ Post Covid Condition)</a:t>
            </a:r>
            <a:br>
              <a:rPr lang="en-US" sz="4000"/>
            </a:br>
            <a:endParaRPr lang="en-US" sz="4000"/>
          </a:p>
        </p:txBody>
      </p:sp>
      <p:sp>
        <p:nvSpPr>
          <p:cNvPr id="3" name="Content Placeholder 2">
            <a:extLst>
              <a:ext uri="{FF2B5EF4-FFF2-40B4-BE49-F238E27FC236}">
                <a16:creationId xmlns:a16="http://schemas.microsoft.com/office/drawing/2014/main" id="{2DE9D366-C16F-0FA4-C365-25C5CA7D1B85}"/>
              </a:ext>
            </a:extLst>
          </p:cNvPr>
          <p:cNvSpPr>
            <a:spLocks noGrp="1"/>
          </p:cNvSpPr>
          <p:nvPr>
            <p:ph idx="1"/>
          </p:nvPr>
        </p:nvSpPr>
        <p:spPr/>
        <p:txBody>
          <a:bodyPr>
            <a:normAutofit/>
          </a:bodyPr>
          <a:lstStyle/>
          <a:p>
            <a:r>
              <a:rPr lang="en-US" sz="3200"/>
              <a:t>Persistent symptoms</a:t>
            </a:r>
          </a:p>
          <a:p>
            <a:r>
              <a:rPr lang="en-US" sz="3200"/>
              <a:t>&gt; 8-12 weeks</a:t>
            </a:r>
          </a:p>
          <a:p>
            <a:r>
              <a:rPr lang="en-US" sz="3200"/>
              <a:t>Following SARS-CoV2</a:t>
            </a:r>
          </a:p>
          <a:p>
            <a:r>
              <a:rPr lang="en-US" sz="3200"/>
              <a:t>Impact on functioning</a:t>
            </a:r>
          </a:p>
          <a:p>
            <a:r>
              <a:rPr lang="en-US" sz="3200"/>
              <a:t>Fluctuating and relapsing course</a:t>
            </a:r>
          </a:p>
          <a:p>
            <a:r>
              <a:rPr lang="en-US" sz="3200"/>
              <a:t>Exclusion of alternate diagnosis</a:t>
            </a:r>
          </a:p>
          <a:p>
            <a:pPr marL="0" indent="0">
              <a:buNone/>
            </a:pPr>
            <a:endParaRPr lang="en-US" sz="2000"/>
          </a:p>
        </p:txBody>
      </p:sp>
      <p:sp>
        <p:nvSpPr>
          <p:cNvPr id="11" name="TextBox 10">
            <a:extLst>
              <a:ext uri="{FF2B5EF4-FFF2-40B4-BE49-F238E27FC236}">
                <a16:creationId xmlns:a16="http://schemas.microsoft.com/office/drawing/2014/main" id="{1E971AE1-7D1C-62C3-1B3A-88223CA038FE}"/>
              </a:ext>
            </a:extLst>
          </p:cNvPr>
          <p:cNvSpPr txBox="1"/>
          <p:nvPr/>
        </p:nvSpPr>
        <p:spPr>
          <a:xfrm>
            <a:off x="3049" y="5600758"/>
            <a:ext cx="12188951" cy="1661993"/>
          </a:xfrm>
          <a:prstGeom prst="rect">
            <a:avLst/>
          </a:prstGeom>
          <a:noFill/>
        </p:spPr>
        <p:txBody>
          <a:bodyPr wrap="square" rtlCol="0">
            <a:spAutoFit/>
          </a:bodyPr>
          <a:lstStyle/>
          <a:p>
            <a:pPr algn="r"/>
            <a:r>
              <a:rPr lang="en-GB" sz="1400"/>
              <a:t>COVID-19 rapid guideline: managing the long-term effects of COVID-19 National Institute for Health and Care Excellence (NICE), Scottish Intercollegiate Guidelines Network (SIGN) and Royal College of General Practitioners (RCGP) 2022</a:t>
            </a:r>
          </a:p>
          <a:p>
            <a:pPr algn="r"/>
            <a:r>
              <a:rPr lang="en-GB" sz="1400"/>
              <a:t>A clinical case definition for post COVID-19 condition in children and adolescents by expert consensus, WHO February 2023</a:t>
            </a:r>
          </a:p>
          <a:p>
            <a:pPr algn="r"/>
            <a:r>
              <a:rPr lang="en-GB" sz="1400" i="0">
                <a:effectLst/>
              </a:rPr>
              <a:t>Stephenson T, </a:t>
            </a:r>
            <a:r>
              <a:rPr lang="en-GB" sz="1400" i="0" err="1">
                <a:effectLst/>
              </a:rPr>
              <a:t>Allin</a:t>
            </a:r>
            <a:r>
              <a:rPr lang="en-GB" sz="1400" i="0">
                <a:effectLst/>
              </a:rPr>
              <a:t> B, </a:t>
            </a:r>
            <a:r>
              <a:rPr lang="en-GB" sz="1400" i="0" err="1">
                <a:effectLst/>
              </a:rPr>
              <a:t>Nugawela</a:t>
            </a:r>
            <a:r>
              <a:rPr lang="en-GB" sz="1400" i="0">
                <a:effectLst/>
              </a:rPr>
              <a:t> MD</a:t>
            </a:r>
            <a:r>
              <a:rPr lang="en-GB" sz="1400" i="1">
                <a:effectLst/>
              </a:rPr>
              <a:t>, et al</a:t>
            </a:r>
            <a:r>
              <a:rPr lang="en-GB" sz="1400"/>
              <a:t> </a:t>
            </a:r>
            <a:r>
              <a:rPr lang="en-GB" sz="1400" i="0">
                <a:effectLst/>
              </a:rPr>
              <a:t>Long COVID (post-COVID-19 condition) in children: a modified Delphi process. </a:t>
            </a:r>
            <a:r>
              <a:rPr lang="en-GB" sz="1400" i="1">
                <a:effectLst/>
              </a:rPr>
              <a:t>Archives of Disease in Childhood </a:t>
            </a:r>
            <a:r>
              <a:rPr lang="en-GB" sz="1400" i="0">
                <a:effectLst/>
              </a:rPr>
              <a:t>2022;</a:t>
            </a:r>
            <a:r>
              <a:rPr lang="en-GB" sz="1400" b="1" i="0">
                <a:effectLst/>
              </a:rPr>
              <a:t>107:</a:t>
            </a:r>
            <a:r>
              <a:rPr lang="en-GB" sz="1400" i="0">
                <a:effectLst/>
              </a:rPr>
              <a:t>674-680.</a:t>
            </a:r>
            <a:endParaRPr lang="en-GB" sz="1400"/>
          </a:p>
          <a:p>
            <a:pPr marL="342900" indent="-342900">
              <a:buAutoNum type="arabicPeriod"/>
            </a:pPr>
            <a:endParaRPr lang="en-US" sz="1400" i="1"/>
          </a:p>
          <a:p>
            <a:endParaRPr lang="en-US"/>
          </a:p>
        </p:txBody>
      </p:sp>
      <p:pic>
        <p:nvPicPr>
          <p:cNvPr id="12" name="Picture 11" descr="A picture containing text, font, white, graphics&#10;&#10;Description automatically generated">
            <a:extLst>
              <a:ext uri="{FF2B5EF4-FFF2-40B4-BE49-F238E27FC236}">
                <a16:creationId xmlns:a16="http://schemas.microsoft.com/office/drawing/2014/main" id="{ECD4EA92-4303-E346-1315-BEDCADD79DE5}"/>
              </a:ext>
            </a:extLst>
          </p:cNvPr>
          <p:cNvPicPr>
            <a:picLocks noChangeAspect="1"/>
          </p:cNvPicPr>
          <p:nvPr/>
        </p:nvPicPr>
        <p:blipFill rotWithShape="1">
          <a:blip r:embed="rId3"/>
          <a:srcRect t="-13816" r="3088" b="-20886"/>
          <a:stretch/>
        </p:blipFill>
        <p:spPr>
          <a:xfrm>
            <a:off x="6319460" y="1720434"/>
            <a:ext cx="5453440" cy="1325563"/>
          </a:xfrm>
          <a:prstGeom prst="rect">
            <a:avLst/>
          </a:prstGeom>
        </p:spPr>
      </p:pic>
      <p:pic>
        <p:nvPicPr>
          <p:cNvPr id="16" name="Picture 15" descr="A logo of the united nations&#10;&#10;Description automatically generated with low confidence">
            <a:extLst>
              <a:ext uri="{FF2B5EF4-FFF2-40B4-BE49-F238E27FC236}">
                <a16:creationId xmlns:a16="http://schemas.microsoft.com/office/drawing/2014/main" id="{3F05A6DD-F46D-07DA-465E-C23CA002BA31}"/>
              </a:ext>
            </a:extLst>
          </p:cNvPr>
          <p:cNvPicPr>
            <a:picLocks noChangeAspect="1"/>
          </p:cNvPicPr>
          <p:nvPr/>
        </p:nvPicPr>
        <p:blipFill rotWithShape="1">
          <a:blip r:embed="rId4"/>
          <a:srcRect t="11522"/>
          <a:stretch/>
        </p:blipFill>
        <p:spPr>
          <a:xfrm>
            <a:off x="7990786" y="3218505"/>
            <a:ext cx="3689079" cy="1325562"/>
          </a:xfrm>
          <a:prstGeom prst="rect">
            <a:avLst/>
          </a:prstGeom>
        </p:spPr>
      </p:pic>
    </p:spTree>
    <p:extLst>
      <p:ext uri="{BB962C8B-B14F-4D97-AF65-F5344CB8AC3E}">
        <p14:creationId xmlns:p14="http://schemas.microsoft.com/office/powerpoint/2010/main" val="172637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80A622-2E40-46BE-9BB8-C001E44947ED}"/>
              </a:ext>
            </a:extLst>
          </p:cNvPr>
          <p:cNvSpPr>
            <a:spLocks noGrp="1"/>
          </p:cNvSpPr>
          <p:nvPr>
            <p:ph type="sldNum" sz="quarter" idx="12"/>
          </p:nvPr>
        </p:nvSpPr>
        <p:spPr>
          <a:xfrm>
            <a:off x="7925445" y="6356350"/>
            <a:ext cx="2743200" cy="365125"/>
          </a:xfrm>
        </p:spPr>
        <p:txBody>
          <a:bodyPr vert="horz" lIns="91440" tIns="45720" rIns="91440" bIns="45720" rtlCol="0" anchor="ctr">
            <a:normAutofit/>
          </a:bodyPr>
          <a:lstStyle/>
          <a:p>
            <a:pPr>
              <a:spcAft>
                <a:spcPts val="600"/>
              </a:spcAft>
            </a:pPr>
            <a:fld id="{B55DAF74-85AC-F447-ACFE-CC757CE5BBDB}" type="slidenum">
              <a:rPr lang="en-US" smtClean="0"/>
              <a:pPr>
                <a:spcAft>
                  <a:spcPts val="600"/>
                </a:spcAft>
              </a:pPr>
              <a:t>7</a:t>
            </a:fld>
            <a:endParaRPr lang="en-US"/>
          </a:p>
        </p:txBody>
      </p:sp>
      <p:sp>
        <p:nvSpPr>
          <p:cNvPr id="55" name="Title 1">
            <a:extLst>
              <a:ext uri="{FF2B5EF4-FFF2-40B4-BE49-F238E27FC236}">
                <a16:creationId xmlns:a16="http://schemas.microsoft.com/office/drawing/2014/main" id="{60330DB2-1EC2-4FF9-B349-7BD75E724EAB}"/>
              </a:ext>
            </a:extLst>
          </p:cNvPr>
          <p:cNvSpPr>
            <a:spLocks noGrp="1"/>
          </p:cNvSpPr>
          <p:nvPr>
            <p:ph type="title"/>
          </p:nvPr>
        </p:nvSpPr>
        <p:spPr>
          <a:xfrm rot="16200000">
            <a:off x="-2775643" y="2766218"/>
            <a:ext cx="6858003" cy="1325563"/>
          </a:xfrm>
        </p:spPr>
        <p:txBody>
          <a:bodyPr/>
          <a:lstStyle/>
          <a:p>
            <a:pPr algn="ctr"/>
            <a:r>
              <a:rPr lang="en-US"/>
              <a:t>Post COVID Symptoms in CYP</a:t>
            </a:r>
            <a:r>
              <a:rPr lang="en-US">
                <a:latin typeface="Times New Roman" panose="02020603050405020304" pitchFamily="18" charset="0"/>
                <a:cs typeface="Times New Roman" panose="02020603050405020304" pitchFamily="18" charset="0"/>
              </a:rPr>
              <a:t>₅</a:t>
            </a:r>
            <a:endParaRPr lang="en-US"/>
          </a:p>
        </p:txBody>
      </p:sp>
      <p:grpSp>
        <p:nvGrpSpPr>
          <p:cNvPr id="50" name="Group 49">
            <a:extLst>
              <a:ext uri="{FF2B5EF4-FFF2-40B4-BE49-F238E27FC236}">
                <a16:creationId xmlns:a16="http://schemas.microsoft.com/office/drawing/2014/main" id="{B21FE46A-1EF4-4F4B-99A2-030EC50017D9}"/>
              </a:ext>
            </a:extLst>
          </p:cNvPr>
          <p:cNvGrpSpPr/>
          <p:nvPr/>
        </p:nvGrpSpPr>
        <p:grpSpPr>
          <a:xfrm>
            <a:off x="1567781" y="489137"/>
            <a:ext cx="9510556" cy="6753877"/>
            <a:chOff x="1553824" y="-1"/>
            <a:chExt cx="9510556" cy="6753877"/>
          </a:xfrm>
        </p:grpSpPr>
        <p:pic>
          <p:nvPicPr>
            <p:cNvPr id="9218" name="Picture 2" descr="10+ Human Body Outlines Samples - Word Excel PDF Formats">
              <a:extLst>
                <a:ext uri="{FF2B5EF4-FFF2-40B4-BE49-F238E27FC236}">
                  <a16:creationId xmlns:a16="http://schemas.microsoft.com/office/drawing/2014/main" id="{E302E4B1-9A40-460E-8B95-46B5216BA6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05"/>
            <a:stretch/>
          </p:blipFill>
          <p:spPr bwMode="auto">
            <a:xfrm>
              <a:off x="4560214" y="-1"/>
              <a:ext cx="3104432" cy="67214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8BB68CF-26CA-4601-B38B-8C3351DDFDC2}"/>
                </a:ext>
              </a:extLst>
            </p:cNvPr>
            <p:cNvSpPr/>
            <p:nvPr/>
          </p:nvSpPr>
          <p:spPr>
            <a:xfrm>
              <a:off x="1779438" y="148360"/>
              <a:ext cx="2683240" cy="818324"/>
            </a:xfrm>
            <a:prstGeom prst="round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u="sng"/>
                <a:t>Psychological( 25%)</a:t>
              </a:r>
              <a:endParaRPr lang="en-GB" u="sng"/>
            </a:p>
            <a:p>
              <a:pPr algn="ctr"/>
              <a:r>
                <a:rPr lang="en-GB"/>
                <a:t>Mood changes</a:t>
              </a:r>
            </a:p>
          </p:txBody>
        </p:sp>
        <p:sp>
          <p:nvSpPr>
            <p:cNvPr id="9" name="Rectangle: Rounded Corners 8">
              <a:extLst>
                <a:ext uri="{FF2B5EF4-FFF2-40B4-BE49-F238E27FC236}">
                  <a16:creationId xmlns:a16="http://schemas.microsoft.com/office/drawing/2014/main" id="{E8151F11-2664-48E1-A8E0-50E9FFC76B2F}"/>
                </a:ext>
              </a:extLst>
            </p:cNvPr>
            <p:cNvSpPr/>
            <p:nvPr/>
          </p:nvSpPr>
          <p:spPr>
            <a:xfrm>
              <a:off x="7699343" y="0"/>
              <a:ext cx="2713219" cy="18727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Neurological</a:t>
              </a:r>
            </a:p>
            <a:p>
              <a:pPr algn="ctr"/>
              <a:r>
                <a:rPr lang="en-GB" b="1"/>
                <a:t>Headache</a:t>
              </a:r>
            </a:p>
            <a:p>
              <a:pPr algn="ctr"/>
              <a:r>
                <a:rPr lang="en-GB"/>
                <a:t>Dizziness</a:t>
              </a:r>
            </a:p>
            <a:p>
              <a:pPr algn="ctr"/>
              <a:r>
                <a:rPr lang="en-GB"/>
                <a:t>Blurred vision</a:t>
              </a:r>
            </a:p>
            <a:p>
              <a:pPr algn="ctr"/>
              <a:r>
                <a:rPr lang="en-GB" b="1"/>
                <a:t>Cognitive blunting/ memory issues</a:t>
              </a:r>
            </a:p>
            <a:p>
              <a:pPr algn="ctr"/>
              <a:r>
                <a:rPr lang="en-GB" b="1"/>
                <a:t>( brain fog)</a:t>
              </a:r>
            </a:p>
          </p:txBody>
        </p:sp>
        <p:sp>
          <p:nvSpPr>
            <p:cNvPr id="12" name="Rectangle: Rounded Corners 11">
              <a:extLst>
                <a:ext uri="{FF2B5EF4-FFF2-40B4-BE49-F238E27FC236}">
                  <a16:creationId xmlns:a16="http://schemas.microsoft.com/office/drawing/2014/main" id="{14F9B7E8-3829-4454-AF06-A3EA0AA1EB23}"/>
                </a:ext>
              </a:extLst>
            </p:cNvPr>
            <p:cNvSpPr/>
            <p:nvPr/>
          </p:nvSpPr>
          <p:spPr>
            <a:xfrm>
              <a:off x="7678881" y="2009975"/>
              <a:ext cx="2713219" cy="1127130"/>
            </a:xfrm>
            <a:prstGeom prst="round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Ear, Nose and Throat</a:t>
              </a:r>
            </a:p>
            <a:p>
              <a:pPr algn="ctr"/>
              <a:r>
                <a:rPr lang="en-GB"/>
                <a:t>Altered smell/taste</a:t>
              </a:r>
            </a:p>
            <a:p>
              <a:pPr algn="ctr"/>
              <a:r>
                <a:rPr lang="en-GB"/>
                <a:t>Sore throat</a:t>
              </a:r>
            </a:p>
            <a:p>
              <a:pPr algn="ctr"/>
              <a:r>
                <a:rPr lang="en-GB"/>
                <a:t>Dizziness</a:t>
              </a:r>
            </a:p>
          </p:txBody>
        </p:sp>
        <p:sp>
          <p:nvSpPr>
            <p:cNvPr id="13" name="Rectangle: Rounded Corners 12">
              <a:extLst>
                <a:ext uri="{FF2B5EF4-FFF2-40B4-BE49-F238E27FC236}">
                  <a16:creationId xmlns:a16="http://schemas.microsoft.com/office/drawing/2014/main" id="{DEA70563-27B5-4B17-B538-1767BCC240B8}"/>
                </a:ext>
              </a:extLst>
            </p:cNvPr>
            <p:cNvSpPr/>
            <p:nvPr/>
          </p:nvSpPr>
          <p:spPr>
            <a:xfrm>
              <a:off x="1759452" y="3643031"/>
              <a:ext cx="2713219" cy="837805"/>
            </a:xfrm>
            <a:prstGeom prst="roundRect">
              <a:avLst/>
            </a:prstGeom>
            <a:solidFill>
              <a:srgbClr val="8EC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Gastrointestinal</a:t>
              </a:r>
            </a:p>
            <a:p>
              <a:pPr algn="ctr"/>
              <a:r>
                <a:rPr lang="en-GB"/>
                <a:t>GI Issues</a:t>
              </a:r>
            </a:p>
            <a:p>
              <a:pPr algn="ctr"/>
              <a:r>
                <a:rPr lang="en-GB"/>
                <a:t>Nausea</a:t>
              </a:r>
            </a:p>
          </p:txBody>
        </p:sp>
        <p:sp>
          <p:nvSpPr>
            <p:cNvPr id="14" name="Rectangle: Rounded Corners 13">
              <a:extLst>
                <a:ext uri="{FF2B5EF4-FFF2-40B4-BE49-F238E27FC236}">
                  <a16:creationId xmlns:a16="http://schemas.microsoft.com/office/drawing/2014/main" id="{CE9EB2D5-7F4D-4AD9-972D-D4104E824C9B}"/>
                </a:ext>
              </a:extLst>
            </p:cNvPr>
            <p:cNvSpPr/>
            <p:nvPr/>
          </p:nvSpPr>
          <p:spPr>
            <a:xfrm>
              <a:off x="1802775" y="2311386"/>
              <a:ext cx="2713219" cy="107362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Respiratory</a:t>
              </a:r>
            </a:p>
            <a:p>
              <a:pPr algn="ctr"/>
              <a:r>
                <a:rPr lang="en-GB"/>
                <a:t>Breathing difficulties</a:t>
              </a:r>
            </a:p>
            <a:p>
              <a:pPr algn="ctr"/>
              <a:r>
                <a:rPr lang="en-GB"/>
                <a:t>Cough</a:t>
              </a:r>
              <a:endParaRPr lang="en-GB">
                <a:highlight>
                  <a:srgbClr val="00FFFF"/>
                </a:highlight>
              </a:endParaRPr>
            </a:p>
            <a:p>
              <a:pPr algn="ctr"/>
              <a:r>
                <a:rPr lang="en-GB"/>
                <a:t>Dysfunctional breathing</a:t>
              </a:r>
            </a:p>
          </p:txBody>
        </p:sp>
        <p:sp>
          <p:nvSpPr>
            <p:cNvPr id="15" name="Rectangle: Rounded Corners 14">
              <a:extLst>
                <a:ext uri="{FF2B5EF4-FFF2-40B4-BE49-F238E27FC236}">
                  <a16:creationId xmlns:a16="http://schemas.microsoft.com/office/drawing/2014/main" id="{72115BC3-7D4F-4C2A-948C-6FAC4F718B76}"/>
                </a:ext>
              </a:extLst>
            </p:cNvPr>
            <p:cNvSpPr/>
            <p:nvPr/>
          </p:nvSpPr>
          <p:spPr>
            <a:xfrm>
              <a:off x="1769445" y="1241907"/>
              <a:ext cx="2713219" cy="818324"/>
            </a:xfrm>
            <a:prstGeom prst="roundRect">
              <a:avLst/>
            </a:prstGeom>
            <a:solidFill>
              <a:srgbClr val="C0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Cardiovascular</a:t>
              </a:r>
            </a:p>
            <a:p>
              <a:pPr algn="ctr"/>
              <a:r>
                <a:rPr lang="en-GB">
                  <a:solidFill>
                    <a:schemeClr val="bg1"/>
                  </a:solidFill>
                </a:rPr>
                <a:t>Tachycardia/palpitations</a:t>
              </a:r>
            </a:p>
            <a:p>
              <a:pPr algn="ctr"/>
              <a:r>
                <a:rPr lang="en-GB"/>
                <a:t>Chest pain</a:t>
              </a:r>
            </a:p>
          </p:txBody>
        </p:sp>
        <p:sp>
          <p:nvSpPr>
            <p:cNvPr id="19" name="Rectangle: Rounded Corners 18">
              <a:extLst>
                <a:ext uri="{FF2B5EF4-FFF2-40B4-BE49-F238E27FC236}">
                  <a16:creationId xmlns:a16="http://schemas.microsoft.com/office/drawing/2014/main" id="{DCD8E44E-04EB-4760-BEA5-DEA459F6924B}"/>
                </a:ext>
              </a:extLst>
            </p:cNvPr>
            <p:cNvSpPr/>
            <p:nvPr/>
          </p:nvSpPr>
          <p:spPr>
            <a:xfrm>
              <a:off x="1744413" y="4609276"/>
              <a:ext cx="3789994" cy="1782101"/>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Other</a:t>
              </a:r>
            </a:p>
            <a:p>
              <a:pPr algn="ctr"/>
              <a:r>
                <a:rPr lang="en-GB" b="1"/>
                <a:t>Fatigue</a:t>
              </a:r>
            </a:p>
            <a:p>
              <a:pPr algn="ctr"/>
              <a:r>
                <a:rPr lang="en-GB"/>
                <a:t>Fever</a:t>
              </a:r>
            </a:p>
            <a:p>
              <a:pPr algn="ctr"/>
              <a:r>
                <a:rPr lang="en-GB"/>
                <a:t>Post exertional malaise(PEM) and symptom exacerbation(PESE)</a:t>
              </a:r>
            </a:p>
            <a:p>
              <a:pPr algn="ctr"/>
              <a:r>
                <a:rPr lang="en-GB"/>
                <a:t>Autonomic dysfunction</a:t>
              </a:r>
            </a:p>
          </p:txBody>
        </p:sp>
        <p:cxnSp>
          <p:nvCxnSpPr>
            <p:cNvPr id="7" name="Straight Connector 6">
              <a:extLst>
                <a:ext uri="{FF2B5EF4-FFF2-40B4-BE49-F238E27FC236}">
                  <a16:creationId xmlns:a16="http://schemas.microsoft.com/office/drawing/2014/main" id="{FA92D48E-02AC-43F5-81F4-E6B654BD2407}"/>
                </a:ext>
              </a:extLst>
            </p:cNvPr>
            <p:cNvCxnSpPr>
              <a:cxnSpLocks/>
            </p:cNvCxnSpPr>
            <p:nvPr/>
          </p:nvCxnSpPr>
          <p:spPr>
            <a:xfrm flipH="1" flipV="1">
              <a:off x="6463845" y="448003"/>
              <a:ext cx="1235498" cy="2356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018149-AA86-435E-926C-CFECDE192BA2}"/>
                </a:ext>
              </a:extLst>
            </p:cNvPr>
            <p:cNvCxnSpPr>
              <a:cxnSpLocks/>
            </p:cNvCxnSpPr>
            <p:nvPr/>
          </p:nvCxnSpPr>
          <p:spPr>
            <a:xfrm flipH="1">
              <a:off x="4432699" y="471572"/>
              <a:ext cx="111674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1650E-EA1B-4350-8C0F-04FC6FA0DC31}"/>
                </a:ext>
              </a:extLst>
            </p:cNvPr>
            <p:cNvCxnSpPr>
              <a:cxnSpLocks/>
            </p:cNvCxnSpPr>
            <p:nvPr/>
          </p:nvCxnSpPr>
          <p:spPr>
            <a:xfrm flipH="1">
              <a:off x="4472671" y="1744917"/>
              <a:ext cx="1623329" cy="0"/>
            </a:xfrm>
            <a:prstGeom prst="line">
              <a:avLst/>
            </a:prstGeom>
            <a:ln w="76200">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78EF74-C482-49A2-8528-011003585193}"/>
                </a:ext>
              </a:extLst>
            </p:cNvPr>
            <p:cNvCxnSpPr>
              <a:cxnSpLocks/>
            </p:cNvCxnSpPr>
            <p:nvPr/>
          </p:nvCxnSpPr>
          <p:spPr>
            <a:xfrm flipH="1" flipV="1">
              <a:off x="6463845" y="1040073"/>
              <a:ext cx="1584696" cy="1469535"/>
            </a:xfrm>
            <a:prstGeom prst="line">
              <a:avLst/>
            </a:prstGeom>
            <a:ln w="76200">
              <a:solidFill>
                <a:srgbClr val="9966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46B0B9-5817-4A34-A7C0-BB015271727A}"/>
                </a:ext>
              </a:extLst>
            </p:cNvPr>
            <p:cNvCxnSpPr>
              <a:cxnSpLocks/>
            </p:cNvCxnSpPr>
            <p:nvPr/>
          </p:nvCxnSpPr>
          <p:spPr>
            <a:xfrm flipH="1">
              <a:off x="4472672" y="2060231"/>
              <a:ext cx="1623328" cy="586594"/>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A11139-43DF-4277-B16D-3E422E1103C1}"/>
                </a:ext>
              </a:extLst>
            </p:cNvPr>
            <p:cNvCxnSpPr>
              <a:cxnSpLocks/>
              <a:endCxn id="13" idx="3"/>
            </p:cNvCxnSpPr>
            <p:nvPr/>
          </p:nvCxnSpPr>
          <p:spPr>
            <a:xfrm flipH="1">
              <a:off x="4472671" y="2848131"/>
              <a:ext cx="1623330" cy="1213803"/>
            </a:xfrm>
            <a:prstGeom prst="line">
              <a:avLst/>
            </a:prstGeom>
            <a:ln w="76200">
              <a:solidFill>
                <a:srgbClr val="8EC739"/>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7FF918E-04EA-4904-9B4A-6FE6F6B6267D}"/>
                </a:ext>
              </a:extLst>
            </p:cNvPr>
            <p:cNvSpPr/>
            <p:nvPr/>
          </p:nvSpPr>
          <p:spPr>
            <a:xfrm>
              <a:off x="7679496" y="3468182"/>
              <a:ext cx="2713219" cy="53977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Dermatological</a:t>
              </a:r>
            </a:p>
            <a:p>
              <a:pPr algn="ctr"/>
              <a:r>
                <a:rPr lang="en-GB"/>
                <a:t>Rashes</a:t>
              </a:r>
            </a:p>
          </p:txBody>
        </p:sp>
        <p:cxnSp>
          <p:nvCxnSpPr>
            <p:cNvPr id="40" name="Straight Connector 39">
              <a:extLst>
                <a:ext uri="{FF2B5EF4-FFF2-40B4-BE49-F238E27FC236}">
                  <a16:creationId xmlns:a16="http://schemas.microsoft.com/office/drawing/2014/main" id="{8EA04200-9C77-4897-8539-0C75B2D7743A}"/>
                </a:ext>
              </a:extLst>
            </p:cNvPr>
            <p:cNvCxnSpPr>
              <a:cxnSpLocks/>
            </p:cNvCxnSpPr>
            <p:nvPr/>
          </p:nvCxnSpPr>
          <p:spPr>
            <a:xfrm flipH="1">
              <a:off x="6587860" y="3616147"/>
              <a:ext cx="1091022" cy="0"/>
            </a:xfrm>
            <a:prstGeom prst="line">
              <a:avLst/>
            </a:prstGeom>
            <a:ln w="76200">
              <a:solidFill>
                <a:srgbClr val="7C4095"/>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805CC51-48A2-4398-BA69-1F66E089E014}"/>
                </a:ext>
              </a:extLst>
            </p:cNvPr>
            <p:cNvSpPr/>
            <p:nvPr/>
          </p:nvSpPr>
          <p:spPr>
            <a:xfrm>
              <a:off x="7674040" y="4339031"/>
              <a:ext cx="2713219" cy="1054565"/>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t>Musculoskeletal</a:t>
              </a:r>
            </a:p>
            <a:p>
              <a:pPr algn="ctr"/>
              <a:r>
                <a:rPr lang="en-GB" b="1"/>
                <a:t>Joint pain</a:t>
              </a:r>
            </a:p>
            <a:p>
              <a:pPr algn="ctr"/>
              <a:r>
                <a:rPr lang="en-GB"/>
                <a:t>Muscle pain/spasms</a:t>
              </a:r>
            </a:p>
            <a:p>
              <a:pPr algn="ctr"/>
              <a:r>
                <a:rPr lang="en-GB"/>
                <a:t>weakness</a:t>
              </a:r>
            </a:p>
          </p:txBody>
        </p:sp>
        <p:cxnSp>
          <p:nvCxnSpPr>
            <p:cNvPr id="42" name="Straight Connector 41">
              <a:extLst>
                <a:ext uri="{FF2B5EF4-FFF2-40B4-BE49-F238E27FC236}">
                  <a16:creationId xmlns:a16="http://schemas.microsoft.com/office/drawing/2014/main" id="{F82CA0EA-A048-4F50-988D-616FBC080CCA}"/>
                </a:ext>
              </a:extLst>
            </p:cNvPr>
            <p:cNvCxnSpPr>
              <a:cxnSpLocks/>
            </p:cNvCxnSpPr>
            <p:nvPr/>
          </p:nvCxnSpPr>
          <p:spPr>
            <a:xfrm flipH="1">
              <a:off x="6617840" y="4748194"/>
              <a:ext cx="110117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49D317-1134-412D-98C1-5ECE019A0869}"/>
                </a:ext>
              </a:extLst>
            </p:cNvPr>
            <p:cNvSpPr/>
            <p:nvPr/>
          </p:nvSpPr>
          <p:spPr>
            <a:xfrm>
              <a:off x="7047524" y="5276548"/>
              <a:ext cx="4016856" cy="1477328"/>
            </a:xfrm>
            <a:prstGeom prst="rect">
              <a:avLst/>
            </a:prstGeom>
          </p:spPr>
          <p:txBody>
            <a:bodyPr wrap="square">
              <a:spAutoFit/>
            </a:bodyPr>
            <a:lstStyle/>
            <a:p>
              <a:pPr algn="ctr"/>
              <a:r>
                <a:rPr lang="en-GB" b="1">
                  <a:solidFill>
                    <a:srgbClr val="1175C7"/>
                  </a:solidFill>
                  <a:latin typeface="Arial" panose="020B0604020202020204" pitchFamily="34" charset="0"/>
                  <a:cs typeface="Arial" panose="020B0604020202020204" pitchFamily="34" charset="0"/>
                </a:rPr>
                <a:t>It is important to note that symptoms can present as new following initial recovery or persist from initial illness, fluctuate or relapse overtime </a:t>
              </a:r>
            </a:p>
          </p:txBody>
        </p:sp>
        <p:grpSp>
          <p:nvGrpSpPr>
            <p:cNvPr id="11" name="Graphic 20" descr="Heart organ">
              <a:extLst>
                <a:ext uri="{FF2B5EF4-FFF2-40B4-BE49-F238E27FC236}">
                  <a16:creationId xmlns:a16="http://schemas.microsoft.com/office/drawing/2014/main" id="{440E95D7-F581-4886-84C7-109FA656E2AB}"/>
                </a:ext>
              </a:extLst>
            </p:cNvPr>
            <p:cNvGrpSpPr/>
            <p:nvPr/>
          </p:nvGrpSpPr>
          <p:grpSpPr>
            <a:xfrm>
              <a:off x="1607517" y="1047094"/>
              <a:ext cx="308981" cy="421598"/>
              <a:chOff x="1607517" y="1047094"/>
              <a:chExt cx="308981" cy="421598"/>
            </a:xfrm>
          </p:grpSpPr>
          <p:sp>
            <p:nvSpPr>
              <p:cNvPr id="20" name="Freeform: Shape 19">
                <a:extLst>
                  <a:ext uri="{FF2B5EF4-FFF2-40B4-BE49-F238E27FC236}">
                    <a16:creationId xmlns:a16="http://schemas.microsoft.com/office/drawing/2014/main" id="{5C506DDD-8820-4D28-8F39-FDE60E495D9A}"/>
                  </a:ext>
                </a:extLst>
              </p:cNvPr>
              <p:cNvSpPr/>
              <p:nvPr/>
            </p:nvSpPr>
            <p:spPr>
              <a:xfrm>
                <a:off x="1607517" y="1102620"/>
                <a:ext cx="84499" cy="100345"/>
              </a:xfrm>
              <a:custGeom>
                <a:avLst/>
                <a:gdLst>
                  <a:gd name="connsiteX0" fmla="*/ 10399 w 84499"/>
                  <a:gd name="connsiteY0" fmla="*/ 56401 h 100345"/>
                  <a:gd name="connsiteX1" fmla="*/ 21188 w 84499"/>
                  <a:gd name="connsiteY1" fmla="*/ 85557 h 100345"/>
                  <a:gd name="connsiteX2" fmla="*/ 21188 w 84499"/>
                  <a:gd name="connsiteY2" fmla="*/ 85557 h 100345"/>
                  <a:gd name="connsiteX3" fmla="*/ 23925 w 84499"/>
                  <a:gd name="connsiteY3" fmla="*/ 100345 h 100345"/>
                  <a:gd name="connsiteX4" fmla="*/ 64501 w 84499"/>
                  <a:gd name="connsiteY4" fmla="*/ 84136 h 100345"/>
                  <a:gd name="connsiteX5" fmla="*/ 69764 w 84499"/>
                  <a:gd name="connsiteY5" fmla="*/ 83452 h 100345"/>
                  <a:gd name="connsiteX6" fmla="*/ 75132 w 84499"/>
                  <a:gd name="connsiteY6" fmla="*/ 39507 h 100345"/>
                  <a:gd name="connsiteX7" fmla="*/ 84500 w 84499"/>
                  <a:gd name="connsiteY7" fmla="*/ 15141 h 100345"/>
                  <a:gd name="connsiteX8" fmla="*/ 63189 w 84499"/>
                  <a:gd name="connsiteY8" fmla="*/ 289 h 100345"/>
                  <a:gd name="connsiteX9" fmla="*/ 52133 w 84499"/>
                  <a:gd name="connsiteY9" fmla="*/ 6825 h 100345"/>
                  <a:gd name="connsiteX10" fmla="*/ 43502 w 84499"/>
                  <a:gd name="connsiteY10" fmla="*/ 31876 h 100345"/>
                  <a:gd name="connsiteX11" fmla="*/ 42239 w 84499"/>
                  <a:gd name="connsiteY11" fmla="*/ 37560 h 100345"/>
                  <a:gd name="connsiteX12" fmla="*/ 29977 w 84499"/>
                  <a:gd name="connsiteY12" fmla="*/ 17667 h 100345"/>
                  <a:gd name="connsiteX13" fmla="*/ 4077 w 84499"/>
                  <a:gd name="connsiteY13" fmla="*/ 20453 h 100345"/>
                  <a:gd name="connsiteX14" fmla="*/ 3663 w 84499"/>
                  <a:gd name="connsiteY14" fmla="*/ 43033 h 100345"/>
                  <a:gd name="connsiteX15" fmla="*/ 10399 w 84499"/>
                  <a:gd name="connsiteY15" fmla="*/ 56401 h 10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9" h="100345">
                    <a:moveTo>
                      <a:pt x="10399" y="56401"/>
                    </a:moveTo>
                    <a:cubicBezTo>
                      <a:pt x="14767" y="65817"/>
                      <a:pt x="18375" y="75567"/>
                      <a:pt x="21188" y="85557"/>
                    </a:cubicBezTo>
                    <a:cubicBezTo>
                      <a:pt x="21188" y="85557"/>
                      <a:pt x="21188" y="85557"/>
                      <a:pt x="21188" y="85557"/>
                    </a:cubicBezTo>
                    <a:cubicBezTo>
                      <a:pt x="21504" y="87557"/>
                      <a:pt x="22346" y="92978"/>
                      <a:pt x="23925" y="100345"/>
                    </a:cubicBezTo>
                    <a:cubicBezTo>
                      <a:pt x="35583" y="91106"/>
                      <a:pt x="49686" y="85472"/>
                      <a:pt x="64501" y="84136"/>
                    </a:cubicBezTo>
                    <a:lnTo>
                      <a:pt x="69764" y="83452"/>
                    </a:lnTo>
                    <a:cubicBezTo>
                      <a:pt x="69671" y="68634"/>
                      <a:pt x="71475" y="53866"/>
                      <a:pt x="75132" y="39507"/>
                    </a:cubicBezTo>
                    <a:cubicBezTo>
                      <a:pt x="77439" y="31095"/>
                      <a:pt x="80577" y="22932"/>
                      <a:pt x="84500" y="15141"/>
                    </a:cubicBezTo>
                    <a:cubicBezTo>
                      <a:pt x="82716" y="5155"/>
                      <a:pt x="73175" y="-1495"/>
                      <a:pt x="63189" y="289"/>
                    </a:cubicBezTo>
                    <a:cubicBezTo>
                      <a:pt x="58837" y="1067"/>
                      <a:pt x="54912" y="3387"/>
                      <a:pt x="52133" y="6825"/>
                    </a:cubicBezTo>
                    <a:cubicBezTo>
                      <a:pt x="49712" y="9772"/>
                      <a:pt x="48292" y="12088"/>
                      <a:pt x="43502" y="31876"/>
                    </a:cubicBezTo>
                    <a:cubicBezTo>
                      <a:pt x="43011" y="33771"/>
                      <a:pt x="42590" y="35666"/>
                      <a:pt x="42239" y="37560"/>
                    </a:cubicBezTo>
                    <a:cubicBezTo>
                      <a:pt x="34556" y="21772"/>
                      <a:pt x="32766" y="19982"/>
                      <a:pt x="29977" y="17667"/>
                    </a:cubicBezTo>
                    <a:cubicBezTo>
                      <a:pt x="22055" y="11284"/>
                      <a:pt x="10459" y="12531"/>
                      <a:pt x="4077" y="20453"/>
                    </a:cubicBezTo>
                    <a:cubicBezTo>
                      <a:pt x="-1201" y="27002"/>
                      <a:pt x="-1371" y="36295"/>
                      <a:pt x="3663" y="43033"/>
                    </a:cubicBezTo>
                    <a:cubicBezTo>
                      <a:pt x="4189" y="43981"/>
                      <a:pt x="6084" y="47349"/>
                      <a:pt x="10399" y="56401"/>
                    </a:cubicBezTo>
                    <a:close/>
                  </a:path>
                </a:pathLst>
              </a:custGeom>
              <a:solidFill>
                <a:srgbClr val="000000"/>
              </a:solidFill>
              <a:ln w="525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46990D8-3A3E-48E6-AA9F-CA55FDE533A3}"/>
                  </a:ext>
                </a:extLst>
              </p:cNvPr>
              <p:cNvSpPr/>
              <p:nvPr/>
            </p:nvSpPr>
            <p:spPr>
              <a:xfrm>
                <a:off x="1610665" y="1047094"/>
                <a:ext cx="305833" cy="421598"/>
              </a:xfrm>
              <a:custGeom>
                <a:avLst/>
                <a:gdLst>
                  <a:gd name="connsiteX0" fmla="*/ 294864 w 305833"/>
                  <a:gd name="connsiteY0" fmla="*/ 231393 h 421598"/>
                  <a:gd name="connsiteX1" fmla="*/ 250130 w 305833"/>
                  <a:gd name="connsiteY1" fmla="*/ 148504 h 421598"/>
                  <a:gd name="connsiteX2" fmla="*/ 233184 w 305833"/>
                  <a:gd name="connsiteY2" fmla="*/ 136242 h 421598"/>
                  <a:gd name="connsiteX3" fmla="*/ 227921 w 305833"/>
                  <a:gd name="connsiteY3" fmla="*/ 140768 h 421598"/>
                  <a:gd name="connsiteX4" fmla="*/ 213080 w 305833"/>
                  <a:gd name="connsiteY4" fmla="*/ 175239 h 421598"/>
                  <a:gd name="connsiteX5" fmla="*/ 202870 w 305833"/>
                  <a:gd name="connsiteY5" fmla="*/ 183397 h 421598"/>
                  <a:gd name="connsiteX6" fmla="*/ 200449 w 305833"/>
                  <a:gd name="connsiteY6" fmla="*/ 183397 h 421598"/>
                  <a:gd name="connsiteX7" fmla="*/ 192599 w 305833"/>
                  <a:gd name="connsiteY7" fmla="*/ 170750 h 421598"/>
                  <a:gd name="connsiteX8" fmla="*/ 192608 w 305833"/>
                  <a:gd name="connsiteY8" fmla="*/ 170713 h 421598"/>
                  <a:gd name="connsiteX9" fmla="*/ 213659 w 305833"/>
                  <a:gd name="connsiteY9" fmla="*/ 125295 h 421598"/>
                  <a:gd name="connsiteX10" fmla="*/ 259603 w 305833"/>
                  <a:gd name="connsiteY10" fmla="*/ 97928 h 421598"/>
                  <a:gd name="connsiteX11" fmla="*/ 271708 w 305833"/>
                  <a:gd name="connsiteY11" fmla="*/ 87403 h 421598"/>
                  <a:gd name="connsiteX12" fmla="*/ 262733 w 305833"/>
                  <a:gd name="connsiteY12" fmla="*/ 59017 h 421598"/>
                  <a:gd name="connsiteX13" fmla="*/ 246078 w 305833"/>
                  <a:gd name="connsiteY13" fmla="*/ 57826 h 421598"/>
                  <a:gd name="connsiteX14" fmla="*/ 185713 w 305833"/>
                  <a:gd name="connsiteY14" fmla="*/ 93613 h 421598"/>
                  <a:gd name="connsiteX15" fmla="*/ 150295 w 305833"/>
                  <a:gd name="connsiteY15" fmla="*/ 165871 h 421598"/>
                  <a:gd name="connsiteX16" fmla="*/ 137848 w 305833"/>
                  <a:gd name="connsiteY16" fmla="*/ 174055 h 421598"/>
                  <a:gd name="connsiteX17" fmla="*/ 129664 w 305833"/>
                  <a:gd name="connsiteY17" fmla="*/ 161609 h 421598"/>
                  <a:gd name="connsiteX18" fmla="*/ 171767 w 305833"/>
                  <a:gd name="connsiteY18" fmla="*/ 77877 h 421598"/>
                  <a:gd name="connsiteX19" fmla="*/ 205554 w 305833"/>
                  <a:gd name="connsiteY19" fmla="*/ 53247 h 421598"/>
                  <a:gd name="connsiteX20" fmla="*/ 194292 w 305833"/>
                  <a:gd name="connsiteY20" fmla="*/ 42722 h 421598"/>
                  <a:gd name="connsiteX21" fmla="*/ 196397 w 305833"/>
                  <a:gd name="connsiteY21" fmla="*/ 35038 h 421598"/>
                  <a:gd name="connsiteX22" fmla="*/ 201291 w 305833"/>
                  <a:gd name="connsiteY22" fmla="*/ 20039 h 421598"/>
                  <a:gd name="connsiteX23" fmla="*/ 196192 w 305833"/>
                  <a:gd name="connsiteY23" fmla="*/ 2144 h 421598"/>
                  <a:gd name="connsiteX24" fmla="*/ 179977 w 305833"/>
                  <a:gd name="connsiteY24" fmla="*/ 4882 h 421598"/>
                  <a:gd name="connsiteX25" fmla="*/ 171188 w 305833"/>
                  <a:gd name="connsiteY25" fmla="*/ 27459 h 421598"/>
                  <a:gd name="connsiteX26" fmla="*/ 169451 w 305833"/>
                  <a:gd name="connsiteY26" fmla="*/ 33775 h 421598"/>
                  <a:gd name="connsiteX27" fmla="*/ 168293 w 305833"/>
                  <a:gd name="connsiteY27" fmla="*/ 33775 h 421598"/>
                  <a:gd name="connsiteX28" fmla="*/ 168293 w 305833"/>
                  <a:gd name="connsiteY28" fmla="*/ 31880 h 421598"/>
                  <a:gd name="connsiteX29" fmla="*/ 168767 w 305833"/>
                  <a:gd name="connsiteY29" fmla="*/ 16092 h 421598"/>
                  <a:gd name="connsiteX30" fmla="*/ 158874 w 305833"/>
                  <a:gd name="connsiteY30" fmla="*/ 333 h 421598"/>
                  <a:gd name="connsiteX31" fmla="*/ 144032 w 305833"/>
                  <a:gd name="connsiteY31" fmla="*/ 7566 h 421598"/>
                  <a:gd name="connsiteX32" fmla="*/ 141979 w 305833"/>
                  <a:gd name="connsiteY32" fmla="*/ 31670 h 421598"/>
                  <a:gd name="connsiteX33" fmla="*/ 141979 w 305833"/>
                  <a:gd name="connsiteY33" fmla="*/ 38669 h 421598"/>
                  <a:gd name="connsiteX34" fmla="*/ 139769 w 305833"/>
                  <a:gd name="connsiteY34" fmla="*/ 39617 h 421598"/>
                  <a:gd name="connsiteX35" fmla="*/ 136927 w 305833"/>
                  <a:gd name="connsiteY35" fmla="*/ 24618 h 421598"/>
                  <a:gd name="connsiteX36" fmla="*/ 123544 w 305833"/>
                  <a:gd name="connsiteY36" fmla="*/ 11691 h 421598"/>
                  <a:gd name="connsiteX37" fmla="*/ 111087 w 305833"/>
                  <a:gd name="connsiteY37" fmla="*/ 21355 h 421598"/>
                  <a:gd name="connsiteX38" fmla="*/ 114244 w 305833"/>
                  <a:gd name="connsiteY38" fmla="*/ 45353 h 421598"/>
                  <a:gd name="connsiteX39" fmla="*/ 116928 w 305833"/>
                  <a:gd name="connsiteY39" fmla="*/ 55879 h 421598"/>
                  <a:gd name="connsiteX40" fmla="*/ 92298 w 305833"/>
                  <a:gd name="connsiteY40" fmla="*/ 100139 h 421598"/>
                  <a:gd name="connsiteX41" fmla="*/ 87036 w 305833"/>
                  <a:gd name="connsiteY41" fmla="*/ 158030 h 421598"/>
                  <a:gd name="connsiteX42" fmla="*/ 85299 w 305833"/>
                  <a:gd name="connsiteY42" fmla="*/ 158503 h 421598"/>
                  <a:gd name="connsiteX43" fmla="*/ 64248 w 305833"/>
                  <a:gd name="connsiteY43" fmla="*/ 160345 h 421598"/>
                  <a:gd name="connsiteX44" fmla="*/ 25566 w 305833"/>
                  <a:gd name="connsiteY44" fmla="*/ 180923 h 421598"/>
                  <a:gd name="connsiteX45" fmla="*/ 146 w 305833"/>
                  <a:gd name="connsiteY45" fmla="*/ 250234 h 421598"/>
                  <a:gd name="connsiteX46" fmla="*/ 19777 w 305833"/>
                  <a:gd name="connsiteY46" fmla="*/ 317967 h 421598"/>
                  <a:gd name="connsiteX47" fmla="*/ 50248 w 305833"/>
                  <a:gd name="connsiteY47" fmla="*/ 355491 h 421598"/>
                  <a:gd name="connsiteX48" fmla="*/ 50248 w 305833"/>
                  <a:gd name="connsiteY48" fmla="*/ 355491 h 421598"/>
                  <a:gd name="connsiteX49" fmla="*/ 73668 w 305833"/>
                  <a:gd name="connsiteY49" fmla="*/ 374805 h 421598"/>
                  <a:gd name="connsiteX50" fmla="*/ 170504 w 305833"/>
                  <a:gd name="connsiteY50" fmla="*/ 418592 h 421598"/>
                  <a:gd name="connsiteX51" fmla="*/ 269339 w 305833"/>
                  <a:gd name="connsiteY51" fmla="*/ 409013 h 421598"/>
                  <a:gd name="connsiteX52" fmla="*/ 303548 w 305833"/>
                  <a:gd name="connsiteY52" fmla="*/ 339702 h 421598"/>
                  <a:gd name="connsiteX53" fmla="*/ 294864 w 305833"/>
                  <a:gd name="connsiteY53" fmla="*/ 231393 h 42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5833" h="421598">
                    <a:moveTo>
                      <a:pt x="294864" y="231393"/>
                    </a:moveTo>
                    <a:cubicBezTo>
                      <a:pt x="281654" y="188659"/>
                      <a:pt x="258919" y="157240"/>
                      <a:pt x="250130" y="148504"/>
                    </a:cubicBezTo>
                    <a:cubicBezTo>
                      <a:pt x="244961" y="143792"/>
                      <a:pt x="239276" y="139678"/>
                      <a:pt x="233184" y="136242"/>
                    </a:cubicBezTo>
                    <a:cubicBezTo>
                      <a:pt x="231394" y="137663"/>
                      <a:pt x="229605" y="139189"/>
                      <a:pt x="227921" y="140768"/>
                    </a:cubicBezTo>
                    <a:cubicBezTo>
                      <a:pt x="222658" y="145504"/>
                      <a:pt x="216922" y="158714"/>
                      <a:pt x="213080" y="175239"/>
                    </a:cubicBezTo>
                    <a:cubicBezTo>
                      <a:pt x="211981" y="179998"/>
                      <a:pt x="207753" y="183376"/>
                      <a:pt x="202870" y="183397"/>
                    </a:cubicBezTo>
                    <a:cubicBezTo>
                      <a:pt x="202065" y="183474"/>
                      <a:pt x="201254" y="183474"/>
                      <a:pt x="200449" y="183397"/>
                    </a:cubicBezTo>
                    <a:cubicBezTo>
                      <a:pt x="194789" y="182072"/>
                      <a:pt x="191274" y="176410"/>
                      <a:pt x="192599" y="170750"/>
                    </a:cubicBezTo>
                    <a:cubicBezTo>
                      <a:pt x="192602" y="170737"/>
                      <a:pt x="192605" y="170725"/>
                      <a:pt x="192608" y="170713"/>
                    </a:cubicBezTo>
                    <a:cubicBezTo>
                      <a:pt x="196081" y="155556"/>
                      <a:pt x="202660" y="135347"/>
                      <a:pt x="213659" y="125295"/>
                    </a:cubicBezTo>
                    <a:cubicBezTo>
                      <a:pt x="226908" y="113084"/>
                      <a:pt x="242555" y="103764"/>
                      <a:pt x="259603" y="97928"/>
                    </a:cubicBezTo>
                    <a:cubicBezTo>
                      <a:pt x="264869" y="96155"/>
                      <a:pt x="269220" y="92371"/>
                      <a:pt x="271708" y="87403"/>
                    </a:cubicBezTo>
                    <a:cubicBezTo>
                      <a:pt x="277068" y="77086"/>
                      <a:pt x="273050" y="64377"/>
                      <a:pt x="262733" y="59017"/>
                    </a:cubicBezTo>
                    <a:cubicBezTo>
                      <a:pt x="257583" y="56341"/>
                      <a:pt x="251556" y="55910"/>
                      <a:pt x="246078" y="57826"/>
                    </a:cubicBezTo>
                    <a:cubicBezTo>
                      <a:pt x="223708" y="65473"/>
                      <a:pt x="203157" y="77656"/>
                      <a:pt x="185713" y="93613"/>
                    </a:cubicBezTo>
                    <a:cubicBezTo>
                      <a:pt x="163925" y="113033"/>
                      <a:pt x="154136" y="147241"/>
                      <a:pt x="150295" y="165871"/>
                    </a:cubicBezTo>
                    <a:cubicBezTo>
                      <a:pt x="149117" y="171568"/>
                      <a:pt x="143545" y="175232"/>
                      <a:pt x="137848" y="174055"/>
                    </a:cubicBezTo>
                    <a:cubicBezTo>
                      <a:pt x="132151" y="172878"/>
                      <a:pt x="128487" y="167306"/>
                      <a:pt x="129664" y="161609"/>
                    </a:cubicBezTo>
                    <a:cubicBezTo>
                      <a:pt x="134927" y="135715"/>
                      <a:pt x="146716" y="100139"/>
                      <a:pt x="171767" y="77877"/>
                    </a:cubicBezTo>
                    <a:cubicBezTo>
                      <a:pt x="182153" y="68529"/>
                      <a:pt x="193476" y="60275"/>
                      <a:pt x="205554" y="53247"/>
                    </a:cubicBezTo>
                    <a:cubicBezTo>
                      <a:pt x="202286" y="49252"/>
                      <a:pt x="198498" y="45712"/>
                      <a:pt x="194292" y="42722"/>
                    </a:cubicBezTo>
                    <a:cubicBezTo>
                      <a:pt x="194923" y="40195"/>
                      <a:pt x="195607" y="37459"/>
                      <a:pt x="196397" y="35038"/>
                    </a:cubicBezTo>
                    <a:cubicBezTo>
                      <a:pt x="199554" y="24512"/>
                      <a:pt x="200923" y="20934"/>
                      <a:pt x="201291" y="20039"/>
                    </a:cubicBezTo>
                    <a:cubicBezTo>
                      <a:pt x="204825" y="13689"/>
                      <a:pt x="202542" y="5678"/>
                      <a:pt x="196192" y="2144"/>
                    </a:cubicBezTo>
                    <a:cubicBezTo>
                      <a:pt x="190812" y="-850"/>
                      <a:pt x="184075" y="288"/>
                      <a:pt x="179977" y="4882"/>
                    </a:cubicBezTo>
                    <a:cubicBezTo>
                      <a:pt x="178240" y="6829"/>
                      <a:pt x="176977" y="8250"/>
                      <a:pt x="171188" y="27459"/>
                    </a:cubicBezTo>
                    <a:cubicBezTo>
                      <a:pt x="170556" y="29565"/>
                      <a:pt x="169977" y="31670"/>
                      <a:pt x="169451" y="33775"/>
                    </a:cubicBezTo>
                    <a:lnTo>
                      <a:pt x="168293" y="33775"/>
                    </a:lnTo>
                    <a:lnTo>
                      <a:pt x="168293" y="31880"/>
                    </a:lnTo>
                    <a:cubicBezTo>
                      <a:pt x="168293" y="20828"/>
                      <a:pt x="168662" y="17039"/>
                      <a:pt x="168767" y="16092"/>
                    </a:cubicBezTo>
                    <a:cubicBezTo>
                      <a:pt x="170387" y="9008"/>
                      <a:pt x="165958" y="1953"/>
                      <a:pt x="158874" y="333"/>
                    </a:cubicBezTo>
                    <a:cubicBezTo>
                      <a:pt x="152842" y="-1047"/>
                      <a:pt x="146662" y="1964"/>
                      <a:pt x="144032" y="7566"/>
                    </a:cubicBezTo>
                    <a:cubicBezTo>
                      <a:pt x="142927" y="9934"/>
                      <a:pt x="142085" y="11618"/>
                      <a:pt x="141979" y="31670"/>
                    </a:cubicBezTo>
                    <a:cubicBezTo>
                      <a:pt x="141979" y="34038"/>
                      <a:pt x="141979" y="36406"/>
                      <a:pt x="141979" y="38669"/>
                    </a:cubicBezTo>
                    <a:lnTo>
                      <a:pt x="139769" y="39617"/>
                    </a:lnTo>
                    <a:cubicBezTo>
                      <a:pt x="137559" y="29091"/>
                      <a:pt x="137032" y="25565"/>
                      <a:pt x="136927" y="24618"/>
                    </a:cubicBezTo>
                    <a:cubicBezTo>
                      <a:pt x="136801" y="17352"/>
                      <a:pt x="130809" y="11565"/>
                      <a:pt x="123544" y="11691"/>
                    </a:cubicBezTo>
                    <a:cubicBezTo>
                      <a:pt x="117707" y="11792"/>
                      <a:pt x="112635" y="15727"/>
                      <a:pt x="111087" y="21355"/>
                    </a:cubicBezTo>
                    <a:cubicBezTo>
                      <a:pt x="110508" y="23933"/>
                      <a:pt x="110087" y="25723"/>
                      <a:pt x="114244" y="45353"/>
                    </a:cubicBezTo>
                    <a:cubicBezTo>
                      <a:pt x="115016" y="48862"/>
                      <a:pt x="115911" y="52370"/>
                      <a:pt x="116928" y="55879"/>
                    </a:cubicBezTo>
                    <a:cubicBezTo>
                      <a:pt x="105160" y="68350"/>
                      <a:pt x="96694" y="83564"/>
                      <a:pt x="92298" y="100139"/>
                    </a:cubicBezTo>
                    <a:cubicBezTo>
                      <a:pt x="86667" y="120769"/>
                      <a:pt x="87614" y="138084"/>
                      <a:pt x="87036" y="158030"/>
                    </a:cubicBezTo>
                    <a:cubicBezTo>
                      <a:pt x="87036" y="159030"/>
                      <a:pt x="85299" y="158503"/>
                      <a:pt x="85299" y="158503"/>
                    </a:cubicBezTo>
                    <a:cubicBezTo>
                      <a:pt x="78247" y="158622"/>
                      <a:pt x="71213" y="159238"/>
                      <a:pt x="64248" y="160345"/>
                    </a:cubicBezTo>
                    <a:cubicBezTo>
                      <a:pt x="45512" y="163451"/>
                      <a:pt x="36091" y="168713"/>
                      <a:pt x="25566" y="180923"/>
                    </a:cubicBezTo>
                    <a:cubicBezTo>
                      <a:pt x="15040" y="193133"/>
                      <a:pt x="1673" y="213395"/>
                      <a:pt x="146" y="250234"/>
                    </a:cubicBezTo>
                    <a:cubicBezTo>
                      <a:pt x="-1115" y="274377"/>
                      <a:pt x="5801" y="298240"/>
                      <a:pt x="19777" y="317967"/>
                    </a:cubicBezTo>
                    <a:cubicBezTo>
                      <a:pt x="29061" y="331159"/>
                      <a:pt x="39242" y="343697"/>
                      <a:pt x="50248" y="355491"/>
                    </a:cubicBezTo>
                    <a:lnTo>
                      <a:pt x="50248" y="355491"/>
                    </a:lnTo>
                    <a:cubicBezTo>
                      <a:pt x="57711" y="362335"/>
                      <a:pt x="65528" y="368782"/>
                      <a:pt x="73668" y="374805"/>
                    </a:cubicBezTo>
                    <a:cubicBezTo>
                      <a:pt x="102696" y="395725"/>
                      <a:pt x="135623" y="410614"/>
                      <a:pt x="170504" y="418592"/>
                    </a:cubicBezTo>
                    <a:cubicBezTo>
                      <a:pt x="204554" y="425223"/>
                      <a:pt x="252656" y="420381"/>
                      <a:pt x="269339" y="409013"/>
                    </a:cubicBezTo>
                    <a:cubicBezTo>
                      <a:pt x="286022" y="397646"/>
                      <a:pt x="300495" y="363174"/>
                      <a:pt x="303548" y="339702"/>
                    </a:cubicBezTo>
                    <a:cubicBezTo>
                      <a:pt x="308430" y="303393"/>
                      <a:pt x="305469" y="266460"/>
                      <a:pt x="294864" y="231393"/>
                    </a:cubicBezTo>
                    <a:close/>
                  </a:path>
                </a:pathLst>
              </a:custGeom>
              <a:solidFill>
                <a:srgbClr val="000000"/>
              </a:solidFill>
              <a:ln w="5259" cap="flat">
                <a:noFill/>
                <a:prstDash val="solid"/>
                <a:miter/>
              </a:ln>
            </p:spPr>
            <p:txBody>
              <a:bodyPr rtlCol="0" anchor="ctr"/>
              <a:lstStyle/>
              <a:p>
                <a:endParaRPr lang="en-GB"/>
              </a:p>
            </p:txBody>
          </p:sp>
        </p:grpSp>
        <p:sp>
          <p:nvSpPr>
            <p:cNvPr id="23" name="Graphic 24" descr="Lungs">
              <a:extLst>
                <a:ext uri="{FF2B5EF4-FFF2-40B4-BE49-F238E27FC236}">
                  <a16:creationId xmlns:a16="http://schemas.microsoft.com/office/drawing/2014/main" id="{AA5061A0-2911-4205-9B3A-081CC8CF161C}"/>
                </a:ext>
              </a:extLst>
            </p:cNvPr>
            <p:cNvSpPr/>
            <p:nvPr/>
          </p:nvSpPr>
          <p:spPr>
            <a:xfrm>
              <a:off x="1610665" y="2182071"/>
              <a:ext cx="421030" cy="409499"/>
            </a:xfrm>
            <a:custGeom>
              <a:avLst/>
              <a:gdLst>
                <a:gd name="connsiteX0" fmla="*/ 287089 w 421030"/>
                <a:gd name="connsiteY0" fmla="*/ 52628 h 409499"/>
                <a:gd name="connsiteX1" fmla="*/ 257512 w 421030"/>
                <a:gd name="connsiteY1" fmla="*/ 55049 h 409499"/>
                <a:gd name="connsiteX2" fmla="*/ 249197 w 421030"/>
                <a:gd name="connsiteY2" fmla="*/ 115940 h 409499"/>
                <a:gd name="connsiteX3" fmla="*/ 238671 w 421030"/>
                <a:gd name="connsiteY3" fmla="*/ 121518 h 409499"/>
                <a:gd name="connsiteX4" fmla="*/ 231567 w 421030"/>
                <a:gd name="connsiteY4" fmla="*/ 105256 h 409499"/>
                <a:gd name="connsiteX5" fmla="*/ 231567 w 421030"/>
                <a:gd name="connsiteY5" fmla="*/ 0 h 409499"/>
                <a:gd name="connsiteX6" fmla="*/ 221041 w 421030"/>
                <a:gd name="connsiteY6" fmla="*/ 0 h 409499"/>
                <a:gd name="connsiteX7" fmla="*/ 221041 w 421030"/>
                <a:gd name="connsiteY7" fmla="*/ 10526 h 409499"/>
                <a:gd name="connsiteX8" fmla="*/ 199990 w 421030"/>
                <a:gd name="connsiteY8" fmla="*/ 10526 h 409499"/>
                <a:gd name="connsiteX9" fmla="*/ 199990 w 421030"/>
                <a:gd name="connsiteY9" fmla="*/ 0 h 409499"/>
                <a:gd name="connsiteX10" fmla="*/ 189464 w 421030"/>
                <a:gd name="connsiteY10" fmla="*/ 0 h 409499"/>
                <a:gd name="connsiteX11" fmla="*/ 189464 w 421030"/>
                <a:gd name="connsiteY11" fmla="*/ 105256 h 409499"/>
                <a:gd name="connsiteX12" fmla="*/ 182412 w 421030"/>
                <a:gd name="connsiteY12" fmla="*/ 121729 h 409499"/>
                <a:gd name="connsiteX13" fmla="*/ 171886 w 421030"/>
                <a:gd name="connsiteY13" fmla="*/ 116150 h 409499"/>
                <a:gd name="connsiteX14" fmla="*/ 163571 w 421030"/>
                <a:gd name="connsiteY14" fmla="*/ 55260 h 409499"/>
                <a:gd name="connsiteX15" fmla="*/ 133941 w 421030"/>
                <a:gd name="connsiteY15" fmla="*/ 52628 h 409499"/>
                <a:gd name="connsiteX16" fmla="*/ 3 w 421030"/>
                <a:gd name="connsiteY16" fmla="*/ 273245 h 409499"/>
                <a:gd name="connsiteX17" fmla="*/ 33106 w 421030"/>
                <a:gd name="connsiteY17" fmla="*/ 400711 h 409499"/>
                <a:gd name="connsiteX18" fmla="*/ 45421 w 421030"/>
                <a:gd name="connsiteY18" fmla="*/ 409499 h 409499"/>
                <a:gd name="connsiteX19" fmla="*/ 164518 w 421030"/>
                <a:gd name="connsiteY19" fmla="*/ 332768 h 409499"/>
                <a:gd name="connsiteX20" fmla="*/ 184675 w 421030"/>
                <a:gd name="connsiteY20" fmla="*/ 203618 h 409499"/>
                <a:gd name="connsiteX21" fmla="*/ 210515 w 421030"/>
                <a:gd name="connsiteY21" fmla="*/ 185567 h 409499"/>
                <a:gd name="connsiteX22" fmla="*/ 236356 w 421030"/>
                <a:gd name="connsiteY22" fmla="*/ 203618 h 409499"/>
                <a:gd name="connsiteX23" fmla="*/ 256512 w 421030"/>
                <a:gd name="connsiteY23" fmla="*/ 332768 h 409499"/>
                <a:gd name="connsiteX24" fmla="*/ 375610 w 421030"/>
                <a:gd name="connsiteY24" fmla="*/ 409499 h 409499"/>
                <a:gd name="connsiteX25" fmla="*/ 387925 w 421030"/>
                <a:gd name="connsiteY25" fmla="*/ 400711 h 409499"/>
                <a:gd name="connsiteX26" fmla="*/ 421028 w 421030"/>
                <a:gd name="connsiteY26" fmla="*/ 273245 h 409499"/>
                <a:gd name="connsiteX27" fmla="*/ 287089 w 421030"/>
                <a:gd name="connsiteY27" fmla="*/ 52628 h 409499"/>
                <a:gd name="connsiteX28" fmla="*/ 199990 w 421030"/>
                <a:gd name="connsiteY28" fmla="*/ 21051 h 409499"/>
                <a:gd name="connsiteX29" fmla="*/ 221041 w 421030"/>
                <a:gd name="connsiteY29" fmla="*/ 21051 h 409499"/>
                <a:gd name="connsiteX30" fmla="*/ 221041 w 421030"/>
                <a:gd name="connsiteY30" fmla="*/ 31577 h 409499"/>
                <a:gd name="connsiteX31" fmla="*/ 199990 w 421030"/>
                <a:gd name="connsiteY31" fmla="*/ 31577 h 409499"/>
                <a:gd name="connsiteX32" fmla="*/ 199990 w 421030"/>
                <a:gd name="connsiteY32" fmla="*/ 42103 h 409499"/>
                <a:gd name="connsiteX33" fmla="*/ 221041 w 421030"/>
                <a:gd name="connsiteY33" fmla="*/ 42103 h 409499"/>
                <a:gd name="connsiteX34" fmla="*/ 221041 w 421030"/>
                <a:gd name="connsiteY34" fmla="*/ 52628 h 409499"/>
                <a:gd name="connsiteX35" fmla="*/ 199990 w 421030"/>
                <a:gd name="connsiteY35" fmla="*/ 52628 h 409499"/>
                <a:gd name="connsiteX36" fmla="*/ 199990 w 421030"/>
                <a:gd name="connsiteY36" fmla="*/ 63154 h 409499"/>
                <a:gd name="connsiteX37" fmla="*/ 221041 w 421030"/>
                <a:gd name="connsiteY37" fmla="*/ 63154 h 409499"/>
                <a:gd name="connsiteX38" fmla="*/ 221041 w 421030"/>
                <a:gd name="connsiteY38" fmla="*/ 73679 h 409499"/>
                <a:gd name="connsiteX39" fmla="*/ 199990 w 421030"/>
                <a:gd name="connsiteY39" fmla="*/ 73679 h 409499"/>
                <a:gd name="connsiteX40" fmla="*/ 199990 w 421030"/>
                <a:gd name="connsiteY40" fmla="*/ 84205 h 409499"/>
                <a:gd name="connsiteX41" fmla="*/ 221041 w 421030"/>
                <a:gd name="connsiteY41" fmla="*/ 84205 h 409499"/>
                <a:gd name="connsiteX42" fmla="*/ 221041 w 421030"/>
                <a:gd name="connsiteY42" fmla="*/ 94731 h 409499"/>
                <a:gd name="connsiteX43" fmla="*/ 199990 w 421030"/>
                <a:gd name="connsiteY43" fmla="*/ 94731 h 409499"/>
                <a:gd name="connsiteX44" fmla="*/ 352611 w 421030"/>
                <a:gd name="connsiteY44" fmla="*/ 238037 h 409499"/>
                <a:gd name="connsiteX45" fmla="*/ 361453 w 421030"/>
                <a:gd name="connsiteY45" fmla="*/ 266667 h 409499"/>
                <a:gd name="connsiteX46" fmla="*/ 374610 w 421030"/>
                <a:gd name="connsiteY46" fmla="*/ 280982 h 409499"/>
                <a:gd name="connsiteX47" fmla="*/ 376839 w 421030"/>
                <a:gd name="connsiteY47" fmla="*/ 295699 h 409499"/>
                <a:gd name="connsiteX48" fmla="*/ 368400 w 421030"/>
                <a:gd name="connsiteY48" fmla="*/ 299980 h 409499"/>
                <a:gd name="connsiteX49" fmla="*/ 352611 w 421030"/>
                <a:gd name="connsiteY49" fmla="*/ 289928 h 409499"/>
                <a:gd name="connsiteX50" fmla="*/ 340033 w 421030"/>
                <a:gd name="connsiteY50" fmla="*/ 270403 h 409499"/>
                <a:gd name="connsiteX51" fmla="*/ 330455 w 421030"/>
                <a:gd name="connsiteY51" fmla="*/ 239142 h 409499"/>
                <a:gd name="connsiteX52" fmla="*/ 324876 w 421030"/>
                <a:gd name="connsiteY52" fmla="*/ 258246 h 409499"/>
                <a:gd name="connsiteX53" fmla="*/ 325297 w 421030"/>
                <a:gd name="connsiteY53" fmla="*/ 268772 h 409499"/>
                <a:gd name="connsiteX54" fmla="*/ 315225 w 421030"/>
                <a:gd name="connsiteY54" fmla="*/ 279732 h 409499"/>
                <a:gd name="connsiteX55" fmla="*/ 305035 w 421030"/>
                <a:gd name="connsiteY55" fmla="*/ 273193 h 409499"/>
                <a:gd name="connsiteX56" fmla="*/ 305404 w 421030"/>
                <a:gd name="connsiteY56" fmla="*/ 246879 h 409499"/>
                <a:gd name="connsiteX57" fmla="*/ 319929 w 421030"/>
                <a:gd name="connsiteY57" fmla="*/ 215302 h 409499"/>
                <a:gd name="connsiteX58" fmla="*/ 287721 w 421030"/>
                <a:gd name="connsiteY58" fmla="*/ 182146 h 409499"/>
                <a:gd name="connsiteX59" fmla="*/ 290089 w 421030"/>
                <a:gd name="connsiteY59" fmla="*/ 211881 h 409499"/>
                <a:gd name="connsiteX60" fmla="*/ 288458 w 421030"/>
                <a:gd name="connsiteY60" fmla="*/ 227354 h 409499"/>
                <a:gd name="connsiteX61" fmla="*/ 275747 w 421030"/>
                <a:gd name="connsiteY61" fmla="*/ 235101 h 409499"/>
                <a:gd name="connsiteX62" fmla="*/ 271459 w 421030"/>
                <a:gd name="connsiteY62" fmla="*/ 232932 h 409499"/>
                <a:gd name="connsiteX63" fmla="*/ 268459 w 421030"/>
                <a:gd name="connsiteY63" fmla="*/ 218828 h 409499"/>
                <a:gd name="connsiteX64" fmla="*/ 257933 w 421030"/>
                <a:gd name="connsiteY64" fmla="*/ 169884 h 409499"/>
                <a:gd name="connsiteX65" fmla="*/ 247408 w 421030"/>
                <a:gd name="connsiteY65" fmla="*/ 165147 h 409499"/>
                <a:gd name="connsiteX66" fmla="*/ 233145 w 421030"/>
                <a:gd name="connsiteY66" fmla="*/ 161042 h 409499"/>
                <a:gd name="connsiteX67" fmla="*/ 210515 w 421030"/>
                <a:gd name="connsiteY67" fmla="*/ 148148 h 409499"/>
                <a:gd name="connsiteX68" fmla="*/ 187517 w 421030"/>
                <a:gd name="connsiteY68" fmla="*/ 160779 h 409499"/>
                <a:gd name="connsiteX69" fmla="*/ 173255 w 421030"/>
                <a:gd name="connsiteY69" fmla="*/ 164884 h 409499"/>
                <a:gd name="connsiteX70" fmla="*/ 162361 w 421030"/>
                <a:gd name="connsiteY70" fmla="*/ 170147 h 409499"/>
                <a:gd name="connsiteX71" fmla="*/ 152203 w 421030"/>
                <a:gd name="connsiteY71" fmla="*/ 193356 h 409499"/>
                <a:gd name="connsiteX72" fmla="*/ 152203 w 421030"/>
                <a:gd name="connsiteY72" fmla="*/ 218512 h 409499"/>
                <a:gd name="connsiteX73" fmla="*/ 149204 w 421030"/>
                <a:gd name="connsiteY73" fmla="*/ 232616 h 409499"/>
                <a:gd name="connsiteX74" fmla="*/ 134389 w 421030"/>
                <a:gd name="connsiteY74" fmla="*/ 231169 h 409499"/>
                <a:gd name="connsiteX75" fmla="*/ 132152 w 421030"/>
                <a:gd name="connsiteY75" fmla="*/ 226301 h 409499"/>
                <a:gd name="connsiteX76" fmla="*/ 133047 w 421030"/>
                <a:gd name="connsiteY76" fmla="*/ 181778 h 409499"/>
                <a:gd name="connsiteX77" fmla="*/ 100891 w 421030"/>
                <a:gd name="connsiteY77" fmla="*/ 214828 h 409499"/>
                <a:gd name="connsiteX78" fmla="*/ 115258 w 421030"/>
                <a:gd name="connsiteY78" fmla="*/ 246405 h 409499"/>
                <a:gd name="connsiteX79" fmla="*/ 116679 w 421030"/>
                <a:gd name="connsiteY79" fmla="*/ 263614 h 409499"/>
                <a:gd name="connsiteX80" fmla="*/ 115785 w 421030"/>
                <a:gd name="connsiteY80" fmla="*/ 273245 h 409499"/>
                <a:gd name="connsiteX81" fmla="*/ 102027 w 421030"/>
                <a:gd name="connsiteY81" fmla="*/ 278928 h 409499"/>
                <a:gd name="connsiteX82" fmla="*/ 95575 w 421030"/>
                <a:gd name="connsiteY82" fmla="*/ 270088 h 409499"/>
                <a:gd name="connsiteX83" fmla="*/ 95575 w 421030"/>
                <a:gd name="connsiteY83" fmla="*/ 257141 h 409499"/>
                <a:gd name="connsiteX84" fmla="*/ 90313 w 421030"/>
                <a:gd name="connsiteY84" fmla="*/ 238984 h 409499"/>
                <a:gd name="connsiteX85" fmla="*/ 72472 w 421030"/>
                <a:gd name="connsiteY85" fmla="*/ 285297 h 409499"/>
                <a:gd name="connsiteX86" fmla="*/ 44316 w 421030"/>
                <a:gd name="connsiteY86" fmla="*/ 296191 h 409499"/>
                <a:gd name="connsiteX87" fmla="*/ 59209 w 421030"/>
                <a:gd name="connsiteY87" fmla="*/ 267825 h 409499"/>
                <a:gd name="connsiteX88" fmla="*/ 65577 w 421030"/>
                <a:gd name="connsiteY88" fmla="*/ 247773 h 409499"/>
                <a:gd name="connsiteX89" fmla="*/ 73682 w 421030"/>
                <a:gd name="connsiteY89" fmla="*/ 223249 h 409499"/>
                <a:gd name="connsiteX90" fmla="*/ 99470 w 421030"/>
                <a:gd name="connsiteY90" fmla="*/ 182146 h 409499"/>
                <a:gd name="connsiteX91" fmla="*/ 61683 w 421030"/>
                <a:gd name="connsiteY91" fmla="*/ 195566 h 409499"/>
                <a:gd name="connsiteX92" fmla="*/ 45473 w 421030"/>
                <a:gd name="connsiteY92" fmla="*/ 197566 h 409499"/>
                <a:gd name="connsiteX93" fmla="*/ 44684 w 421030"/>
                <a:gd name="connsiteY93" fmla="*/ 183093 h 409499"/>
                <a:gd name="connsiteX94" fmla="*/ 118627 w 421030"/>
                <a:gd name="connsiteY94" fmla="*/ 166147 h 409499"/>
                <a:gd name="connsiteX95" fmla="*/ 121837 w 421030"/>
                <a:gd name="connsiteY95" fmla="*/ 164042 h 409499"/>
                <a:gd name="connsiteX96" fmla="*/ 104364 w 421030"/>
                <a:gd name="connsiteY96" fmla="*/ 128886 h 409499"/>
                <a:gd name="connsiteX97" fmla="*/ 109627 w 421030"/>
                <a:gd name="connsiteY97" fmla="*/ 108730 h 409499"/>
                <a:gd name="connsiteX98" fmla="*/ 122837 w 421030"/>
                <a:gd name="connsiteY98" fmla="*/ 113098 h 409499"/>
                <a:gd name="connsiteX99" fmla="*/ 124679 w 421030"/>
                <a:gd name="connsiteY99" fmla="*/ 123045 h 409499"/>
                <a:gd name="connsiteX100" fmla="*/ 141309 w 421030"/>
                <a:gd name="connsiteY100" fmla="*/ 153885 h 409499"/>
                <a:gd name="connsiteX101" fmla="*/ 168044 w 421030"/>
                <a:gd name="connsiteY101" fmla="*/ 144464 h 409499"/>
                <a:gd name="connsiteX102" fmla="*/ 190201 w 421030"/>
                <a:gd name="connsiteY102" fmla="*/ 137465 h 409499"/>
                <a:gd name="connsiteX103" fmla="*/ 199990 w 421030"/>
                <a:gd name="connsiteY103" fmla="*/ 125413 h 409499"/>
                <a:gd name="connsiteX104" fmla="*/ 199990 w 421030"/>
                <a:gd name="connsiteY104" fmla="*/ 105256 h 409499"/>
                <a:gd name="connsiteX105" fmla="*/ 221041 w 421030"/>
                <a:gd name="connsiteY105" fmla="*/ 105256 h 409499"/>
                <a:gd name="connsiteX106" fmla="*/ 221041 w 421030"/>
                <a:gd name="connsiteY106" fmla="*/ 125360 h 409499"/>
                <a:gd name="connsiteX107" fmla="*/ 231567 w 421030"/>
                <a:gd name="connsiteY107" fmla="*/ 137675 h 409499"/>
                <a:gd name="connsiteX108" fmla="*/ 253249 w 421030"/>
                <a:gd name="connsiteY108" fmla="*/ 144464 h 409499"/>
                <a:gd name="connsiteX109" fmla="*/ 279984 w 421030"/>
                <a:gd name="connsiteY109" fmla="*/ 153885 h 409499"/>
                <a:gd name="connsiteX110" fmla="*/ 296668 w 421030"/>
                <a:gd name="connsiteY110" fmla="*/ 122308 h 409499"/>
                <a:gd name="connsiteX111" fmla="*/ 298457 w 421030"/>
                <a:gd name="connsiteY111" fmla="*/ 112940 h 409499"/>
                <a:gd name="connsiteX112" fmla="*/ 311667 w 421030"/>
                <a:gd name="connsiteY112" fmla="*/ 108624 h 409499"/>
                <a:gd name="connsiteX113" fmla="*/ 316929 w 421030"/>
                <a:gd name="connsiteY113" fmla="*/ 129413 h 409499"/>
                <a:gd name="connsiteX114" fmla="*/ 299562 w 421030"/>
                <a:gd name="connsiteY114" fmla="*/ 163884 h 409499"/>
                <a:gd name="connsiteX115" fmla="*/ 302772 w 421030"/>
                <a:gd name="connsiteY115" fmla="*/ 165989 h 409499"/>
                <a:gd name="connsiteX116" fmla="*/ 376452 w 421030"/>
                <a:gd name="connsiteY116" fmla="*/ 182777 h 409499"/>
                <a:gd name="connsiteX117" fmla="*/ 376768 w 421030"/>
                <a:gd name="connsiteY117" fmla="*/ 196461 h 409499"/>
                <a:gd name="connsiteX118" fmla="*/ 359663 w 421030"/>
                <a:gd name="connsiteY118" fmla="*/ 195461 h 409499"/>
                <a:gd name="connsiteX119" fmla="*/ 321824 w 421030"/>
                <a:gd name="connsiteY119" fmla="*/ 181988 h 409499"/>
                <a:gd name="connsiteX120" fmla="*/ 352611 w 421030"/>
                <a:gd name="connsiteY120" fmla="*/ 238037 h 40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21030" h="409499">
                  <a:moveTo>
                    <a:pt x="287089" y="52628"/>
                  </a:moveTo>
                  <a:cubicBezTo>
                    <a:pt x="273932" y="47365"/>
                    <a:pt x="262143" y="45786"/>
                    <a:pt x="257512" y="55049"/>
                  </a:cubicBezTo>
                  <a:cubicBezTo>
                    <a:pt x="251460" y="67153"/>
                    <a:pt x="253407" y="108467"/>
                    <a:pt x="249197" y="115940"/>
                  </a:cubicBezTo>
                  <a:cubicBezTo>
                    <a:pt x="247491" y="120093"/>
                    <a:pt x="243066" y="122438"/>
                    <a:pt x="238671" y="121518"/>
                  </a:cubicBezTo>
                  <a:cubicBezTo>
                    <a:pt x="231567" y="121045"/>
                    <a:pt x="231567" y="105256"/>
                    <a:pt x="231567" y="105256"/>
                  </a:cubicBezTo>
                  <a:lnTo>
                    <a:pt x="231567" y="0"/>
                  </a:lnTo>
                  <a:lnTo>
                    <a:pt x="221041" y="0"/>
                  </a:lnTo>
                  <a:lnTo>
                    <a:pt x="221041" y="10526"/>
                  </a:lnTo>
                  <a:lnTo>
                    <a:pt x="199990" y="10526"/>
                  </a:lnTo>
                  <a:lnTo>
                    <a:pt x="199990" y="0"/>
                  </a:lnTo>
                  <a:lnTo>
                    <a:pt x="189464" y="0"/>
                  </a:lnTo>
                  <a:lnTo>
                    <a:pt x="189464" y="105256"/>
                  </a:lnTo>
                  <a:cubicBezTo>
                    <a:pt x="189464" y="105256"/>
                    <a:pt x="189464" y="121045"/>
                    <a:pt x="182412" y="121729"/>
                  </a:cubicBezTo>
                  <a:cubicBezTo>
                    <a:pt x="178017" y="122649"/>
                    <a:pt x="173592" y="120303"/>
                    <a:pt x="171886" y="116150"/>
                  </a:cubicBezTo>
                  <a:cubicBezTo>
                    <a:pt x="167676" y="108677"/>
                    <a:pt x="169623" y="67364"/>
                    <a:pt x="163571" y="55260"/>
                  </a:cubicBezTo>
                  <a:cubicBezTo>
                    <a:pt x="158887" y="45997"/>
                    <a:pt x="147362" y="47365"/>
                    <a:pt x="133941" y="52628"/>
                  </a:cubicBezTo>
                  <a:cubicBezTo>
                    <a:pt x="55631" y="86889"/>
                    <a:pt x="3" y="172673"/>
                    <a:pt x="3" y="273245"/>
                  </a:cubicBezTo>
                  <a:cubicBezTo>
                    <a:pt x="-205" y="317885"/>
                    <a:pt x="11203" y="361812"/>
                    <a:pt x="33106" y="400711"/>
                  </a:cubicBezTo>
                  <a:cubicBezTo>
                    <a:pt x="34211" y="402237"/>
                    <a:pt x="40000" y="409499"/>
                    <a:pt x="45421" y="409499"/>
                  </a:cubicBezTo>
                  <a:cubicBezTo>
                    <a:pt x="85155" y="409499"/>
                    <a:pt x="152414" y="369134"/>
                    <a:pt x="164518" y="332768"/>
                  </a:cubicBezTo>
                  <a:cubicBezTo>
                    <a:pt x="176623" y="296402"/>
                    <a:pt x="171202" y="224301"/>
                    <a:pt x="184675" y="203618"/>
                  </a:cubicBezTo>
                  <a:cubicBezTo>
                    <a:pt x="190365" y="194233"/>
                    <a:pt x="199745" y="187680"/>
                    <a:pt x="210515" y="185567"/>
                  </a:cubicBezTo>
                  <a:cubicBezTo>
                    <a:pt x="221285" y="187680"/>
                    <a:pt x="230666" y="194233"/>
                    <a:pt x="236356" y="203618"/>
                  </a:cubicBezTo>
                  <a:cubicBezTo>
                    <a:pt x="249829" y="224301"/>
                    <a:pt x="244408" y="296454"/>
                    <a:pt x="256512" y="332768"/>
                  </a:cubicBezTo>
                  <a:cubicBezTo>
                    <a:pt x="268617" y="369081"/>
                    <a:pt x="335875" y="409499"/>
                    <a:pt x="375610" y="409499"/>
                  </a:cubicBezTo>
                  <a:cubicBezTo>
                    <a:pt x="380873" y="409499"/>
                    <a:pt x="386820" y="402237"/>
                    <a:pt x="387925" y="400711"/>
                  </a:cubicBezTo>
                  <a:cubicBezTo>
                    <a:pt x="409827" y="361812"/>
                    <a:pt x="421236" y="317885"/>
                    <a:pt x="421028" y="273245"/>
                  </a:cubicBezTo>
                  <a:cubicBezTo>
                    <a:pt x="421028" y="172673"/>
                    <a:pt x="365400" y="86889"/>
                    <a:pt x="287089" y="52628"/>
                  </a:cubicBezTo>
                  <a:close/>
                  <a:moveTo>
                    <a:pt x="199990" y="21051"/>
                  </a:moveTo>
                  <a:lnTo>
                    <a:pt x="221041" y="21051"/>
                  </a:lnTo>
                  <a:lnTo>
                    <a:pt x="221041" y="31577"/>
                  </a:lnTo>
                  <a:lnTo>
                    <a:pt x="199990" y="31577"/>
                  </a:lnTo>
                  <a:close/>
                  <a:moveTo>
                    <a:pt x="199990" y="42103"/>
                  </a:moveTo>
                  <a:lnTo>
                    <a:pt x="221041" y="42103"/>
                  </a:lnTo>
                  <a:lnTo>
                    <a:pt x="221041" y="52628"/>
                  </a:lnTo>
                  <a:lnTo>
                    <a:pt x="199990" y="52628"/>
                  </a:lnTo>
                  <a:close/>
                  <a:moveTo>
                    <a:pt x="199990" y="63154"/>
                  </a:moveTo>
                  <a:lnTo>
                    <a:pt x="221041" y="63154"/>
                  </a:lnTo>
                  <a:lnTo>
                    <a:pt x="221041" y="73679"/>
                  </a:lnTo>
                  <a:lnTo>
                    <a:pt x="199990" y="73679"/>
                  </a:lnTo>
                  <a:close/>
                  <a:moveTo>
                    <a:pt x="199990" y="84205"/>
                  </a:moveTo>
                  <a:lnTo>
                    <a:pt x="221041" y="84205"/>
                  </a:lnTo>
                  <a:lnTo>
                    <a:pt x="221041" y="94731"/>
                  </a:lnTo>
                  <a:lnTo>
                    <a:pt x="199990" y="94731"/>
                  </a:lnTo>
                  <a:close/>
                  <a:moveTo>
                    <a:pt x="352611" y="238037"/>
                  </a:moveTo>
                  <a:cubicBezTo>
                    <a:pt x="355024" y="247737"/>
                    <a:pt x="357976" y="257295"/>
                    <a:pt x="361453" y="266667"/>
                  </a:cubicBezTo>
                  <a:cubicBezTo>
                    <a:pt x="364529" y="272494"/>
                    <a:pt x="369062" y="277426"/>
                    <a:pt x="374610" y="280982"/>
                  </a:cubicBezTo>
                  <a:cubicBezTo>
                    <a:pt x="379289" y="284430"/>
                    <a:pt x="380287" y="291020"/>
                    <a:pt x="376839" y="295699"/>
                  </a:cubicBezTo>
                  <a:cubicBezTo>
                    <a:pt x="374862" y="298381"/>
                    <a:pt x="371732" y="299969"/>
                    <a:pt x="368400" y="299980"/>
                  </a:cubicBezTo>
                  <a:cubicBezTo>
                    <a:pt x="362347" y="299980"/>
                    <a:pt x="356769" y="293823"/>
                    <a:pt x="352611" y="289928"/>
                  </a:cubicBezTo>
                  <a:cubicBezTo>
                    <a:pt x="346919" y="284518"/>
                    <a:pt x="342606" y="277823"/>
                    <a:pt x="340033" y="270403"/>
                  </a:cubicBezTo>
                  <a:cubicBezTo>
                    <a:pt x="336507" y="259878"/>
                    <a:pt x="333823" y="249352"/>
                    <a:pt x="330455" y="239142"/>
                  </a:cubicBezTo>
                  <a:cubicBezTo>
                    <a:pt x="327404" y="245100"/>
                    <a:pt x="325511" y="251583"/>
                    <a:pt x="324876" y="258246"/>
                  </a:cubicBezTo>
                  <a:cubicBezTo>
                    <a:pt x="324876" y="261772"/>
                    <a:pt x="325245" y="265141"/>
                    <a:pt x="325297" y="268772"/>
                  </a:cubicBezTo>
                  <a:cubicBezTo>
                    <a:pt x="325542" y="274580"/>
                    <a:pt x="321033" y="279487"/>
                    <a:pt x="315225" y="279732"/>
                  </a:cubicBezTo>
                  <a:cubicBezTo>
                    <a:pt x="310789" y="279920"/>
                    <a:pt x="306713" y="277303"/>
                    <a:pt x="305035" y="273193"/>
                  </a:cubicBezTo>
                  <a:cubicBezTo>
                    <a:pt x="301878" y="265509"/>
                    <a:pt x="303667" y="254352"/>
                    <a:pt x="305404" y="246879"/>
                  </a:cubicBezTo>
                  <a:cubicBezTo>
                    <a:pt x="308473" y="235625"/>
                    <a:pt x="313380" y="224955"/>
                    <a:pt x="319929" y="215302"/>
                  </a:cubicBezTo>
                  <a:cubicBezTo>
                    <a:pt x="312068" y="201781"/>
                    <a:pt x="301008" y="190396"/>
                    <a:pt x="287721" y="182146"/>
                  </a:cubicBezTo>
                  <a:cubicBezTo>
                    <a:pt x="290084" y="191869"/>
                    <a:pt x="290884" y="201906"/>
                    <a:pt x="290089" y="211881"/>
                  </a:cubicBezTo>
                  <a:cubicBezTo>
                    <a:pt x="290125" y="217083"/>
                    <a:pt x="289577" y="222273"/>
                    <a:pt x="288458" y="227354"/>
                  </a:cubicBezTo>
                  <a:cubicBezTo>
                    <a:pt x="287087" y="233003"/>
                    <a:pt x="281397" y="236472"/>
                    <a:pt x="275747" y="235101"/>
                  </a:cubicBezTo>
                  <a:cubicBezTo>
                    <a:pt x="274170" y="234719"/>
                    <a:pt x="272702" y="233976"/>
                    <a:pt x="271459" y="232932"/>
                  </a:cubicBezTo>
                  <a:cubicBezTo>
                    <a:pt x="266880" y="229090"/>
                    <a:pt x="267880" y="223985"/>
                    <a:pt x="268459" y="218828"/>
                  </a:cubicBezTo>
                  <a:cubicBezTo>
                    <a:pt x="270301" y="201934"/>
                    <a:pt x="269722" y="183462"/>
                    <a:pt x="257933" y="169884"/>
                  </a:cubicBezTo>
                  <a:cubicBezTo>
                    <a:pt x="254961" y="167313"/>
                    <a:pt x="251303" y="165666"/>
                    <a:pt x="247408" y="165147"/>
                  </a:cubicBezTo>
                  <a:cubicBezTo>
                    <a:pt x="242671" y="163779"/>
                    <a:pt x="237882" y="162463"/>
                    <a:pt x="233145" y="161042"/>
                  </a:cubicBezTo>
                  <a:cubicBezTo>
                    <a:pt x="224588" y="158838"/>
                    <a:pt x="216775" y="154386"/>
                    <a:pt x="210515" y="148148"/>
                  </a:cubicBezTo>
                  <a:cubicBezTo>
                    <a:pt x="204123" y="154348"/>
                    <a:pt x="196178" y="158711"/>
                    <a:pt x="187517" y="160779"/>
                  </a:cubicBezTo>
                  <a:cubicBezTo>
                    <a:pt x="182780" y="162200"/>
                    <a:pt x="177991" y="163516"/>
                    <a:pt x="173255" y="164884"/>
                  </a:cubicBezTo>
                  <a:cubicBezTo>
                    <a:pt x="168518" y="166252"/>
                    <a:pt x="164939" y="166568"/>
                    <a:pt x="162361" y="170147"/>
                  </a:cubicBezTo>
                  <a:cubicBezTo>
                    <a:pt x="157094" y="176916"/>
                    <a:pt x="153603" y="184894"/>
                    <a:pt x="152203" y="193356"/>
                  </a:cubicBezTo>
                  <a:cubicBezTo>
                    <a:pt x="151230" y="201713"/>
                    <a:pt x="151230" y="210155"/>
                    <a:pt x="152203" y="218512"/>
                  </a:cubicBezTo>
                  <a:cubicBezTo>
                    <a:pt x="152782" y="223775"/>
                    <a:pt x="153782" y="228774"/>
                    <a:pt x="149204" y="232616"/>
                  </a:cubicBezTo>
                  <a:cubicBezTo>
                    <a:pt x="144713" y="236308"/>
                    <a:pt x="138080" y="235660"/>
                    <a:pt x="134389" y="231169"/>
                  </a:cubicBezTo>
                  <a:cubicBezTo>
                    <a:pt x="133236" y="229766"/>
                    <a:pt x="132465" y="228089"/>
                    <a:pt x="132152" y="226301"/>
                  </a:cubicBezTo>
                  <a:cubicBezTo>
                    <a:pt x="128944" y="211596"/>
                    <a:pt x="129251" y="196342"/>
                    <a:pt x="133047" y="181778"/>
                  </a:cubicBezTo>
                  <a:cubicBezTo>
                    <a:pt x="119790" y="190003"/>
                    <a:pt x="108749" y="201350"/>
                    <a:pt x="100891" y="214828"/>
                  </a:cubicBezTo>
                  <a:cubicBezTo>
                    <a:pt x="107643" y="224345"/>
                    <a:pt x="112519" y="235062"/>
                    <a:pt x="115258" y="246405"/>
                  </a:cubicBezTo>
                  <a:cubicBezTo>
                    <a:pt x="116310" y="252079"/>
                    <a:pt x="116786" y="257845"/>
                    <a:pt x="116679" y="263614"/>
                  </a:cubicBezTo>
                  <a:cubicBezTo>
                    <a:pt x="116979" y="266852"/>
                    <a:pt x="116676" y="270118"/>
                    <a:pt x="115785" y="273245"/>
                  </a:cubicBezTo>
                  <a:cubicBezTo>
                    <a:pt x="113555" y="278614"/>
                    <a:pt x="107395" y="281158"/>
                    <a:pt x="102027" y="278928"/>
                  </a:cubicBezTo>
                  <a:cubicBezTo>
                    <a:pt x="98393" y="277419"/>
                    <a:pt x="95904" y="274008"/>
                    <a:pt x="95575" y="270088"/>
                  </a:cubicBezTo>
                  <a:cubicBezTo>
                    <a:pt x="95154" y="265825"/>
                    <a:pt x="95575" y="261404"/>
                    <a:pt x="95575" y="257141"/>
                  </a:cubicBezTo>
                  <a:cubicBezTo>
                    <a:pt x="95048" y="250799"/>
                    <a:pt x="93258" y="244626"/>
                    <a:pt x="90313" y="238984"/>
                  </a:cubicBezTo>
                  <a:cubicBezTo>
                    <a:pt x="85313" y="254246"/>
                    <a:pt x="83155" y="272719"/>
                    <a:pt x="72472" y="285297"/>
                  </a:cubicBezTo>
                  <a:cubicBezTo>
                    <a:pt x="66788" y="292086"/>
                    <a:pt x="53315" y="307454"/>
                    <a:pt x="44316" y="296191"/>
                  </a:cubicBezTo>
                  <a:cubicBezTo>
                    <a:pt x="35316" y="284929"/>
                    <a:pt x="54841" y="276192"/>
                    <a:pt x="59209" y="267825"/>
                  </a:cubicBezTo>
                  <a:cubicBezTo>
                    <a:pt x="61969" y="261360"/>
                    <a:pt x="64102" y="254645"/>
                    <a:pt x="65577" y="247773"/>
                  </a:cubicBezTo>
                  <a:cubicBezTo>
                    <a:pt x="68419" y="239511"/>
                    <a:pt x="70577" y="231564"/>
                    <a:pt x="73682" y="223249"/>
                  </a:cubicBezTo>
                  <a:cubicBezTo>
                    <a:pt x="79426" y="207953"/>
                    <a:pt x="88197" y="193973"/>
                    <a:pt x="99470" y="182146"/>
                  </a:cubicBezTo>
                  <a:cubicBezTo>
                    <a:pt x="85364" y="179317"/>
                    <a:pt x="70845" y="184473"/>
                    <a:pt x="61683" y="195566"/>
                  </a:cubicBezTo>
                  <a:cubicBezTo>
                    <a:pt x="57367" y="200355"/>
                    <a:pt x="50789" y="202671"/>
                    <a:pt x="45473" y="197566"/>
                  </a:cubicBezTo>
                  <a:cubicBezTo>
                    <a:pt x="41402" y="193720"/>
                    <a:pt x="41055" y="187359"/>
                    <a:pt x="44684" y="183093"/>
                  </a:cubicBezTo>
                  <a:cubicBezTo>
                    <a:pt x="61420" y="159832"/>
                    <a:pt x="93576" y="155358"/>
                    <a:pt x="118627" y="166147"/>
                  </a:cubicBezTo>
                  <a:lnTo>
                    <a:pt x="121837" y="164042"/>
                  </a:lnTo>
                  <a:cubicBezTo>
                    <a:pt x="112703" y="154282"/>
                    <a:pt x="106629" y="142060"/>
                    <a:pt x="104364" y="128886"/>
                  </a:cubicBezTo>
                  <a:cubicBezTo>
                    <a:pt x="103101" y="121834"/>
                    <a:pt x="101470" y="112203"/>
                    <a:pt x="109627" y="108730"/>
                  </a:cubicBezTo>
                  <a:cubicBezTo>
                    <a:pt x="114502" y="106653"/>
                    <a:pt x="120161" y="108524"/>
                    <a:pt x="122837" y="113098"/>
                  </a:cubicBezTo>
                  <a:cubicBezTo>
                    <a:pt x="124110" y="116257"/>
                    <a:pt x="124736" y="119639"/>
                    <a:pt x="124679" y="123045"/>
                  </a:cubicBezTo>
                  <a:cubicBezTo>
                    <a:pt x="126379" y="134975"/>
                    <a:pt x="132276" y="145909"/>
                    <a:pt x="141309" y="153885"/>
                  </a:cubicBezTo>
                  <a:cubicBezTo>
                    <a:pt x="150028" y="150221"/>
                    <a:pt x="158955" y="147076"/>
                    <a:pt x="168044" y="144464"/>
                  </a:cubicBezTo>
                  <a:cubicBezTo>
                    <a:pt x="175632" y="142826"/>
                    <a:pt x="183050" y="140483"/>
                    <a:pt x="190201" y="137465"/>
                  </a:cubicBezTo>
                  <a:cubicBezTo>
                    <a:pt x="194905" y="134871"/>
                    <a:pt x="198416" y="130549"/>
                    <a:pt x="199990" y="125413"/>
                  </a:cubicBezTo>
                  <a:lnTo>
                    <a:pt x="199990" y="105256"/>
                  </a:lnTo>
                  <a:lnTo>
                    <a:pt x="221041" y="105256"/>
                  </a:lnTo>
                  <a:lnTo>
                    <a:pt x="221041" y="125360"/>
                  </a:lnTo>
                  <a:cubicBezTo>
                    <a:pt x="222766" y="130705"/>
                    <a:pt x="226556" y="135139"/>
                    <a:pt x="231567" y="137675"/>
                  </a:cubicBezTo>
                  <a:cubicBezTo>
                    <a:pt x="238590" y="140546"/>
                    <a:pt x="245843" y="142816"/>
                    <a:pt x="253249" y="144464"/>
                  </a:cubicBezTo>
                  <a:cubicBezTo>
                    <a:pt x="262339" y="147076"/>
                    <a:pt x="271266" y="150221"/>
                    <a:pt x="279984" y="153885"/>
                  </a:cubicBezTo>
                  <a:cubicBezTo>
                    <a:pt x="289220" y="145753"/>
                    <a:pt x="295155" y="134520"/>
                    <a:pt x="296668" y="122308"/>
                  </a:cubicBezTo>
                  <a:cubicBezTo>
                    <a:pt x="296620" y="119096"/>
                    <a:pt x="297229" y="115908"/>
                    <a:pt x="298457" y="112940"/>
                  </a:cubicBezTo>
                  <a:cubicBezTo>
                    <a:pt x="301150" y="108386"/>
                    <a:pt x="306805" y="106539"/>
                    <a:pt x="311667" y="108624"/>
                  </a:cubicBezTo>
                  <a:cubicBezTo>
                    <a:pt x="320087" y="112203"/>
                    <a:pt x="318192" y="122308"/>
                    <a:pt x="316929" y="129413"/>
                  </a:cubicBezTo>
                  <a:cubicBezTo>
                    <a:pt x="314549" y="142325"/>
                    <a:pt x="308523" y="154287"/>
                    <a:pt x="299562" y="163884"/>
                  </a:cubicBezTo>
                  <a:lnTo>
                    <a:pt x="302772" y="165989"/>
                  </a:lnTo>
                  <a:cubicBezTo>
                    <a:pt x="328139" y="155042"/>
                    <a:pt x="359400" y="159884"/>
                    <a:pt x="376452" y="182777"/>
                  </a:cubicBezTo>
                  <a:cubicBezTo>
                    <a:pt x="379807" y="186679"/>
                    <a:pt x="379939" y="192408"/>
                    <a:pt x="376768" y="196461"/>
                  </a:cubicBezTo>
                  <a:cubicBezTo>
                    <a:pt x="371505" y="202671"/>
                    <a:pt x="364242" y="200566"/>
                    <a:pt x="359663" y="195461"/>
                  </a:cubicBezTo>
                  <a:cubicBezTo>
                    <a:pt x="350490" y="184349"/>
                    <a:pt x="335955" y="179175"/>
                    <a:pt x="321824" y="181988"/>
                  </a:cubicBezTo>
                  <a:cubicBezTo>
                    <a:pt x="336399" y="197956"/>
                    <a:pt x="346954" y="217171"/>
                    <a:pt x="352611" y="238037"/>
                  </a:cubicBezTo>
                  <a:close/>
                </a:path>
              </a:pathLst>
            </a:custGeom>
            <a:solidFill>
              <a:srgbClr val="000000"/>
            </a:solidFill>
            <a:ln w="5259" cap="flat">
              <a:noFill/>
              <a:prstDash val="solid"/>
              <a:miter/>
            </a:ln>
          </p:spPr>
          <p:txBody>
            <a:bodyPr rtlCol="0" anchor="ctr"/>
            <a:lstStyle/>
            <a:p>
              <a:endParaRPr lang="en-GB"/>
            </a:p>
          </p:txBody>
        </p:sp>
        <p:sp>
          <p:nvSpPr>
            <p:cNvPr id="24" name="Graphic 28" descr="Brain in head">
              <a:extLst>
                <a:ext uri="{FF2B5EF4-FFF2-40B4-BE49-F238E27FC236}">
                  <a16:creationId xmlns:a16="http://schemas.microsoft.com/office/drawing/2014/main" id="{3DD2ACC5-FB10-4393-8365-6716D82449D8}"/>
                </a:ext>
              </a:extLst>
            </p:cNvPr>
            <p:cNvSpPr/>
            <p:nvPr/>
          </p:nvSpPr>
          <p:spPr>
            <a:xfrm>
              <a:off x="10216248" y="37468"/>
              <a:ext cx="358029" cy="421025"/>
            </a:xfrm>
            <a:custGeom>
              <a:avLst/>
              <a:gdLst>
                <a:gd name="connsiteX0" fmla="*/ 240616 w 358029"/>
                <a:gd name="connsiteY0" fmla="*/ 172620 h 421025"/>
                <a:gd name="connsiteX1" fmla="*/ 193777 w 358029"/>
                <a:gd name="connsiteY1" fmla="*/ 172620 h 421025"/>
                <a:gd name="connsiteX2" fmla="*/ 157464 w 358029"/>
                <a:gd name="connsiteY2" fmla="*/ 208407 h 421025"/>
                <a:gd name="connsiteX3" fmla="*/ 157464 w 358029"/>
                <a:gd name="connsiteY3" fmla="*/ 247352 h 421025"/>
                <a:gd name="connsiteX4" fmla="*/ 133781 w 358029"/>
                <a:gd name="connsiteY4" fmla="*/ 247352 h 421025"/>
                <a:gd name="connsiteX5" fmla="*/ 133781 w 358029"/>
                <a:gd name="connsiteY5" fmla="*/ 216302 h 421025"/>
                <a:gd name="connsiteX6" fmla="*/ 126413 w 358029"/>
                <a:gd name="connsiteY6" fmla="*/ 182093 h 421025"/>
                <a:gd name="connsiteX7" fmla="*/ 110625 w 358029"/>
                <a:gd name="connsiteY7" fmla="*/ 168410 h 421025"/>
                <a:gd name="connsiteX8" fmla="*/ 99047 w 358029"/>
                <a:gd name="connsiteY8" fmla="*/ 158411 h 421025"/>
                <a:gd name="connsiteX9" fmla="*/ 95363 w 358029"/>
                <a:gd name="connsiteY9" fmla="*/ 151043 h 421025"/>
                <a:gd name="connsiteX10" fmla="*/ 114835 w 358029"/>
                <a:gd name="connsiteY10" fmla="*/ 148411 h 421025"/>
                <a:gd name="connsiteX11" fmla="*/ 120624 w 358029"/>
                <a:gd name="connsiteY11" fmla="*/ 143149 h 421025"/>
                <a:gd name="connsiteX12" fmla="*/ 116414 w 358029"/>
                <a:gd name="connsiteY12" fmla="*/ 136307 h 421025"/>
                <a:gd name="connsiteX13" fmla="*/ 92205 w 358029"/>
                <a:gd name="connsiteY13" fmla="*/ 138938 h 421025"/>
                <a:gd name="connsiteX14" fmla="*/ 91679 w 358029"/>
                <a:gd name="connsiteY14" fmla="*/ 136307 h 421025"/>
                <a:gd name="connsiteX15" fmla="*/ 93257 w 358029"/>
                <a:gd name="connsiteY15" fmla="*/ 122097 h 421025"/>
                <a:gd name="connsiteX16" fmla="*/ 117993 w 358029"/>
                <a:gd name="connsiteY16" fmla="*/ 102625 h 421025"/>
                <a:gd name="connsiteX17" fmla="*/ 124308 w 358029"/>
                <a:gd name="connsiteY17" fmla="*/ 101046 h 421025"/>
                <a:gd name="connsiteX18" fmla="*/ 125887 w 358029"/>
                <a:gd name="connsiteY18" fmla="*/ 100520 h 421025"/>
                <a:gd name="connsiteX19" fmla="*/ 126413 w 358029"/>
                <a:gd name="connsiteY19" fmla="*/ 100520 h 421025"/>
                <a:gd name="connsiteX20" fmla="*/ 133255 w 358029"/>
                <a:gd name="connsiteY20" fmla="*/ 102099 h 421025"/>
                <a:gd name="connsiteX21" fmla="*/ 135886 w 358029"/>
                <a:gd name="connsiteY21" fmla="*/ 102625 h 421025"/>
                <a:gd name="connsiteX22" fmla="*/ 139044 w 358029"/>
                <a:gd name="connsiteY22" fmla="*/ 103151 h 421025"/>
                <a:gd name="connsiteX23" fmla="*/ 146412 w 358029"/>
                <a:gd name="connsiteY23" fmla="*/ 125255 h 421025"/>
                <a:gd name="connsiteX24" fmla="*/ 135886 w 358029"/>
                <a:gd name="connsiteY24" fmla="*/ 145780 h 421025"/>
                <a:gd name="connsiteX25" fmla="*/ 135360 w 358029"/>
                <a:gd name="connsiteY25" fmla="*/ 154200 h 421025"/>
                <a:gd name="connsiteX26" fmla="*/ 143254 w 358029"/>
                <a:gd name="connsiteY26" fmla="*/ 154727 h 421025"/>
                <a:gd name="connsiteX27" fmla="*/ 152201 w 358029"/>
                <a:gd name="connsiteY27" fmla="*/ 143675 h 421025"/>
                <a:gd name="connsiteX28" fmla="*/ 152727 w 358029"/>
                <a:gd name="connsiteY28" fmla="*/ 143675 h 421025"/>
                <a:gd name="connsiteX29" fmla="*/ 178515 w 358029"/>
                <a:gd name="connsiteY29" fmla="*/ 135781 h 421025"/>
                <a:gd name="connsiteX30" fmla="*/ 181146 w 358029"/>
                <a:gd name="connsiteY30" fmla="*/ 132097 h 421025"/>
                <a:gd name="connsiteX31" fmla="*/ 180094 w 358029"/>
                <a:gd name="connsiteY31" fmla="*/ 127886 h 421025"/>
                <a:gd name="connsiteX32" fmla="*/ 172200 w 358029"/>
                <a:gd name="connsiteY32" fmla="*/ 126308 h 421025"/>
                <a:gd name="connsiteX33" fmla="*/ 156937 w 358029"/>
                <a:gd name="connsiteY33" fmla="*/ 131570 h 421025"/>
                <a:gd name="connsiteX34" fmla="*/ 157990 w 358029"/>
                <a:gd name="connsiteY34" fmla="*/ 126308 h 421025"/>
                <a:gd name="connsiteX35" fmla="*/ 154832 w 358029"/>
                <a:gd name="connsiteY35" fmla="*/ 106835 h 421025"/>
                <a:gd name="connsiteX36" fmla="*/ 167463 w 358029"/>
                <a:gd name="connsiteY36" fmla="*/ 107888 h 421025"/>
                <a:gd name="connsiteX37" fmla="*/ 178515 w 358029"/>
                <a:gd name="connsiteY37" fmla="*/ 106835 h 421025"/>
                <a:gd name="connsiteX38" fmla="*/ 204829 w 358029"/>
                <a:gd name="connsiteY38" fmla="*/ 123676 h 421025"/>
                <a:gd name="connsiteX39" fmla="*/ 231143 w 358029"/>
                <a:gd name="connsiteY39" fmla="*/ 154200 h 421025"/>
                <a:gd name="connsiteX40" fmla="*/ 233775 w 358029"/>
                <a:gd name="connsiteY40" fmla="*/ 159990 h 421025"/>
                <a:gd name="connsiteX41" fmla="*/ 240090 w 358029"/>
                <a:gd name="connsiteY41" fmla="*/ 159990 h 421025"/>
                <a:gd name="connsiteX42" fmla="*/ 242721 w 358029"/>
                <a:gd name="connsiteY42" fmla="*/ 154200 h 421025"/>
                <a:gd name="connsiteX43" fmla="*/ 228512 w 358029"/>
                <a:gd name="connsiteY43" fmla="*/ 125255 h 421025"/>
                <a:gd name="connsiteX44" fmla="*/ 246932 w 358029"/>
                <a:gd name="connsiteY44" fmla="*/ 115782 h 421025"/>
                <a:gd name="connsiteX45" fmla="*/ 246405 w 358029"/>
                <a:gd name="connsiteY45" fmla="*/ 107361 h 421025"/>
                <a:gd name="connsiteX46" fmla="*/ 237985 w 358029"/>
                <a:gd name="connsiteY46" fmla="*/ 107888 h 421025"/>
                <a:gd name="connsiteX47" fmla="*/ 218512 w 358029"/>
                <a:gd name="connsiteY47" fmla="*/ 113150 h 421025"/>
                <a:gd name="connsiteX48" fmla="*/ 191146 w 358029"/>
                <a:gd name="connsiteY48" fmla="*/ 103151 h 421025"/>
                <a:gd name="connsiteX49" fmla="*/ 211671 w 358029"/>
                <a:gd name="connsiteY49" fmla="*/ 85258 h 421025"/>
                <a:gd name="connsiteX50" fmla="*/ 209566 w 358029"/>
                <a:gd name="connsiteY50" fmla="*/ 76837 h 421025"/>
                <a:gd name="connsiteX51" fmla="*/ 201671 w 358029"/>
                <a:gd name="connsiteY51" fmla="*/ 78942 h 421025"/>
                <a:gd name="connsiteX52" fmla="*/ 143780 w 358029"/>
                <a:gd name="connsiteY52" fmla="*/ 92626 h 421025"/>
                <a:gd name="connsiteX53" fmla="*/ 152727 w 358029"/>
                <a:gd name="connsiteY53" fmla="*/ 68943 h 421025"/>
                <a:gd name="connsiteX54" fmla="*/ 149570 w 358029"/>
                <a:gd name="connsiteY54" fmla="*/ 63680 h 421025"/>
                <a:gd name="connsiteX55" fmla="*/ 143254 w 358029"/>
                <a:gd name="connsiteY55" fmla="*/ 64206 h 421025"/>
                <a:gd name="connsiteX56" fmla="*/ 140623 w 358029"/>
                <a:gd name="connsiteY56" fmla="*/ 69995 h 421025"/>
                <a:gd name="connsiteX57" fmla="*/ 121677 w 358029"/>
                <a:gd name="connsiteY57" fmla="*/ 89994 h 421025"/>
                <a:gd name="connsiteX58" fmla="*/ 116414 w 358029"/>
                <a:gd name="connsiteY58" fmla="*/ 91573 h 421025"/>
                <a:gd name="connsiteX59" fmla="*/ 98520 w 358029"/>
                <a:gd name="connsiteY59" fmla="*/ 76311 h 421025"/>
                <a:gd name="connsiteX60" fmla="*/ 92731 w 358029"/>
                <a:gd name="connsiteY60" fmla="*/ 77890 h 421025"/>
                <a:gd name="connsiteX61" fmla="*/ 91152 w 358029"/>
                <a:gd name="connsiteY61" fmla="*/ 84205 h 421025"/>
                <a:gd name="connsiteX62" fmla="*/ 95889 w 358029"/>
                <a:gd name="connsiteY62" fmla="*/ 88415 h 421025"/>
                <a:gd name="connsiteX63" fmla="*/ 105362 w 358029"/>
                <a:gd name="connsiteY63" fmla="*/ 96309 h 421025"/>
                <a:gd name="connsiteX64" fmla="*/ 105362 w 358029"/>
                <a:gd name="connsiteY64" fmla="*/ 96836 h 421025"/>
                <a:gd name="connsiteX65" fmla="*/ 83784 w 358029"/>
                <a:gd name="connsiteY65" fmla="*/ 118940 h 421025"/>
                <a:gd name="connsiteX66" fmla="*/ 82206 w 358029"/>
                <a:gd name="connsiteY66" fmla="*/ 126308 h 421025"/>
                <a:gd name="connsiteX67" fmla="*/ 79574 w 358029"/>
                <a:gd name="connsiteY67" fmla="*/ 122624 h 421025"/>
                <a:gd name="connsiteX68" fmla="*/ 75364 w 358029"/>
                <a:gd name="connsiteY68" fmla="*/ 108414 h 421025"/>
                <a:gd name="connsiteX69" fmla="*/ 71680 w 358029"/>
                <a:gd name="connsiteY69" fmla="*/ 103677 h 421025"/>
                <a:gd name="connsiteX70" fmla="*/ 65891 w 358029"/>
                <a:gd name="connsiteY70" fmla="*/ 104730 h 421025"/>
                <a:gd name="connsiteX71" fmla="*/ 64312 w 358029"/>
                <a:gd name="connsiteY71" fmla="*/ 110519 h 421025"/>
                <a:gd name="connsiteX72" fmla="*/ 70101 w 358029"/>
                <a:gd name="connsiteY72" fmla="*/ 127886 h 421025"/>
                <a:gd name="connsiteX73" fmla="*/ 83258 w 358029"/>
                <a:gd name="connsiteY73" fmla="*/ 139991 h 421025"/>
                <a:gd name="connsiteX74" fmla="*/ 90100 w 358029"/>
                <a:gd name="connsiteY74" fmla="*/ 161568 h 421025"/>
                <a:gd name="connsiteX75" fmla="*/ 76416 w 358029"/>
                <a:gd name="connsiteY75" fmla="*/ 173147 h 421025"/>
                <a:gd name="connsiteX76" fmla="*/ 73259 w 358029"/>
                <a:gd name="connsiteY76" fmla="*/ 178409 h 421025"/>
                <a:gd name="connsiteX77" fmla="*/ 76416 w 358029"/>
                <a:gd name="connsiteY77" fmla="*/ 183672 h 421025"/>
                <a:gd name="connsiteX78" fmla="*/ 82206 w 358029"/>
                <a:gd name="connsiteY78" fmla="*/ 183146 h 421025"/>
                <a:gd name="connsiteX79" fmla="*/ 96415 w 358029"/>
                <a:gd name="connsiteY79" fmla="*/ 171041 h 421025"/>
                <a:gd name="connsiteX80" fmla="*/ 105888 w 358029"/>
                <a:gd name="connsiteY80" fmla="*/ 177883 h 421025"/>
                <a:gd name="connsiteX81" fmla="*/ 119572 w 358029"/>
                <a:gd name="connsiteY81" fmla="*/ 189461 h 421025"/>
                <a:gd name="connsiteX82" fmla="*/ 124308 w 358029"/>
                <a:gd name="connsiteY82" fmla="*/ 215775 h 421025"/>
                <a:gd name="connsiteX83" fmla="*/ 124308 w 358029"/>
                <a:gd name="connsiteY83" fmla="*/ 247352 h 421025"/>
                <a:gd name="connsiteX84" fmla="*/ 100099 w 358029"/>
                <a:gd name="connsiteY84" fmla="*/ 247352 h 421025"/>
                <a:gd name="connsiteX85" fmla="*/ 79048 w 358029"/>
                <a:gd name="connsiteY85" fmla="*/ 205250 h 421025"/>
                <a:gd name="connsiteX86" fmla="*/ 45892 w 358029"/>
                <a:gd name="connsiteY86" fmla="*/ 169989 h 421025"/>
                <a:gd name="connsiteX87" fmla="*/ 45366 w 358029"/>
                <a:gd name="connsiteY87" fmla="*/ 166305 h 421025"/>
                <a:gd name="connsiteX88" fmla="*/ 46945 w 358029"/>
                <a:gd name="connsiteY88" fmla="*/ 124202 h 421025"/>
                <a:gd name="connsiteX89" fmla="*/ 45366 w 358029"/>
                <a:gd name="connsiteY89" fmla="*/ 113150 h 421025"/>
                <a:gd name="connsiteX90" fmla="*/ 74311 w 358029"/>
                <a:gd name="connsiteY90" fmla="*/ 78416 h 421025"/>
                <a:gd name="connsiteX91" fmla="*/ 108520 w 358029"/>
                <a:gd name="connsiteY91" fmla="*/ 54207 h 421025"/>
                <a:gd name="connsiteX92" fmla="*/ 116940 w 358029"/>
                <a:gd name="connsiteY92" fmla="*/ 55260 h 421025"/>
                <a:gd name="connsiteX93" fmla="*/ 142202 w 358029"/>
                <a:gd name="connsiteY93" fmla="*/ 42629 h 421025"/>
                <a:gd name="connsiteX94" fmla="*/ 169042 w 358029"/>
                <a:gd name="connsiteY94" fmla="*/ 52102 h 421025"/>
                <a:gd name="connsiteX95" fmla="*/ 200619 w 358029"/>
                <a:gd name="connsiteY95" fmla="*/ 47365 h 421025"/>
                <a:gd name="connsiteX96" fmla="*/ 223775 w 358029"/>
                <a:gd name="connsiteY96" fmla="*/ 69469 h 421025"/>
                <a:gd name="connsiteX97" fmla="*/ 225880 w 358029"/>
                <a:gd name="connsiteY97" fmla="*/ 69469 h 421025"/>
                <a:gd name="connsiteX98" fmla="*/ 262194 w 358029"/>
                <a:gd name="connsiteY98" fmla="*/ 105256 h 421025"/>
                <a:gd name="connsiteX99" fmla="*/ 262194 w 358029"/>
                <a:gd name="connsiteY99" fmla="*/ 106835 h 421025"/>
                <a:gd name="connsiteX100" fmla="*/ 280087 w 358029"/>
                <a:gd name="connsiteY100" fmla="*/ 140517 h 421025"/>
                <a:gd name="connsiteX101" fmla="*/ 240616 w 358029"/>
                <a:gd name="connsiteY101" fmla="*/ 172620 h 421025"/>
                <a:gd name="connsiteX102" fmla="*/ 352714 w 358029"/>
                <a:gd name="connsiteY102" fmla="*/ 227880 h 421025"/>
                <a:gd name="connsiteX103" fmla="*/ 316401 w 358029"/>
                <a:gd name="connsiteY103" fmla="*/ 165252 h 421025"/>
                <a:gd name="connsiteX104" fmla="*/ 316401 w 358029"/>
                <a:gd name="connsiteY104" fmla="*/ 163147 h 421025"/>
                <a:gd name="connsiteX105" fmla="*/ 239037 w 358029"/>
                <a:gd name="connsiteY105" fmla="*/ 22104 h 421025"/>
                <a:gd name="connsiteX106" fmla="*/ 77469 w 358029"/>
                <a:gd name="connsiteY106" fmla="*/ 22104 h 421025"/>
                <a:gd name="connsiteX107" fmla="*/ 106 w 358029"/>
                <a:gd name="connsiteY107" fmla="*/ 163147 h 421025"/>
                <a:gd name="connsiteX108" fmla="*/ 62207 w 358029"/>
                <a:gd name="connsiteY108" fmla="*/ 289455 h 421025"/>
                <a:gd name="connsiteX109" fmla="*/ 62207 w 358029"/>
                <a:gd name="connsiteY109" fmla="*/ 421025 h 421025"/>
                <a:gd name="connsiteX110" fmla="*/ 228512 w 358029"/>
                <a:gd name="connsiteY110" fmla="*/ 421025 h 421025"/>
                <a:gd name="connsiteX111" fmla="*/ 228512 w 358029"/>
                <a:gd name="connsiteY111" fmla="*/ 358398 h 421025"/>
                <a:gd name="connsiteX112" fmla="*/ 254300 w 358029"/>
                <a:gd name="connsiteY112" fmla="*/ 358398 h 421025"/>
                <a:gd name="connsiteX113" fmla="*/ 298507 w 358029"/>
                <a:gd name="connsiteY113" fmla="*/ 339978 h 421025"/>
                <a:gd name="connsiteX114" fmla="*/ 316401 w 358029"/>
                <a:gd name="connsiteY114" fmla="*/ 295770 h 421025"/>
                <a:gd name="connsiteX115" fmla="*/ 316401 w 358029"/>
                <a:gd name="connsiteY115" fmla="*/ 264193 h 421025"/>
                <a:gd name="connsiteX116" fmla="*/ 339557 w 358029"/>
                <a:gd name="connsiteY116" fmla="*/ 264193 h 421025"/>
                <a:gd name="connsiteX117" fmla="*/ 352714 w 358029"/>
                <a:gd name="connsiteY117" fmla="*/ 227880 h 42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8029" h="421025">
                  <a:moveTo>
                    <a:pt x="240616" y="172620"/>
                  </a:moveTo>
                  <a:lnTo>
                    <a:pt x="193777" y="172620"/>
                  </a:lnTo>
                  <a:cubicBezTo>
                    <a:pt x="173778" y="172620"/>
                    <a:pt x="157464" y="188409"/>
                    <a:pt x="157464" y="208407"/>
                  </a:cubicBezTo>
                  <a:lnTo>
                    <a:pt x="157464" y="247352"/>
                  </a:lnTo>
                  <a:lnTo>
                    <a:pt x="133781" y="247352"/>
                  </a:lnTo>
                  <a:lnTo>
                    <a:pt x="133781" y="216302"/>
                  </a:lnTo>
                  <a:cubicBezTo>
                    <a:pt x="133781" y="205250"/>
                    <a:pt x="134307" y="191040"/>
                    <a:pt x="126413" y="182093"/>
                  </a:cubicBezTo>
                  <a:cubicBezTo>
                    <a:pt x="121677" y="176831"/>
                    <a:pt x="116414" y="172620"/>
                    <a:pt x="110625" y="168410"/>
                  </a:cubicBezTo>
                  <a:cubicBezTo>
                    <a:pt x="106414" y="165779"/>
                    <a:pt x="102204" y="162621"/>
                    <a:pt x="99047" y="158411"/>
                  </a:cubicBezTo>
                  <a:cubicBezTo>
                    <a:pt x="97468" y="156306"/>
                    <a:pt x="96415" y="153674"/>
                    <a:pt x="95363" y="151043"/>
                  </a:cubicBezTo>
                  <a:cubicBezTo>
                    <a:pt x="101678" y="148411"/>
                    <a:pt x="108520" y="147885"/>
                    <a:pt x="114835" y="148411"/>
                  </a:cubicBezTo>
                  <a:cubicBezTo>
                    <a:pt x="117993" y="148411"/>
                    <a:pt x="120624" y="146306"/>
                    <a:pt x="120624" y="143149"/>
                  </a:cubicBezTo>
                  <a:cubicBezTo>
                    <a:pt x="121150" y="139991"/>
                    <a:pt x="119045" y="137359"/>
                    <a:pt x="116414" y="136307"/>
                  </a:cubicBezTo>
                  <a:cubicBezTo>
                    <a:pt x="108520" y="135254"/>
                    <a:pt x="100099" y="136307"/>
                    <a:pt x="92205" y="138938"/>
                  </a:cubicBezTo>
                  <a:cubicBezTo>
                    <a:pt x="92205" y="137886"/>
                    <a:pt x="92205" y="136833"/>
                    <a:pt x="91679" y="136307"/>
                  </a:cubicBezTo>
                  <a:cubicBezTo>
                    <a:pt x="91152" y="131570"/>
                    <a:pt x="92205" y="126834"/>
                    <a:pt x="93257" y="122097"/>
                  </a:cubicBezTo>
                  <a:cubicBezTo>
                    <a:pt x="97468" y="111045"/>
                    <a:pt x="107993" y="106309"/>
                    <a:pt x="117993" y="102625"/>
                  </a:cubicBezTo>
                  <a:cubicBezTo>
                    <a:pt x="119572" y="102099"/>
                    <a:pt x="121677" y="101572"/>
                    <a:pt x="124308" y="101046"/>
                  </a:cubicBezTo>
                  <a:lnTo>
                    <a:pt x="125887" y="100520"/>
                  </a:lnTo>
                  <a:lnTo>
                    <a:pt x="126413" y="100520"/>
                  </a:lnTo>
                  <a:cubicBezTo>
                    <a:pt x="129045" y="101046"/>
                    <a:pt x="131150" y="101572"/>
                    <a:pt x="133255" y="102099"/>
                  </a:cubicBezTo>
                  <a:lnTo>
                    <a:pt x="135886" y="102625"/>
                  </a:lnTo>
                  <a:lnTo>
                    <a:pt x="139044" y="103151"/>
                  </a:lnTo>
                  <a:cubicBezTo>
                    <a:pt x="144307" y="109467"/>
                    <a:pt x="146938" y="117361"/>
                    <a:pt x="146412" y="125255"/>
                  </a:cubicBezTo>
                  <a:cubicBezTo>
                    <a:pt x="145886" y="133149"/>
                    <a:pt x="142202" y="140517"/>
                    <a:pt x="135886" y="145780"/>
                  </a:cubicBezTo>
                  <a:cubicBezTo>
                    <a:pt x="133781" y="147885"/>
                    <a:pt x="133255" y="151569"/>
                    <a:pt x="135360" y="154200"/>
                  </a:cubicBezTo>
                  <a:cubicBezTo>
                    <a:pt x="137465" y="156306"/>
                    <a:pt x="140623" y="156832"/>
                    <a:pt x="143254" y="154727"/>
                  </a:cubicBezTo>
                  <a:cubicBezTo>
                    <a:pt x="146938" y="151569"/>
                    <a:pt x="150096" y="147885"/>
                    <a:pt x="152201" y="143675"/>
                  </a:cubicBezTo>
                  <a:lnTo>
                    <a:pt x="152727" y="143675"/>
                  </a:lnTo>
                  <a:cubicBezTo>
                    <a:pt x="161674" y="142622"/>
                    <a:pt x="170621" y="139991"/>
                    <a:pt x="178515" y="135781"/>
                  </a:cubicBezTo>
                  <a:cubicBezTo>
                    <a:pt x="179568" y="134728"/>
                    <a:pt x="180620" y="133675"/>
                    <a:pt x="181146" y="132097"/>
                  </a:cubicBezTo>
                  <a:cubicBezTo>
                    <a:pt x="181673" y="130518"/>
                    <a:pt x="181146" y="128939"/>
                    <a:pt x="180094" y="127886"/>
                  </a:cubicBezTo>
                  <a:cubicBezTo>
                    <a:pt x="177989" y="125255"/>
                    <a:pt x="174831" y="124729"/>
                    <a:pt x="172200" y="126308"/>
                  </a:cubicBezTo>
                  <a:cubicBezTo>
                    <a:pt x="167463" y="128939"/>
                    <a:pt x="162727" y="131044"/>
                    <a:pt x="156937" y="131570"/>
                  </a:cubicBezTo>
                  <a:cubicBezTo>
                    <a:pt x="157464" y="129991"/>
                    <a:pt x="157990" y="127886"/>
                    <a:pt x="157990" y="126308"/>
                  </a:cubicBezTo>
                  <a:cubicBezTo>
                    <a:pt x="158516" y="119466"/>
                    <a:pt x="157464" y="112624"/>
                    <a:pt x="154832" y="106835"/>
                  </a:cubicBezTo>
                  <a:cubicBezTo>
                    <a:pt x="159043" y="107361"/>
                    <a:pt x="163253" y="107888"/>
                    <a:pt x="167463" y="107888"/>
                  </a:cubicBezTo>
                  <a:cubicBezTo>
                    <a:pt x="171147" y="107888"/>
                    <a:pt x="174831" y="107361"/>
                    <a:pt x="178515" y="106835"/>
                  </a:cubicBezTo>
                  <a:cubicBezTo>
                    <a:pt x="185357" y="115256"/>
                    <a:pt x="194303" y="121045"/>
                    <a:pt x="204829" y="123676"/>
                  </a:cubicBezTo>
                  <a:cubicBezTo>
                    <a:pt x="218512" y="130518"/>
                    <a:pt x="231143" y="139465"/>
                    <a:pt x="231143" y="154200"/>
                  </a:cubicBezTo>
                  <a:cubicBezTo>
                    <a:pt x="231143" y="156306"/>
                    <a:pt x="232196" y="158937"/>
                    <a:pt x="233775" y="159990"/>
                  </a:cubicBezTo>
                  <a:cubicBezTo>
                    <a:pt x="235880" y="161042"/>
                    <a:pt x="237985" y="161042"/>
                    <a:pt x="240090" y="159990"/>
                  </a:cubicBezTo>
                  <a:cubicBezTo>
                    <a:pt x="242195" y="158937"/>
                    <a:pt x="243248" y="156306"/>
                    <a:pt x="242721" y="154200"/>
                  </a:cubicBezTo>
                  <a:cubicBezTo>
                    <a:pt x="242721" y="142622"/>
                    <a:pt x="237459" y="132097"/>
                    <a:pt x="228512" y="125255"/>
                  </a:cubicBezTo>
                  <a:cubicBezTo>
                    <a:pt x="235880" y="124729"/>
                    <a:pt x="242195" y="121045"/>
                    <a:pt x="246932" y="115782"/>
                  </a:cubicBezTo>
                  <a:cubicBezTo>
                    <a:pt x="249037" y="113150"/>
                    <a:pt x="248510" y="109467"/>
                    <a:pt x="246405" y="107361"/>
                  </a:cubicBezTo>
                  <a:cubicBezTo>
                    <a:pt x="243774" y="105256"/>
                    <a:pt x="240090" y="105783"/>
                    <a:pt x="237985" y="107888"/>
                  </a:cubicBezTo>
                  <a:cubicBezTo>
                    <a:pt x="235353" y="111045"/>
                    <a:pt x="228512" y="113677"/>
                    <a:pt x="218512" y="113150"/>
                  </a:cubicBezTo>
                  <a:cubicBezTo>
                    <a:pt x="208513" y="113150"/>
                    <a:pt x="198514" y="109467"/>
                    <a:pt x="191146" y="103151"/>
                  </a:cubicBezTo>
                  <a:cubicBezTo>
                    <a:pt x="199566" y="99467"/>
                    <a:pt x="206934" y="93152"/>
                    <a:pt x="211671" y="85258"/>
                  </a:cubicBezTo>
                  <a:cubicBezTo>
                    <a:pt x="213250" y="82626"/>
                    <a:pt x="212197" y="78942"/>
                    <a:pt x="209566" y="76837"/>
                  </a:cubicBezTo>
                  <a:cubicBezTo>
                    <a:pt x="206934" y="75258"/>
                    <a:pt x="203250" y="76311"/>
                    <a:pt x="201671" y="78942"/>
                  </a:cubicBezTo>
                  <a:cubicBezTo>
                    <a:pt x="192725" y="95257"/>
                    <a:pt x="173778" y="99993"/>
                    <a:pt x="143780" y="92626"/>
                  </a:cubicBezTo>
                  <a:cubicBezTo>
                    <a:pt x="150622" y="86836"/>
                    <a:pt x="153780" y="77890"/>
                    <a:pt x="152727" y="68943"/>
                  </a:cubicBezTo>
                  <a:cubicBezTo>
                    <a:pt x="152727" y="66838"/>
                    <a:pt x="151675" y="64733"/>
                    <a:pt x="149570" y="63680"/>
                  </a:cubicBezTo>
                  <a:cubicBezTo>
                    <a:pt x="147464" y="62627"/>
                    <a:pt x="145359" y="62627"/>
                    <a:pt x="143254" y="64206"/>
                  </a:cubicBezTo>
                  <a:cubicBezTo>
                    <a:pt x="141149" y="65259"/>
                    <a:pt x="140623" y="67890"/>
                    <a:pt x="140623" y="69995"/>
                  </a:cubicBezTo>
                  <a:cubicBezTo>
                    <a:pt x="141149" y="83679"/>
                    <a:pt x="133781" y="86310"/>
                    <a:pt x="121677" y="89994"/>
                  </a:cubicBezTo>
                  <a:cubicBezTo>
                    <a:pt x="120098" y="90520"/>
                    <a:pt x="117993" y="91047"/>
                    <a:pt x="116414" y="91573"/>
                  </a:cubicBezTo>
                  <a:cubicBezTo>
                    <a:pt x="113256" y="84205"/>
                    <a:pt x="106414" y="78416"/>
                    <a:pt x="98520" y="76311"/>
                  </a:cubicBezTo>
                  <a:cubicBezTo>
                    <a:pt x="96415" y="75785"/>
                    <a:pt x="94310" y="76311"/>
                    <a:pt x="92731" y="77890"/>
                  </a:cubicBezTo>
                  <a:cubicBezTo>
                    <a:pt x="91152" y="79468"/>
                    <a:pt x="90626" y="81574"/>
                    <a:pt x="91152" y="84205"/>
                  </a:cubicBezTo>
                  <a:cubicBezTo>
                    <a:pt x="91679" y="86310"/>
                    <a:pt x="93257" y="87889"/>
                    <a:pt x="95889" y="88415"/>
                  </a:cubicBezTo>
                  <a:cubicBezTo>
                    <a:pt x="100099" y="89468"/>
                    <a:pt x="103257" y="92626"/>
                    <a:pt x="105362" y="96309"/>
                  </a:cubicBezTo>
                  <a:lnTo>
                    <a:pt x="105362" y="96836"/>
                  </a:lnTo>
                  <a:cubicBezTo>
                    <a:pt x="95363" y="101046"/>
                    <a:pt x="87468" y="108940"/>
                    <a:pt x="83784" y="118940"/>
                  </a:cubicBezTo>
                  <a:cubicBezTo>
                    <a:pt x="82732" y="121045"/>
                    <a:pt x="82206" y="123676"/>
                    <a:pt x="82206" y="126308"/>
                  </a:cubicBezTo>
                  <a:cubicBezTo>
                    <a:pt x="81153" y="125255"/>
                    <a:pt x="80100" y="124202"/>
                    <a:pt x="79574" y="122624"/>
                  </a:cubicBezTo>
                  <a:cubicBezTo>
                    <a:pt x="77469" y="118413"/>
                    <a:pt x="75890" y="113150"/>
                    <a:pt x="75364" y="108414"/>
                  </a:cubicBezTo>
                  <a:cubicBezTo>
                    <a:pt x="74838" y="106309"/>
                    <a:pt x="73259" y="104204"/>
                    <a:pt x="71680" y="103677"/>
                  </a:cubicBezTo>
                  <a:cubicBezTo>
                    <a:pt x="69575" y="102625"/>
                    <a:pt x="67470" y="103151"/>
                    <a:pt x="65891" y="104730"/>
                  </a:cubicBezTo>
                  <a:cubicBezTo>
                    <a:pt x="64312" y="106309"/>
                    <a:pt x="63259" y="108414"/>
                    <a:pt x="64312" y="110519"/>
                  </a:cubicBezTo>
                  <a:cubicBezTo>
                    <a:pt x="65365" y="116834"/>
                    <a:pt x="66943" y="122624"/>
                    <a:pt x="70101" y="127886"/>
                  </a:cubicBezTo>
                  <a:cubicBezTo>
                    <a:pt x="73259" y="133149"/>
                    <a:pt x="77469" y="137359"/>
                    <a:pt x="83258" y="139991"/>
                  </a:cubicBezTo>
                  <a:cubicBezTo>
                    <a:pt x="83784" y="147359"/>
                    <a:pt x="86416" y="154727"/>
                    <a:pt x="90100" y="161568"/>
                  </a:cubicBezTo>
                  <a:cubicBezTo>
                    <a:pt x="86416" y="166305"/>
                    <a:pt x="81679" y="169989"/>
                    <a:pt x="76416" y="173147"/>
                  </a:cubicBezTo>
                  <a:cubicBezTo>
                    <a:pt x="74838" y="174199"/>
                    <a:pt x="73785" y="176304"/>
                    <a:pt x="73259" y="178409"/>
                  </a:cubicBezTo>
                  <a:cubicBezTo>
                    <a:pt x="73259" y="180514"/>
                    <a:pt x="74311" y="182620"/>
                    <a:pt x="76416" y="183672"/>
                  </a:cubicBezTo>
                  <a:cubicBezTo>
                    <a:pt x="78522" y="184725"/>
                    <a:pt x="80627" y="184725"/>
                    <a:pt x="82206" y="183146"/>
                  </a:cubicBezTo>
                  <a:cubicBezTo>
                    <a:pt x="87468" y="179462"/>
                    <a:pt x="92205" y="175778"/>
                    <a:pt x="96415" y="171041"/>
                  </a:cubicBezTo>
                  <a:cubicBezTo>
                    <a:pt x="99573" y="173673"/>
                    <a:pt x="102731" y="175778"/>
                    <a:pt x="105888" y="177883"/>
                  </a:cubicBezTo>
                  <a:cubicBezTo>
                    <a:pt x="111151" y="181041"/>
                    <a:pt x="115361" y="184725"/>
                    <a:pt x="119572" y="189461"/>
                  </a:cubicBezTo>
                  <a:cubicBezTo>
                    <a:pt x="124308" y="195250"/>
                    <a:pt x="124308" y="206302"/>
                    <a:pt x="124308" y="215775"/>
                  </a:cubicBezTo>
                  <a:lnTo>
                    <a:pt x="124308" y="247352"/>
                  </a:lnTo>
                  <a:lnTo>
                    <a:pt x="100099" y="247352"/>
                  </a:lnTo>
                  <a:cubicBezTo>
                    <a:pt x="100099" y="208407"/>
                    <a:pt x="81153" y="206302"/>
                    <a:pt x="79048" y="205250"/>
                  </a:cubicBezTo>
                  <a:cubicBezTo>
                    <a:pt x="71154" y="203145"/>
                    <a:pt x="50629" y="192093"/>
                    <a:pt x="45892" y="169989"/>
                  </a:cubicBezTo>
                  <a:cubicBezTo>
                    <a:pt x="45366" y="168936"/>
                    <a:pt x="45366" y="167357"/>
                    <a:pt x="45366" y="166305"/>
                  </a:cubicBezTo>
                  <a:cubicBezTo>
                    <a:pt x="36419" y="153674"/>
                    <a:pt x="36945" y="136307"/>
                    <a:pt x="46945" y="124202"/>
                  </a:cubicBezTo>
                  <a:cubicBezTo>
                    <a:pt x="45892" y="120518"/>
                    <a:pt x="45366" y="116834"/>
                    <a:pt x="45366" y="113150"/>
                  </a:cubicBezTo>
                  <a:cubicBezTo>
                    <a:pt x="45366" y="96309"/>
                    <a:pt x="57470" y="81574"/>
                    <a:pt x="74311" y="78416"/>
                  </a:cubicBezTo>
                  <a:cubicBezTo>
                    <a:pt x="79574" y="63680"/>
                    <a:pt x="93257" y="53681"/>
                    <a:pt x="108520" y="54207"/>
                  </a:cubicBezTo>
                  <a:cubicBezTo>
                    <a:pt x="111151" y="54207"/>
                    <a:pt x="114309" y="54733"/>
                    <a:pt x="116940" y="55260"/>
                  </a:cubicBezTo>
                  <a:cubicBezTo>
                    <a:pt x="123255" y="47892"/>
                    <a:pt x="132202" y="43681"/>
                    <a:pt x="142202" y="42629"/>
                  </a:cubicBezTo>
                  <a:cubicBezTo>
                    <a:pt x="152201" y="42103"/>
                    <a:pt x="161674" y="45260"/>
                    <a:pt x="169042" y="52102"/>
                  </a:cubicBezTo>
                  <a:cubicBezTo>
                    <a:pt x="178515" y="45786"/>
                    <a:pt x="190093" y="44208"/>
                    <a:pt x="200619" y="47365"/>
                  </a:cubicBezTo>
                  <a:cubicBezTo>
                    <a:pt x="211671" y="50523"/>
                    <a:pt x="220091" y="58944"/>
                    <a:pt x="223775" y="69469"/>
                  </a:cubicBezTo>
                  <a:lnTo>
                    <a:pt x="225880" y="69469"/>
                  </a:lnTo>
                  <a:cubicBezTo>
                    <a:pt x="245879" y="69469"/>
                    <a:pt x="261667" y="85258"/>
                    <a:pt x="262194" y="105256"/>
                  </a:cubicBezTo>
                  <a:lnTo>
                    <a:pt x="262194" y="106835"/>
                  </a:lnTo>
                  <a:cubicBezTo>
                    <a:pt x="274298" y="113677"/>
                    <a:pt x="281140" y="126834"/>
                    <a:pt x="280087" y="140517"/>
                  </a:cubicBezTo>
                  <a:cubicBezTo>
                    <a:pt x="275877" y="158937"/>
                    <a:pt x="259562" y="173147"/>
                    <a:pt x="240616" y="172620"/>
                  </a:cubicBezTo>
                  <a:close/>
                  <a:moveTo>
                    <a:pt x="352714" y="227880"/>
                  </a:moveTo>
                  <a:lnTo>
                    <a:pt x="316401" y="165252"/>
                  </a:lnTo>
                  <a:lnTo>
                    <a:pt x="316401" y="163147"/>
                  </a:lnTo>
                  <a:cubicBezTo>
                    <a:pt x="318506" y="105256"/>
                    <a:pt x="289034" y="51049"/>
                    <a:pt x="239037" y="22104"/>
                  </a:cubicBezTo>
                  <a:cubicBezTo>
                    <a:pt x="189041" y="-7368"/>
                    <a:pt x="127466" y="-7368"/>
                    <a:pt x="77469" y="22104"/>
                  </a:cubicBezTo>
                  <a:cubicBezTo>
                    <a:pt x="27472" y="51049"/>
                    <a:pt x="-1999" y="105256"/>
                    <a:pt x="106" y="163147"/>
                  </a:cubicBezTo>
                  <a:cubicBezTo>
                    <a:pt x="106" y="212618"/>
                    <a:pt x="22736" y="259457"/>
                    <a:pt x="62207" y="289455"/>
                  </a:cubicBezTo>
                  <a:lnTo>
                    <a:pt x="62207" y="421025"/>
                  </a:lnTo>
                  <a:lnTo>
                    <a:pt x="228512" y="421025"/>
                  </a:lnTo>
                  <a:lnTo>
                    <a:pt x="228512" y="358398"/>
                  </a:lnTo>
                  <a:lnTo>
                    <a:pt x="254300" y="358398"/>
                  </a:lnTo>
                  <a:cubicBezTo>
                    <a:pt x="271141" y="358398"/>
                    <a:pt x="286929" y="352082"/>
                    <a:pt x="298507" y="339978"/>
                  </a:cubicBezTo>
                  <a:cubicBezTo>
                    <a:pt x="310085" y="328400"/>
                    <a:pt x="316401" y="312085"/>
                    <a:pt x="316401" y="295770"/>
                  </a:cubicBezTo>
                  <a:lnTo>
                    <a:pt x="316401" y="264193"/>
                  </a:lnTo>
                  <a:lnTo>
                    <a:pt x="339557" y="264193"/>
                  </a:lnTo>
                  <a:cubicBezTo>
                    <a:pt x="353240" y="263141"/>
                    <a:pt x="365345" y="247352"/>
                    <a:pt x="352714" y="227880"/>
                  </a:cubicBezTo>
                  <a:close/>
                </a:path>
              </a:pathLst>
            </a:custGeom>
            <a:solidFill>
              <a:srgbClr val="000000"/>
            </a:solidFill>
            <a:ln w="5259" cap="flat">
              <a:noFill/>
              <a:prstDash val="solid"/>
              <a:miter/>
            </a:ln>
          </p:spPr>
          <p:txBody>
            <a:bodyPr rtlCol="0" anchor="ctr"/>
            <a:lstStyle/>
            <a:p>
              <a:endParaRPr lang="en-GB"/>
            </a:p>
          </p:txBody>
        </p:sp>
        <p:sp>
          <p:nvSpPr>
            <p:cNvPr id="26" name="Graphic 30" descr="Stomach">
              <a:extLst>
                <a:ext uri="{FF2B5EF4-FFF2-40B4-BE49-F238E27FC236}">
                  <a16:creationId xmlns:a16="http://schemas.microsoft.com/office/drawing/2014/main" id="{12E1ECA3-3D36-4871-91E3-2C2FC45B4974}"/>
                </a:ext>
              </a:extLst>
            </p:cNvPr>
            <p:cNvSpPr/>
            <p:nvPr/>
          </p:nvSpPr>
          <p:spPr>
            <a:xfrm>
              <a:off x="1553824" y="3532409"/>
              <a:ext cx="425973" cy="386818"/>
            </a:xfrm>
            <a:custGeom>
              <a:avLst/>
              <a:gdLst>
                <a:gd name="connsiteX0" fmla="*/ 323558 w 425973"/>
                <a:gd name="connsiteY0" fmla="*/ 33945 h 386818"/>
                <a:gd name="connsiteX1" fmla="*/ 253720 w 425973"/>
                <a:gd name="connsiteY1" fmla="*/ 59049 h 386818"/>
                <a:gd name="connsiteX2" fmla="*/ 230353 w 425973"/>
                <a:gd name="connsiteY2" fmla="*/ 45839 h 386818"/>
                <a:gd name="connsiteX3" fmla="*/ 210986 w 425973"/>
                <a:gd name="connsiteY3" fmla="*/ 0 h 386818"/>
                <a:gd name="connsiteX4" fmla="*/ 158358 w 425973"/>
                <a:gd name="connsiteY4" fmla="*/ 0 h 386818"/>
                <a:gd name="connsiteX5" fmla="*/ 190987 w 425973"/>
                <a:gd name="connsiteY5" fmla="*/ 80468 h 386818"/>
                <a:gd name="connsiteX6" fmla="*/ 222564 w 425973"/>
                <a:gd name="connsiteY6" fmla="*/ 114835 h 386818"/>
                <a:gd name="connsiteX7" fmla="*/ 234090 w 425973"/>
                <a:gd name="connsiteY7" fmla="*/ 193198 h 386818"/>
                <a:gd name="connsiteX8" fmla="*/ 202513 w 425973"/>
                <a:gd name="connsiteY8" fmla="*/ 256352 h 386818"/>
                <a:gd name="connsiteX9" fmla="*/ 134096 w 425973"/>
                <a:gd name="connsiteY9" fmla="*/ 265509 h 386818"/>
                <a:gd name="connsiteX10" fmla="*/ 124939 w 425973"/>
                <a:gd name="connsiteY10" fmla="*/ 271351 h 386818"/>
                <a:gd name="connsiteX11" fmla="*/ 43208 w 425973"/>
                <a:gd name="connsiteY11" fmla="*/ 272561 h 386818"/>
                <a:gd name="connsiteX12" fmla="*/ 0 w 425973"/>
                <a:gd name="connsiteY12" fmla="*/ 383922 h 386818"/>
                <a:gd name="connsiteX13" fmla="*/ 52628 w 425973"/>
                <a:gd name="connsiteY13" fmla="*/ 383922 h 386818"/>
                <a:gd name="connsiteX14" fmla="*/ 72522 w 425973"/>
                <a:gd name="connsiteY14" fmla="*/ 316295 h 386818"/>
                <a:gd name="connsiteX15" fmla="*/ 108203 w 425973"/>
                <a:gd name="connsiteY15" fmla="*/ 321558 h 386818"/>
                <a:gd name="connsiteX16" fmla="*/ 121045 w 425973"/>
                <a:gd name="connsiteY16" fmla="*/ 341978 h 386818"/>
                <a:gd name="connsiteX17" fmla="*/ 273666 w 425973"/>
                <a:gd name="connsiteY17" fmla="*/ 384080 h 386818"/>
                <a:gd name="connsiteX18" fmla="*/ 423551 w 425973"/>
                <a:gd name="connsiteY18" fmla="*/ 197092 h 386818"/>
                <a:gd name="connsiteX19" fmla="*/ 323558 w 425973"/>
                <a:gd name="connsiteY19" fmla="*/ 33945 h 38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5973" h="386818">
                  <a:moveTo>
                    <a:pt x="323558" y="33945"/>
                  </a:moveTo>
                  <a:cubicBezTo>
                    <a:pt x="289613" y="33945"/>
                    <a:pt x="268456" y="44471"/>
                    <a:pt x="253720" y="59049"/>
                  </a:cubicBezTo>
                  <a:cubicBezTo>
                    <a:pt x="244445" y="58049"/>
                    <a:pt x="235992" y="53271"/>
                    <a:pt x="230353" y="45839"/>
                  </a:cubicBezTo>
                  <a:cubicBezTo>
                    <a:pt x="219488" y="32822"/>
                    <a:pt x="212746" y="16864"/>
                    <a:pt x="210986" y="0"/>
                  </a:cubicBezTo>
                  <a:lnTo>
                    <a:pt x="158358" y="0"/>
                  </a:lnTo>
                  <a:cubicBezTo>
                    <a:pt x="160387" y="29613"/>
                    <a:pt x="171819" y="57805"/>
                    <a:pt x="190987" y="80468"/>
                  </a:cubicBezTo>
                  <a:cubicBezTo>
                    <a:pt x="199197" y="89836"/>
                    <a:pt x="214460" y="104256"/>
                    <a:pt x="222564" y="114835"/>
                  </a:cubicBezTo>
                  <a:cubicBezTo>
                    <a:pt x="209723" y="155200"/>
                    <a:pt x="226038" y="177409"/>
                    <a:pt x="234090" y="193198"/>
                  </a:cubicBezTo>
                  <a:cubicBezTo>
                    <a:pt x="244616" y="214249"/>
                    <a:pt x="218301" y="251089"/>
                    <a:pt x="202513" y="256352"/>
                  </a:cubicBezTo>
                  <a:cubicBezTo>
                    <a:pt x="173410" y="266035"/>
                    <a:pt x="160411" y="249720"/>
                    <a:pt x="134096" y="265509"/>
                  </a:cubicBezTo>
                  <a:cubicBezTo>
                    <a:pt x="130465" y="267719"/>
                    <a:pt x="127465" y="269667"/>
                    <a:pt x="124939" y="271351"/>
                  </a:cubicBezTo>
                  <a:cubicBezTo>
                    <a:pt x="101467" y="261720"/>
                    <a:pt x="69522" y="254983"/>
                    <a:pt x="43208" y="272561"/>
                  </a:cubicBezTo>
                  <a:cubicBezTo>
                    <a:pt x="2105" y="300033"/>
                    <a:pt x="0" y="370134"/>
                    <a:pt x="0" y="383922"/>
                  </a:cubicBezTo>
                  <a:lnTo>
                    <a:pt x="52628" y="383922"/>
                  </a:lnTo>
                  <a:cubicBezTo>
                    <a:pt x="52628" y="361082"/>
                    <a:pt x="59680" y="324873"/>
                    <a:pt x="72522" y="316295"/>
                  </a:cubicBezTo>
                  <a:cubicBezTo>
                    <a:pt x="79521" y="311611"/>
                    <a:pt x="94415" y="315242"/>
                    <a:pt x="108203" y="321558"/>
                  </a:cubicBezTo>
                  <a:cubicBezTo>
                    <a:pt x="111344" y="329018"/>
                    <a:pt x="115681" y="335915"/>
                    <a:pt x="121045" y="341978"/>
                  </a:cubicBezTo>
                  <a:cubicBezTo>
                    <a:pt x="152622" y="373554"/>
                    <a:pt x="215775" y="394606"/>
                    <a:pt x="273666" y="384080"/>
                  </a:cubicBezTo>
                  <a:cubicBezTo>
                    <a:pt x="335820" y="372607"/>
                    <a:pt x="407763" y="312874"/>
                    <a:pt x="423551" y="197092"/>
                  </a:cubicBezTo>
                  <a:cubicBezTo>
                    <a:pt x="440550" y="73206"/>
                    <a:pt x="363923" y="33945"/>
                    <a:pt x="323558" y="33945"/>
                  </a:cubicBezTo>
                  <a:close/>
                </a:path>
              </a:pathLst>
            </a:custGeom>
            <a:solidFill>
              <a:srgbClr val="000000"/>
            </a:solidFill>
            <a:ln w="5259" cap="flat">
              <a:noFill/>
              <a:prstDash val="solid"/>
              <a:miter/>
            </a:ln>
          </p:spPr>
          <p:txBody>
            <a:bodyPr rtlCol="0" anchor="ctr"/>
            <a:lstStyle/>
            <a:p>
              <a:endParaRPr lang="en-GB"/>
            </a:p>
          </p:txBody>
        </p:sp>
        <p:grpSp>
          <p:nvGrpSpPr>
            <p:cNvPr id="34" name="Graphic 32" descr="Head with gears">
              <a:extLst>
                <a:ext uri="{FF2B5EF4-FFF2-40B4-BE49-F238E27FC236}">
                  <a16:creationId xmlns:a16="http://schemas.microsoft.com/office/drawing/2014/main" id="{67A24D24-5615-42A9-ADE0-B4D006A1115A}"/>
                </a:ext>
              </a:extLst>
            </p:cNvPr>
            <p:cNvGrpSpPr/>
            <p:nvPr/>
          </p:nvGrpSpPr>
          <p:grpSpPr>
            <a:xfrm>
              <a:off x="1592212" y="23295"/>
              <a:ext cx="358029" cy="424708"/>
              <a:chOff x="1592212" y="23295"/>
              <a:chExt cx="358029" cy="424708"/>
            </a:xfrm>
          </p:grpSpPr>
          <p:sp>
            <p:nvSpPr>
              <p:cNvPr id="38" name="Freeform: Shape 37">
                <a:extLst>
                  <a:ext uri="{FF2B5EF4-FFF2-40B4-BE49-F238E27FC236}">
                    <a16:creationId xmlns:a16="http://schemas.microsoft.com/office/drawing/2014/main" id="{F28A6480-5C25-4EB7-8324-FD4D5896179D}"/>
                  </a:ext>
                </a:extLst>
              </p:cNvPr>
              <p:cNvSpPr/>
              <p:nvPr/>
            </p:nvSpPr>
            <p:spPr>
              <a:xfrm>
                <a:off x="1744413" y="97501"/>
                <a:ext cx="44207" cy="44207"/>
              </a:xfrm>
              <a:custGeom>
                <a:avLst/>
                <a:gdLst>
                  <a:gd name="connsiteX0" fmla="*/ 22104 w 44207"/>
                  <a:gd name="connsiteY0" fmla="*/ 0 h 44207"/>
                  <a:gd name="connsiteX1" fmla="*/ 0 w 44207"/>
                  <a:gd name="connsiteY1" fmla="*/ 22104 h 44207"/>
                  <a:gd name="connsiteX2" fmla="*/ 22104 w 44207"/>
                  <a:gd name="connsiteY2" fmla="*/ 44208 h 44207"/>
                  <a:gd name="connsiteX3" fmla="*/ 44208 w 44207"/>
                  <a:gd name="connsiteY3" fmla="*/ 22104 h 44207"/>
                  <a:gd name="connsiteX4" fmla="*/ 22104 w 44207"/>
                  <a:gd name="connsiteY4" fmla="*/ 0 h 44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07" h="44207">
                    <a:moveTo>
                      <a:pt x="22104" y="0"/>
                    </a:moveTo>
                    <a:cubicBezTo>
                      <a:pt x="9999" y="0"/>
                      <a:pt x="0" y="9999"/>
                      <a:pt x="0" y="22104"/>
                    </a:cubicBezTo>
                    <a:cubicBezTo>
                      <a:pt x="0" y="34208"/>
                      <a:pt x="9999" y="44208"/>
                      <a:pt x="22104" y="44208"/>
                    </a:cubicBezTo>
                    <a:cubicBezTo>
                      <a:pt x="34208" y="44208"/>
                      <a:pt x="44208" y="34208"/>
                      <a:pt x="44208" y="22104"/>
                    </a:cubicBezTo>
                    <a:cubicBezTo>
                      <a:pt x="44208" y="9999"/>
                      <a:pt x="34208" y="0"/>
                      <a:pt x="22104" y="0"/>
                    </a:cubicBezTo>
                    <a:close/>
                  </a:path>
                </a:pathLst>
              </a:custGeom>
              <a:solidFill>
                <a:srgbClr val="000000"/>
              </a:solidFill>
              <a:ln w="5259"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E081B6C-9D4D-4108-90A9-DB04E975D2BD}"/>
                  </a:ext>
                </a:extLst>
              </p:cNvPr>
              <p:cNvSpPr/>
              <p:nvPr/>
            </p:nvSpPr>
            <p:spPr>
              <a:xfrm>
                <a:off x="1678102" y="204336"/>
                <a:ext cx="44207" cy="44207"/>
              </a:xfrm>
              <a:custGeom>
                <a:avLst/>
                <a:gdLst>
                  <a:gd name="connsiteX0" fmla="*/ 44208 w 44207"/>
                  <a:gd name="connsiteY0" fmla="*/ 22104 h 44207"/>
                  <a:gd name="connsiteX1" fmla="*/ 22104 w 44207"/>
                  <a:gd name="connsiteY1" fmla="*/ 44208 h 44207"/>
                  <a:gd name="connsiteX2" fmla="*/ 0 w 44207"/>
                  <a:gd name="connsiteY2" fmla="*/ 22104 h 44207"/>
                  <a:gd name="connsiteX3" fmla="*/ 22104 w 44207"/>
                  <a:gd name="connsiteY3" fmla="*/ 0 h 44207"/>
                  <a:gd name="connsiteX4" fmla="*/ 44208 w 44207"/>
                  <a:gd name="connsiteY4" fmla="*/ 22104 h 44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07" h="44207">
                    <a:moveTo>
                      <a:pt x="44208" y="22104"/>
                    </a:moveTo>
                    <a:cubicBezTo>
                      <a:pt x="44208" y="34311"/>
                      <a:pt x="34311" y="44208"/>
                      <a:pt x="22104" y="44208"/>
                    </a:cubicBezTo>
                    <a:cubicBezTo>
                      <a:pt x="9896" y="44208"/>
                      <a:pt x="0" y="34311"/>
                      <a:pt x="0" y="22104"/>
                    </a:cubicBezTo>
                    <a:cubicBezTo>
                      <a:pt x="0" y="9896"/>
                      <a:pt x="9896" y="0"/>
                      <a:pt x="22104" y="0"/>
                    </a:cubicBezTo>
                    <a:cubicBezTo>
                      <a:pt x="34311" y="0"/>
                      <a:pt x="44208" y="9896"/>
                      <a:pt x="44208" y="22104"/>
                    </a:cubicBezTo>
                    <a:close/>
                  </a:path>
                </a:pathLst>
              </a:custGeom>
              <a:solidFill>
                <a:srgbClr val="000000"/>
              </a:solidFill>
              <a:ln w="5259"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F5B4B88-5672-4EAC-B299-E8CCE6DDEC53}"/>
                  </a:ext>
                </a:extLst>
              </p:cNvPr>
              <p:cNvSpPr/>
              <p:nvPr/>
            </p:nvSpPr>
            <p:spPr>
              <a:xfrm>
                <a:off x="1592212" y="23295"/>
                <a:ext cx="358029" cy="424708"/>
              </a:xfrm>
              <a:custGeom>
                <a:avLst/>
                <a:gdLst>
                  <a:gd name="connsiteX0" fmla="*/ 236932 w 358029"/>
                  <a:gd name="connsiteY0" fmla="*/ 103677 h 424708"/>
                  <a:gd name="connsiteX1" fmla="*/ 223775 w 358029"/>
                  <a:gd name="connsiteY1" fmla="*/ 109993 h 424708"/>
                  <a:gd name="connsiteX2" fmla="*/ 218512 w 358029"/>
                  <a:gd name="connsiteY2" fmla="*/ 121571 h 424708"/>
                  <a:gd name="connsiteX3" fmla="*/ 223249 w 358029"/>
                  <a:gd name="connsiteY3" fmla="*/ 135254 h 424708"/>
                  <a:gd name="connsiteX4" fmla="*/ 212723 w 358029"/>
                  <a:gd name="connsiteY4" fmla="*/ 145780 h 424708"/>
                  <a:gd name="connsiteX5" fmla="*/ 199040 w 358029"/>
                  <a:gd name="connsiteY5" fmla="*/ 141043 h 424708"/>
                  <a:gd name="connsiteX6" fmla="*/ 187462 w 358029"/>
                  <a:gd name="connsiteY6" fmla="*/ 145780 h 424708"/>
                  <a:gd name="connsiteX7" fmla="*/ 181146 w 358029"/>
                  <a:gd name="connsiteY7" fmla="*/ 158411 h 424708"/>
                  <a:gd name="connsiteX8" fmla="*/ 166411 w 358029"/>
                  <a:gd name="connsiteY8" fmla="*/ 158411 h 424708"/>
                  <a:gd name="connsiteX9" fmla="*/ 160095 w 358029"/>
                  <a:gd name="connsiteY9" fmla="*/ 145254 h 424708"/>
                  <a:gd name="connsiteX10" fmla="*/ 148517 w 358029"/>
                  <a:gd name="connsiteY10" fmla="*/ 140517 h 424708"/>
                  <a:gd name="connsiteX11" fmla="*/ 134834 w 358029"/>
                  <a:gd name="connsiteY11" fmla="*/ 145254 h 424708"/>
                  <a:gd name="connsiteX12" fmla="*/ 124308 w 358029"/>
                  <a:gd name="connsiteY12" fmla="*/ 134728 h 424708"/>
                  <a:gd name="connsiteX13" fmla="*/ 129045 w 358029"/>
                  <a:gd name="connsiteY13" fmla="*/ 121045 h 424708"/>
                  <a:gd name="connsiteX14" fmla="*/ 124308 w 358029"/>
                  <a:gd name="connsiteY14" fmla="*/ 109467 h 424708"/>
                  <a:gd name="connsiteX15" fmla="*/ 111151 w 358029"/>
                  <a:gd name="connsiteY15" fmla="*/ 103151 h 424708"/>
                  <a:gd name="connsiteX16" fmla="*/ 111151 w 358029"/>
                  <a:gd name="connsiteY16" fmla="*/ 88415 h 424708"/>
                  <a:gd name="connsiteX17" fmla="*/ 124308 w 358029"/>
                  <a:gd name="connsiteY17" fmla="*/ 82100 h 424708"/>
                  <a:gd name="connsiteX18" fmla="*/ 129045 w 358029"/>
                  <a:gd name="connsiteY18" fmla="*/ 70522 h 424708"/>
                  <a:gd name="connsiteX19" fmla="*/ 124834 w 358029"/>
                  <a:gd name="connsiteY19" fmla="*/ 56838 h 424708"/>
                  <a:gd name="connsiteX20" fmla="*/ 135360 w 358029"/>
                  <a:gd name="connsiteY20" fmla="*/ 46313 h 424708"/>
                  <a:gd name="connsiteX21" fmla="*/ 149043 w 358029"/>
                  <a:gd name="connsiteY21" fmla="*/ 51049 h 424708"/>
                  <a:gd name="connsiteX22" fmla="*/ 160621 w 358029"/>
                  <a:gd name="connsiteY22" fmla="*/ 46313 h 424708"/>
                  <a:gd name="connsiteX23" fmla="*/ 166937 w 358029"/>
                  <a:gd name="connsiteY23" fmla="*/ 33156 h 424708"/>
                  <a:gd name="connsiteX24" fmla="*/ 181673 w 358029"/>
                  <a:gd name="connsiteY24" fmla="*/ 33156 h 424708"/>
                  <a:gd name="connsiteX25" fmla="*/ 187988 w 358029"/>
                  <a:gd name="connsiteY25" fmla="*/ 45786 h 424708"/>
                  <a:gd name="connsiteX26" fmla="*/ 199566 w 358029"/>
                  <a:gd name="connsiteY26" fmla="*/ 50523 h 424708"/>
                  <a:gd name="connsiteX27" fmla="*/ 213250 w 358029"/>
                  <a:gd name="connsiteY27" fmla="*/ 45786 h 424708"/>
                  <a:gd name="connsiteX28" fmla="*/ 223775 w 358029"/>
                  <a:gd name="connsiteY28" fmla="*/ 56312 h 424708"/>
                  <a:gd name="connsiteX29" fmla="*/ 219039 w 358029"/>
                  <a:gd name="connsiteY29" fmla="*/ 69995 h 424708"/>
                  <a:gd name="connsiteX30" fmla="*/ 223775 w 358029"/>
                  <a:gd name="connsiteY30" fmla="*/ 81574 h 424708"/>
                  <a:gd name="connsiteX31" fmla="*/ 236932 w 358029"/>
                  <a:gd name="connsiteY31" fmla="*/ 87889 h 424708"/>
                  <a:gd name="connsiteX32" fmla="*/ 236932 w 358029"/>
                  <a:gd name="connsiteY32" fmla="*/ 103677 h 424708"/>
                  <a:gd name="connsiteX33" fmla="*/ 170621 w 358029"/>
                  <a:gd name="connsiteY33" fmla="*/ 210513 h 424708"/>
                  <a:gd name="connsiteX34" fmla="*/ 157464 w 358029"/>
                  <a:gd name="connsiteY34" fmla="*/ 216828 h 424708"/>
                  <a:gd name="connsiteX35" fmla="*/ 152727 w 358029"/>
                  <a:gd name="connsiteY35" fmla="*/ 228406 h 424708"/>
                  <a:gd name="connsiteX36" fmla="*/ 156937 w 358029"/>
                  <a:gd name="connsiteY36" fmla="*/ 242089 h 424708"/>
                  <a:gd name="connsiteX37" fmla="*/ 146412 w 358029"/>
                  <a:gd name="connsiteY37" fmla="*/ 252615 h 424708"/>
                  <a:gd name="connsiteX38" fmla="*/ 132729 w 358029"/>
                  <a:gd name="connsiteY38" fmla="*/ 247878 h 424708"/>
                  <a:gd name="connsiteX39" fmla="*/ 121150 w 358029"/>
                  <a:gd name="connsiteY39" fmla="*/ 252615 h 424708"/>
                  <a:gd name="connsiteX40" fmla="*/ 115361 w 358029"/>
                  <a:gd name="connsiteY40" fmla="*/ 265246 h 424708"/>
                  <a:gd name="connsiteX41" fmla="*/ 100625 w 358029"/>
                  <a:gd name="connsiteY41" fmla="*/ 265246 h 424708"/>
                  <a:gd name="connsiteX42" fmla="*/ 94310 w 358029"/>
                  <a:gd name="connsiteY42" fmla="*/ 252089 h 424708"/>
                  <a:gd name="connsiteX43" fmla="*/ 82732 w 358029"/>
                  <a:gd name="connsiteY43" fmla="*/ 247352 h 424708"/>
                  <a:gd name="connsiteX44" fmla="*/ 69049 w 358029"/>
                  <a:gd name="connsiteY44" fmla="*/ 251562 h 424708"/>
                  <a:gd name="connsiteX45" fmla="*/ 58523 w 358029"/>
                  <a:gd name="connsiteY45" fmla="*/ 241037 h 424708"/>
                  <a:gd name="connsiteX46" fmla="*/ 63259 w 358029"/>
                  <a:gd name="connsiteY46" fmla="*/ 227354 h 424708"/>
                  <a:gd name="connsiteX47" fmla="*/ 58523 w 358029"/>
                  <a:gd name="connsiteY47" fmla="*/ 215775 h 424708"/>
                  <a:gd name="connsiteX48" fmla="*/ 45366 w 358029"/>
                  <a:gd name="connsiteY48" fmla="*/ 209460 h 424708"/>
                  <a:gd name="connsiteX49" fmla="*/ 45366 w 358029"/>
                  <a:gd name="connsiteY49" fmla="*/ 194724 h 424708"/>
                  <a:gd name="connsiteX50" fmla="*/ 58523 w 358029"/>
                  <a:gd name="connsiteY50" fmla="*/ 188409 h 424708"/>
                  <a:gd name="connsiteX51" fmla="*/ 63259 w 358029"/>
                  <a:gd name="connsiteY51" fmla="*/ 176831 h 424708"/>
                  <a:gd name="connsiteX52" fmla="*/ 58523 w 358029"/>
                  <a:gd name="connsiteY52" fmla="*/ 163147 h 424708"/>
                  <a:gd name="connsiteX53" fmla="*/ 69049 w 358029"/>
                  <a:gd name="connsiteY53" fmla="*/ 152622 h 424708"/>
                  <a:gd name="connsiteX54" fmla="*/ 82732 w 358029"/>
                  <a:gd name="connsiteY54" fmla="*/ 157358 h 424708"/>
                  <a:gd name="connsiteX55" fmla="*/ 94310 w 358029"/>
                  <a:gd name="connsiteY55" fmla="*/ 152622 h 424708"/>
                  <a:gd name="connsiteX56" fmla="*/ 100625 w 358029"/>
                  <a:gd name="connsiteY56" fmla="*/ 139465 h 424708"/>
                  <a:gd name="connsiteX57" fmla="*/ 115888 w 358029"/>
                  <a:gd name="connsiteY57" fmla="*/ 139465 h 424708"/>
                  <a:gd name="connsiteX58" fmla="*/ 122203 w 358029"/>
                  <a:gd name="connsiteY58" fmla="*/ 152622 h 424708"/>
                  <a:gd name="connsiteX59" fmla="*/ 133781 w 358029"/>
                  <a:gd name="connsiteY59" fmla="*/ 157358 h 424708"/>
                  <a:gd name="connsiteX60" fmla="*/ 147464 w 358029"/>
                  <a:gd name="connsiteY60" fmla="*/ 152622 h 424708"/>
                  <a:gd name="connsiteX61" fmla="*/ 157990 w 358029"/>
                  <a:gd name="connsiteY61" fmla="*/ 163147 h 424708"/>
                  <a:gd name="connsiteX62" fmla="*/ 153254 w 358029"/>
                  <a:gd name="connsiteY62" fmla="*/ 176831 h 424708"/>
                  <a:gd name="connsiteX63" fmla="*/ 157990 w 358029"/>
                  <a:gd name="connsiteY63" fmla="*/ 188409 h 424708"/>
                  <a:gd name="connsiteX64" fmla="*/ 171147 w 358029"/>
                  <a:gd name="connsiteY64" fmla="*/ 194724 h 424708"/>
                  <a:gd name="connsiteX65" fmla="*/ 170621 w 358029"/>
                  <a:gd name="connsiteY65" fmla="*/ 210513 h 424708"/>
                  <a:gd name="connsiteX66" fmla="*/ 170621 w 358029"/>
                  <a:gd name="connsiteY66" fmla="*/ 210513 h 424708"/>
                  <a:gd name="connsiteX67" fmla="*/ 352714 w 358029"/>
                  <a:gd name="connsiteY67" fmla="*/ 229985 h 424708"/>
                  <a:gd name="connsiteX68" fmla="*/ 316401 w 358029"/>
                  <a:gd name="connsiteY68" fmla="*/ 166831 h 424708"/>
                  <a:gd name="connsiteX69" fmla="*/ 316401 w 358029"/>
                  <a:gd name="connsiteY69" fmla="*/ 164200 h 424708"/>
                  <a:gd name="connsiteX70" fmla="*/ 239037 w 358029"/>
                  <a:gd name="connsiteY70" fmla="*/ 22104 h 424708"/>
                  <a:gd name="connsiteX71" fmla="*/ 77469 w 358029"/>
                  <a:gd name="connsiteY71" fmla="*/ 22104 h 424708"/>
                  <a:gd name="connsiteX72" fmla="*/ 106 w 358029"/>
                  <a:gd name="connsiteY72" fmla="*/ 164200 h 424708"/>
                  <a:gd name="connsiteX73" fmla="*/ 62207 w 358029"/>
                  <a:gd name="connsiteY73" fmla="*/ 291560 h 424708"/>
                  <a:gd name="connsiteX74" fmla="*/ 62207 w 358029"/>
                  <a:gd name="connsiteY74" fmla="*/ 424709 h 424708"/>
                  <a:gd name="connsiteX75" fmla="*/ 228512 w 358029"/>
                  <a:gd name="connsiteY75" fmla="*/ 424709 h 424708"/>
                  <a:gd name="connsiteX76" fmla="*/ 228512 w 358029"/>
                  <a:gd name="connsiteY76" fmla="*/ 361555 h 424708"/>
                  <a:gd name="connsiteX77" fmla="*/ 254300 w 358029"/>
                  <a:gd name="connsiteY77" fmla="*/ 361555 h 424708"/>
                  <a:gd name="connsiteX78" fmla="*/ 298507 w 358029"/>
                  <a:gd name="connsiteY78" fmla="*/ 343135 h 424708"/>
                  <a:gd name="connsiteX79" fmla="*/ 316401 w 358029"/>
                  <a:gd name="connsiteY79" fmla="*/ 298401 h 424708"/>
                  <a:gd name="connsiteX80" fmla="*/ 316401 w 358029"/>
                  <a:gd name="connsiteY80" fmla="*/ 266825 h 424708"/>
                  <a:gd name="connsiteX81" fmla="*/ 339557 w 358029"/>
                  <a:gd name="connsiteY81" fmla="*/ 266825 h 424708"/>
                  <a:gd name="connsiteX82" fmla="*/ 352714 w 358029"/>
                  <a:gd name="connsiteY82" fmla="*/ 229985 h 42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8029" h="424708">
                    <a:moveTo>
                      <a:pt x="236932" y="103677"/>
                    </a:moveTo>
                    <a:lnTo>
                      <a:pt x="223775" y="109993"/>
                    </a:lnTo>
                    <a:cubicBezTo>
                      <a:pt x="222723" y="114203"/>
                      <a:pt x="220618" y="117887"/>
                      <a:pt x="218512" y="121571"/>
                    </a:cubicBezTo>
                    <a:lnTo>
                      <a:pt x="223249" y="135254"/>
                    </a:lnTo>
                    <a:lnTo>
                      <a:pt x="212723" y="145780"/>
                    </a:lnTo>
                    <a:lnTo>
                      <a:pt x="199040" y="141043"/>
                    </a:lnTo>
                    <a:cubicBezTo>
                      <a:pt x="195356" y="143149"/>
                      <a:pt x="191672" y="144727"/>
                      <a:pt x="187462" y="145780"/>
                    </a:cubicBezTo>
                    <a:lnTo>
                      <a:pt x="181146" y="158411"/>
                    </a:lnTo>
                    <a:lnTo>
                      <a:pt x="166411" y="158411"/>
                    </a:lnTo>
                    <a:lnTo>
                      <a:pt x="160095" y="145254"/>
                    </a:lnTo>
                    <a:cubicBezTo>
                      <a:pt x="155885" y="144201"/>
                      <a:pt x="152201" y="142622"/>
                      <a:pt x="148517" y="140517"/>
                    </a:cubicBezTo>
                    <a:lnTo>
                      <a:pt x="134834" y="145254"/>
                    </a:lnTo>
                    <a:lnTo>
                      <a:pt x="124308" y="134728"/>
                    </a:lnTo>
                    <a:lnTo>
                      <a:pt x="129045" y="121045"/>
                    </a:lnTo>
                    <a:cubicBezTo>
                      <a:pt x="126939" y="117361"/>
                      <a:pt x="125361" y="113677"/>
                      <a:pt x="124308" y="109467"/>
                    </a:cubicBezTo>
                    <a:lnTo>
                      <a:pt x="111151" y="103151"/>
                    </a:lnTo>
                    <a:lnTo>
                      <a:pt x="111151" y="88415"/>
                    </a:lnTo>
                    <a:lnTo>
                      <a:pt x="124308" y="82100"/>
                    </a:lnTo>
                    <a:cubicBezTo>
                      <a:pt x="125361" y="77890"/>
                      <a:pt x="126939" y="74206"/>
                      <a:pt x="129045" y="70522"/>
                    </a:cubicBezTo>
                    <a:lnTo>
                      <a:pt x="124834" y="56838"/>
                    </a:lnTo>
                    <a:lnTo>
                      <a:pt x="135360" y="46313"/>
                    </a:lnTo>
                    <a:lnTo>
                      <a:pt x="149043" y="51049"/>
                    </a:lnTo>
                    <a:cubicBezTo>
                      <a:pt x="152727" y="48944"/>
                      <a:pt x="156411" y="47365"/>
                      <a:pt x="160621" y="46313"/>
                    </a:cubicBezTo>
                    <a:lnTo>
                      <a:pt x="166937" y="33156"/>
                    </a:lnTo>
                    <a:lnTo>
                      <a:pt x="181673" y="33156"/>
                    </a:lnTo>
                    <a:lnTo>
                      <a:pt x="187988" y="45786"/>
                    </a:lnTo>
                    <a:cubicBezTo>
                      <a:pt x="192198" y="46839"/>
                      <a:pt x="195882" y="48418"/>
                      <a:pt x="199566" y="50523"/>
                    </a:cubicBezTo>
                    <a:lnTo>
                      <a:pt x="213250" y="45786"/>
                    </a:lnTo>
                    <a:lnTo>
                      <a:pt x="223775" y="56312"/>
                    </a:lnTo>
                    <a:lnTo>
                      <a:pt x="219039" y="69995"/>
                    </a:lnTo>
                    <a:cubicBezTo>
                      <a:pt x="221144" y="73679"/>
                      <a:pt x="222723" y="77363"/>
                      <a:pt x="223775" y="81574"/>
                    </a:cubicBezTo>
                    <a:lnTo>
                      <a:pt x="236932" y="87889"/>
                    </a:lnTo>
                    <a:lnTo>
                      <a:pt x="236932" y="103677"/>
                    </a:lnTo>
                    <a:close/>
                    <a:moveTo>
                      <a:pt x="170621" y="210513"/>
                    </a:moveTo>
                    <a:lnTo>
                      <a:pt x="157464" y="216828"/>
                    </a:lnTo>
                    <a:cubicBezTo>
                      <a:pt x="156411" y="221038"/>
                      <a:pt x="154832" y="224722"/>
                      <a:pt x="152727" y="228406"/>
                    </a:cubicBezTo>
                    <a:lnTo>
                      <a:pt x="156937" y="242089"/>
                    </a:lnTo>
                    <a:lnTo>
                      <a:pt x="146412" y="252615"/>
                    </a:lnTo>
                    <a:lnTo>
                      <a:pt x="132729" y="247878"/>
                    </a:lnTo>
                    <a:cubicBezTo>
                      <a:pt x="129045" y="249984"/>
                      <a:pt x="125361" y="251562"/>
                      <a:pt x="121150" y="252615"/>
                    </a:cubicBezTo>
                    <a:lnTo>
                      <a:pt x="115361" y="265246"/>
                    </a:lnTo>
                    <a:lnTo>
                      <a:pt x="100625" y="265246"/>
                    </a:lnTo>
                    <a:lnTo>
                      <a:pt x="94310" y="252089"/>
                    </a:lnTo>
                    <a:cubicBezTo>
                      <a:pt x="90100" y="251036"/>
                      <a:pt x="86416" y="249457"/>
                      <a:pt x="82732" y="247352"/>
                    </a:cubicBezTo>
                    <a:lnTo>
                      <a:pt x="69049" y="251562"/>
                    </a:lnTo>
                    <a:lnTo>
                      <a:pt x="58523" y="241037"/>
                    </a:lnTo>
                    <a:lnTo>
                      <a:pt x="63259" y="227354"/>
                    </a:lnTo>
                    <a:cubicBezTo>
                      <a:pt x="61154" y="223670"/>
                      <a:pt x="59575" y="219986"/>
                      <a:pt x="58523" y="215775"/>
                    </a:cubicBezTo>
                    <a:lnTo>
                      <a:pt x="45366" y="209460"/>
                    </a:lnTo>
                    <a:lnTo>
                      <a:pt x="45366" y="194724"/>
                    </a:lnTo>
                    <a:lnTo>
                      <a:pt x="58523" y="188409"/>
                    </a:lnTo>
                    <a:cubicBezTo>
                      <a:pt x="59575" y="184198"/>
                      <a:pt x="61154" y="180514"/>
                      <a:pt x="63259" y="176831"/>
                    </a:cubicBezTo>
                    <a:lnTo>
                      <a:pt x="58523" y="163147"/>
                    </a:lnTo>
                    <a:lnTo>
                      <a:pt x="69049" y="152622"/>
                    </a:lnTo>
                    <a:lnTo>
                      <a:pt x="82732" y="157358"/>
                    </a:lnTo>
                    <a:cubicBezTo>
                      <a:pt x="86416" y="155253"/>
                      <a:pt x="90100" y="153674"/>
                      <a:pt x="94310" y="152622"/>
                    </a:cubicBezTo>
                    <a:lnTo>
                      <a:pt x="100625" y="139465"/>
                    </a:lnTo>
                    <a:lnTo>
                      <a:pt x="115888" y="139465"/>
                    </a:lnTo>
                    <a:lnTo>
                      <a:pt x="122203" y="152622"/>
                    </a:lnTo>
                    <a:cubicBezTo>
                      <a:pt x="126413" y="153674"/>
                      <a:pt x="130097" y="155253"/>
                      <a:pt x="133781" y="157358"/>
                    </a:cubicBezTo>
                    <a:lnTo>
                      <a:pt x="147464" y="152622"/>
                    </a:lnTo>
                    <a:lnTo>
                      <a:pt x="157990" y="163147"/>
                    </a:lnTo>
                    <a:lnTo>
                      <a:pt x="153254" y="176831"/>
                    </a:lnTo>
                    <a:cubicBezTo>
                      <a:pt x="155359" y="180514"/>
                      <a:pt x="156937" y="184198"/>
                      <a:pt x="157990" y="188409"/>
                    </a:cubicBezTo>
                    <a:lnTo>
                      <a:pt x="171147" y="194724"/>
                    </a:lnTo>
                    <a:lnTo>
                      <a:pt x="170621" y="210513"/>
                    </a:lnTo>
                    <a:lnTo>
                      <a:pt x="170621" y="210513"/>
                    </a:lnTo>
                    <a:close/>
                    <a:moveTo>
                      <a:pt x="352714" y="229985"/>
                    </a:moveTo>
                    <a:lnTo>
                      <a:pt x="316401" y="166831"/>
                    </a:lnTo>
                    <a:lnTo>
                      <a:pt x="316401" y="164200"/>
                    </a:lnTo>
                    <a:cubicBezTo>
                      <a:pt x="318506" y="106309"/>
                      <a:pt x="289034" y="52102"/>
                      <a:pt x="239037" y="22104"/>
                    </a:cubicBezTo>
                    <a:cubicBezTo>
                      <a:pt x="189041" y="-7368"/>
                      <a:pt x="127466" y="-7368"/>
                      <a:pt x="77469" y="22104"/>
                    </a:cubicBezTo>
                    <a:cubicBezTo>
                      <a:pt x="27472" y="51576"/>
                      <a:pt x="-1999" y="106309"/>
                      <a:pt x="106" y="164200"/>
                    </a:cubicBezTo>
                    <a:cubicBezTo>
                      <a:pt x="106" y="214196"/>
                      <a:pt x="22736" y="261036"/>
                      <a:pt x="62207" y="291560"/>
                    </a:cubicBezTo>
                    <a:lnTo>
                      <a:pt x="62207" y="424709"/>
                    </a:lnTo>
                    <a:lnTo>
                      <a:pt x="228512" y="424709"/>
                    </a:lnTo>
                    <a:lnTo>
                      <a:pt x="228512" y="361555"/>
                    </a:lnTo>
                    <a:lnTo>
                      <a:pt x="254300" y="361555"/>
                    </a:lnTo>
                    <a:cubicBezTo>
                      <a:pt x="271141" y="361555"/>
                      <a:pt x="286929" y="354714"/>
                      <a:pt x="298507" y="343135"/>
                    </a:cubicBezTo>
                    <a:cubicBezTo>
                      <a:pt x="310085" y="331031"/>
                      <a:pt x="316401" y="315242"/>
                      <a:pt x="316401" y="298401"/>
                    </a:cubicBezTo>
                    <a:lnTo>
                      <a:pt x="316401" y="266825"/>
                    </a:lnTo>
                    <a:lnTo>
                      <a:pt x="339557" y="266825"/>
                    </a:lnTo>
                    <a:cubicBezTo>
                      <a:pt x="353240" y="265246"/>
                      <a:pt x="365345" y="249457"/>
                      <a:pt x="352714" y="229985"/>
                    </a:cubicBezTo>
                    <a:close/>
                  </a:path>
                </a:pathLst>
              </a:custGeom>
              <a:solidFill>
                <a:srgbClr val="000000"/>
              </a:solidFill>
              <a:ln w="5259" cap="flat">
                <a:noFill/>
                <a:prstDash val="solid"/>
                <a:miter/>
              </a:ln>
            </p:spPr>
            <p:txBody>
              <a:bodyPr rtlCol="0" anchor="ctr"/>
              <a:lstStyle/>
              <a:p>
                <a:endParaRPr lang="en-GB"/>
              </a:p>
            </p:txBody>
          </p:sp>
        </p:grpSp>
        <p:sp>
          <p:nvSpPr>
            <p:cNvPr id="43" name="Graphic 5" descr="Ear">
              <a:extLst>
                <a:ext uri="{FF2B5EF4-FFF2-40B4-BE49-F238E27FC236}">
                  <a16:creationId xmlns:a16="http://schemas.microsoft.com/office/drawing/2014/main" id="{82DA8A6F-7731-46A9-97DF-C5ADA1979C3C}"/>
                </a:ext>
              </a:extLst>
            </p:cNvPr>
            <p:cNvSpPr/>
            <p:nvPr/>
          </p:nvSpPr>
          <p:spPr>
            <a:xfrm>
              <a:off x="10216248" y="1896090"/>
              <a:ext cx="282953" cy="372935"/>
            </a:xfrm>
            <a:custGeom>
              <a:avLst/>
              <a:gdLst>
                <a:gd name="connsiteX0" fmla="*/ 228773 w 282953"/>
                <a:gd name="connsiteY0" fmla="*/ 246411 h 372935"/>
                <a:gd name="connsiteX1" fmla="*/ 282953 w 282953"/>
                <a:gd name="connsiteY1" fmla="*/ 141831 h 372935"/>
                <a:gd name="connsiteX2" fmla="*/ 141284 w 282953"/>
                <a:gd name="connsiteY2" fmla="*/ 0 h 372935"/>
                <a:gd name="connsiteX3" fmla="*/ 1133 w 282953"/>
                <a:gd name="connsiteY3" fmla="*/ 119991 h 372935"/>
                <a:gd name="connsiteX4" fmla="*/ 21241 w 282953"/>
                <a:gd name="connsiteY4" fmla="*/ 216853 h 372935"/>
                <a:gd name="connsiteX5" fmla="*/ 31268 w 282953"/>
                <a:gd name="connsiteY5" fmla="*/ 244678 h 372935"/>
                <a:gd name="connsiteX6" fmla="*/ 34943 w 282953"/>
                <a:gd name="connsiteY6" fmla="*/ 267253 h 372935"/>
                <a:gd name="connsiteX7" fmla="*/ 63976 w 282953"/>
                <a:gd name="connsiteY7" fmla="*/ 354088 h 372935"/>
                <a:gd name="connsiteX8" fmla="*/ 121726 w 282953"/>
                <a:gd name="connsiteY8" fmla="*/ 372936 h 372935"/>
                <a:gd name="connsiteX9" fmla="*/ 126346 w 282953"/>
                <a:gd name="connsiteY9" fmla="*/ 372936 h 372935"/>
                <a:gd name="connsiteX10" fmla="*/ 219061 w 282953"/>
                <a:gd name="connsiteY10" fmla="*/ 267411 h 372935"/>
                <a:gd name="connsiteX11" fmla="*/ 219061 w 282953"/>
                <a:gd name="connsiteY11" fmla="*/ 258223 h 372935"/>
                <a:gd name="connsiteX12" fmla="*/ 228773 w 282953"/>
                <a:gd name="connsiteY12" fmla="*/ 246411 h 372935"/>
                <a:gd name="connsiteX13" fmla="*/ 74476 w 282953"/>
                <a:gd name="connsiteY13" fmla="*/ 133116 h 372935"/>
                <a:gd name="connsiteX14" fmla="*/ 154381 w 282953"/>
                <a:gd name="connsiteY14" fmla="*/ 107706 h 372935"/>
                <a:gd name="connsiteX15" fmla="*/ 208403 w 282953"/>
                <a:gd name="connsiteY15" fmla="*/ 202206 h 372935"/>
                <a:gd name="connsiteX16" fmla="*/ 165406 w 282953"/>
                <a:gd name="connsiteY16" fmla="*/ 249456 h 372935"/>
                <a:gd name="connsiteX17" fmla="*/ 159421 w 282953"/>
                <a:gd name="connsiteY17" fmla="*/ 253498 h 372935"/>
                <a:gd name="connsiteX18" fmla="*/ 158423 w 282953"/>
                <a:gd name="connsiteY18" fmla="*/ 257383 h 372935"/>
                <a:gd name="connsiteX19" fmla="*/ 110858 w 282953"/>
                <a:gd name="connsiteY19" fmla="*/ 301851 h 372935"/>
                <a:gd name="connsiteX20" fmla="*/ 93953 w 282953"/>
                <a:gd name="connsiteY20" fmla="*/ 299646 h 372935"/>
                <a:gd name="connsiteX21" fmla="*/ 72953 w 282953"/>
                <a:gd name="connsiteY21" fmla="*/ 282793 h 372935"/>
                <a:gd name="connsiteX22" fmla="*/ 70958 w 282953"/>
                <a:gd name="connsiteY22" fmla="*/ 251293 h 372935"/>
                <a:gd name="connsiteX23" fmla="*/ 84098 w 282953"/>
                <a:gd name="connsiteY23" fmla="*/ 244378 h 372935"/>
                <a:gd name="connsiteX24" fmla="*/ 91015 w 282953"/>
                <a:gd name="connsiteY24" fmla="*/ 257518 h 372935"/>
                <a:gd name="connsiteX25" fmla="*/ 90593 w 282953"/>
                <a:gd name="connsiteY25" fmla="*/ 258643 h 372935"/>
                <a:gd name="connsiteX26" fmla="*/ 91433 w 282953"/>
                <a:gd name="connsiteY26" fmla="*/ 272976 h 372935"/>
                <a:gd name="connsiteX27" fmla="*/ 98363 w 282953"/>
                <a:gd name="connsiteY27" fmla="*/ 279381 h 372935"/>
                <a:gd name="connsiteX28" fmla="*/ 138001 w 282953"/>
                <a:gd name="connsiteY28" fmla="*/ 252343 h 372935"/>
                <a:gd name="connsiteX29" fmla="*/ 142936 w 282953"/>
                <a:gd name="connsiteY29" fmla="*/ 240268 h 372935"/>
                <a:gd name="connsiteX30" fmla="*/ 153436 w 282953"/>
                <a:gd name="connsiteY30" fmla="*/ 232026 h 372935"/>
                <a:gd name="connsiteX31" fmla="*/ 187823 w 282953"/>
                <a:gd name="connsiteY31" fmla="*/ 197008 h 372935"/>
                <a:gd name="connsiteX32" fmla="*/ 148553 w 282953"/>
                <a:gd name="connsiteY32" fmla="*/ 128233 h 372935"/>
                <a:gd name="connsiteX33" fmla="*/ 90121 w 282953"/>
                <a:gd name="connsiteY33" fmla="*/ 147081 h 372935"/>
                <a:gd name="connsiteX34" fmla="*/ 73478 w 282953"/>
                <a:gd name="connsiteY34" fmla="*/ 175693 h 372935"/>
                <a:gd name="connsiteX35" fmla="*/ 83243 w 282953"/>
                <a:gd name="connsiteY35" fmla="*/ 191443 h 372935"/>
                <a:gd name="connsiteX36" fmla="*/ 81616 w 282953"/>
                <a:gd name="connsiteY36" fmla="*/ 206196 h 372935"/>
                <a:gd name="connsiteX37" fmla="*/ 75053 w 282953"/>
                <a:gd name="connsiteY37" fmla="*/ 208506 h 372935"/>
                <a:gd name="connsiteX38" fmla="*/ 66811 w 282953"/>
                <a:gd name="connsiteY38" fmla="*/ 204568 h 372935"/>
                <a:gd name="connsiteX39" fmla="*/ 82162 w 282953"/>
                <a:gd name="connsiteY39" fmla="*/ 65011 h 372935"/>
                <a:gd name="connsiteX40" fmla="*/ 221719 w 282953"/>
                <a:gd name="connsiteY40" fmla="*/ 80361 h 372935"/>
                <a:gd name="connsiteX41" fmla="*/ 240586 w 282953"/>
                <a:gd name="connsiteY41" fmla="*/ 118416 h 372935"/>
                <a:gd name="connsiteX42" fmla="*/ 233026 w 282953"/>
                <a:gd name="connsiteY42" fmla="*/ 131226 h 372935"/>
                <a:gd name="connsiteX43" fmla="*/ 220216 w 282953"/>
                <a:gd name="connsiteY43" fmla="*/ 123666 h 372935"/>
                <a:gd name="connsiteX44" fmla="*/ 125430 w 282953"/>
                <a:gd name="connsiteY44" fmla="*/ 66478 h 372935"/>
                <a:gd name="connsiteX45" fmla="*/ 65971 w 282953"/>
                <a:gd name="connsiteY45" fmla="*/ 144193 h 372935"/>
                <a:gd name="connsiteX46" fmla="*/ 74476 w 282953"/>
                <a:gd name="connsiteY46" fmla="*/ 133116 h 37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2953" h="372935">
                  <a:moveTo>
                    <a:pt x="228773" y="246411"/>
                  </a:moveTo>
                  <a:cubicBezTo>
                    <a:pt x="249038" y="223206"/>
                    <a:pt x="282953" y="184408"/>
                    <a:pt x="282953" y="141831"/>
                  </a:cubicBezTo>
                  <a:cubicBezTo>
                    <a:pt x="282998" y="63544"/>
                    <a:pt x="219570" y="45"/>
                    <a:pt x="141284" y="0"/>
                  </a:cubicBezTo>
                  <a:cubicBezTo>
                    <a:pt x="71368" y="-40"/>
                    <a:pt x="11865" y="50904"/>
                    <a:pt x="1133" y="119991"/>
                  </a:cubicBezTo>
                  <a:cubicBezTo>
                    <a:pt x="-4117" y="155481"/>
                    <a:pt x="9953" y="189553"/>
                    <a:pt x="21241" y="216853"/>
                  </a:cubicBezTo>
                  <a:cubicBezTo>
                    <a:pt x="25331" y="225841"/>
                    <a:pt x="28685" y="235147"/>
                    <a:pt x="31268" y="244678"/>
                  </a:cubicBezTo>
                  <a:cubicBezTo>
                    <a:pt x="32423" y="250453"/>
                    <a:pt x="33631" y="258591"/>
                    <a:pt x="34943" y="267253"/>
                  </a:cubicBezTo>
                  <a:cubicBezTo>
                    <a:pt x="41768" y="312718"/>
                    <a:pt x="47491" y="343326"/>
                    <a:pt x="63976" y="354088"/>
                  </a:cubicBezTo>
                  <a:cubicBezTo>
                    <a:pt x="80933" y="365955"/>
                    <a:pt x="101033" y="372515"/>
                    <a:pt x="121726" y="372936"/>
                  </a:cubicBezTo>
                  <a:lnTo>
                    <a:pt x="126346" y="372936"/>
                  </a:lnTo>
                  <a:cubicBezTo>
                    <a:pt x="221161" y="367686"/>
                    <a:pt x="219638" y="294868"/>
                    <a:pt x="219061" y="267411"/>
                  </a:cubicBezTo>
                  <a:cubicBezTo>
                    <a:pt x="219061" y="264366"/>
                    <a:pt x="219061" y="260376"/>
                    <a:pt x="219061" y="258223"/>
                  </a:cubicBezTo>
                  <a:cubicBezTo>
                    <a:pt x="220793" y="255598"/>
                    <a:pt x="225203" y="250558"/>
                    <a:pt x="228773" y="246411"/>
                  </a:cubicBezTo>
                  <a:close/>
                  <a:moveTo>
                    <a:pt x="74476" y="133116"/>
                  </a:moveTo>
                  <a:cubicBezTo>
                    <a:pt x="94100" y="110122"/>
                    <a:pt x="125080" y="100270"/>
                    <a:pt x="154381" y="107706"/>
                  </a:cubicBezTo>
                  <a:cubicBezTo>
                    <a:pt x="195338" y="118956"/>
                    <a:pt x="219491" y="161204"/>
                    <a:pt x="208403" y="202206"/>
                  </a:cubicBezTo>
                  <a:cubicBezTo>
                    <a:pt x="202261" y="224676"/>
                    <a:pt x="179213" y="240006"/>
                    <a:pt x="165406" y="249456"/>
                  </a:cubicBezTo>
                  <a:cubicBezTo>
                    <a:pt x="163306" y="250821"/>
                    <a:pt x="160838" y="252501"/>
                    <a:pt x="159421" y="253498"/>
                  </a:cubicBezTo>
                  <a:cubicBezTo>
                    <a:pt x="159421" y="254601"/>
                    <a:pt x="158738" y="256176"/>
                    <a:pt x="158423" y="257383"/>
                  </a:cubicBezTo>
                  <a:cubicBezTo>
                    <a:pt x="155221" y="270246"/>
                    <a:pt x="147293" y="301851"/>
                    <a:pt x="110858" y="301851"/>
                  </a:cubicBezTo>
                  <a:cubicBezTo>
                    <a:pt x="105160" y="301730"/>
                    <a:pt x="99492" y="300990"/>
                    <a:pt x="93953" y="299646"/>
                  </a:cubicBezTo>
                  <a:cubicBezTo>
                    <a:pt x="84867" y="297285"/>
                    <a:pt x="77225" y="291152"/>
                    <a:pt x="72953" y="282793"/>
                  </a:cubicBezTo>
                  <a:cubicBezTo>
                    <a:pt x="67719" y="273089"/>
                    <a:pt x="66991" y="261581"/>
                    <a:pt x="70958" y="251293"/>
                  </a:cubicBezTo>
                  <a:cubicBezTo>
                    <a:pt x="72677" y="245755"/>
                    <a:pt x="78560" y="242659"/>
                    <a:pt x="84098" y="244378"/>
                  </a:cubicBezTo>
                  <a:cubicBezTo>
                    <a:pt x="89637" y="246096"/>
                    <a:pt x="92733" y="251980"/>
                    <a:pt x="91015" y="257518"/>
                  </a:cubicBezTo>
                  <a:cubicBezTo>
                    <a:pt x="90896" y="257901"/>
                    <a:pt x="90755" y="258276"/>
                    <a:pt x="90593" y="258643"/>
                  </a:cubicBezTo>
                  <a:cubicBezTo>
                    <a:pt x="88699" y="263303"/>
                    <a:pt x="89008" y="268569"/>
                    <a:pt x="91433" y="272976"/>
                  </a:cubicBezTo>
                  <a:cubicBezTo>
                    <a:pt x="92840" y="275918"/>
                    <a:pt x="95319" y="278210"/>
                    <a:pt x="98363" y="279381"/>
                  </a:cubicBezTo>
                  <a:cubicBezTo>
                    <a:pt x="127238" y="285628"/>
                    <a:pt x="133223" y="271506"/>
                    <a:pt x="138001" y="252343"/>
                  </a:cubicBezTo>
                  <a:cubicBezTo>
                    <a:pt x="138633" y="247975"/>
                    <a:pt x="140328" y="243829"/>
                    <a:pt x="142936" y="240268"/>
                  </a:cubicBezTo>
                  <a:cubicBezTo>
                    <a:pt x="146084" y="237100"/>
                    <a:pt x="149610" y="234331"/>
                    <a:pt x="153436" y="232026"/>
                  </a:cubicBezTo>
                  <a:cubicBezTo>
                    <a:pt x="164776" y="224466"/>
                    <a:pt x="183781" y="211866"/>
                    <a:pt x="187823" y="197008"/>
                  </a:cubicBezTo>
                  <a:cubicBezTo>
                    <a:pt x="195930" y="167178"/>
                    <a:pt x="178364" y="136414"/>
                    <a:pt x="148553" y="128233"/>
                  </a:cubicBezTo>
                  <a:cubicBezTo>
                    <a:pt x="127080" y="123003"/>
                    <a:pt x="104490" y="130289"/>
                    <a:pt x="90121" y="147081"/>
                  </a:cubicBezTo>
                  <a:cubicBezTo>
                    <a:pt x="82554" y="155291"/>
                    <a:pt x="76874" y="165057"/>
                    <a:pt x="73478" y="175693"/>
                  </a:cubicBezTo>
                  <a:cubicBezTo>
                    <a:pt x="76102" y="181309"/>
                    <a:pt x="79380" y="186596"/>
                    <a:pt x="83243" y="191443"/>
                  </a:cubicBezTo>
                  <a:cubicBezTo>
                    <a:pt x="86865" y="195967"/>
                    <a:pt x="86136" y="202570"/>
                    <a:pt x="81616" y="206196"/>
                  </a:cubicBezTo>
                  <a:cubicBezTo>
                    <a:pt x="79754" y="207689"/>
                    <a:pt x="77440" y="208504"/>
                    <a:pt x="75053" y="208506"/>
                  </a:cubicBezTo>
                  <a:cubicBezTo>
                    <a:pt x="71849" y="208520"/>
                    <a:pt x="68813" y="207070"/>
                    <a:pt x="66811" y="204568"/>
                  </a:cubicBezTo>
                  <a:cubicBezTo>
                    <a:pt x="32512" y="161791"/>
                    <a:pt x="39385" y="99310"/>
                    <a:pt x="82162" y="65011"/>
                  </a:cubicBezTo>
                  <a:cubicBezTo>
                    <a:pt x="124938" y="30711"/>
                    <a:pt x="187420" y="37584"/>
                    <a:pt x="221719" y="80361"/>
                  </a:cubicBezTo>
                  <a:cubicBezTo>
                    <a:pt x="230680" y="91536"/>
                    <a:pt x="237116" y="104519"/>
                    <a:pt x="240586" y="118416"/>
                  </a:cubicBezTo>
                  <a:cubicBezTo>
                    <a:pt x="242035" y="124041"/>
                    <a:pt x="238650" y="129776"/>
                    <a:pt x="233026" y="131226"/>
                  </a:cubicBezTo>
                  <a:cubicBezTo>
                    <a:pt x="227401" y="132675"/>
                    <a:pt x="221665" y="129291"/>
                    <a:pt x="220216" y="123666"/>
                  </a:cubicBezTo>
                  <a:cubicBezTo>
                    <a:pt x="209833" y="81699"/>
                    <a:pt x="167396" y="56096"/>
                    <a:pt x="125430" y="66478"/>
                  </a:cubicBezTo>
                  <a:cubicBezTo>
                    <a:pt x="89866" y="75277"/>
                    <a:pt x="65162" y="107566"/>
                    <a:pt x="65971" y="144193"/>
                  </a:cubicBezTo>
                  <a:cubicBezTo>
                    <a:pt x="68574" y="140328"/>
                    <a:pt x="71414" y="136629"/>
                    <a:pt x="74476" y="133116"/>
                  </a:cubicBezTo>
                  <a:close/>
                </a:path>
              </a:pathLst>
            </a:custGeom>
            <a:solidFill>
              <a:srgbClr val="000000"/>
            </a:solidFill>
            <a:ln w="5159" cap="flat">
              <a:noFill/>
              <a:prstDash val="solid"/>
              <a:miter/>
            </a:ln>
          </p:spPr>
          <p:txBody>
            <a:bodyPr rtlCol="0" anchor="ctr"/>
            <a:lstStyle/>
            <a:p>
              <a:endParaRPr lang="en-GB"/>
            </a:p>
          </p:txBody>
        </p:sp>
        <p:grpSp>
          <p:nvGrpSpPr>
            <p:cNvPr id="44" name="Graphic 34" descr="User">
              <a:extLst>
                <a:ext uri="{FF2B5EF4-FFF2-40B4-BE49-F238E27FC236}">
                  <a16:creationId xmlns:a16="http://schemas.microsoft.com/office/drawing/2014/main" id="{54A61501-9282-419F-9499-9402344A42F3}"/>
                </a:ext>
              </a:extLst>
            </p:cNvPr>
            <p:cNvGrpSpPr/>
            <p:nvPr/>
          </p:nvGrpSpPr>
          <p:grpSpPr>
            <a:xfrm>
              <a:off x="10171597" y="3335387"/>
              <a:ext cx="336820" cy="332319"/>
              <a:chOff x="10171597" y="3335387"/>
              <a:chExt cx="336820" cy="332319"/>
            </a:xfrm>
            <a:solidFill>
              <a:srgbClr val="000000"/>
            </a:solidFill>
          </p:grpSpPr>
          <p:sp>
            <p:nvSpPr>
              <p:cNvPr id="45" name="Freeform: Shape 44">
                <a:extLst>
                  <a:ext uri="{FF2B5EF4-FFF2-40B4-BE49-F238E27FC236}">
                    <a16:creationId xmlns:a16="http://schemas.microsoft.com/office/drawing/2014/main" id="{C7BCD163-244B-4AE4-8097-2DFE81C36A5B}"/>
                  </a:ext>
                </a:extLst>
              </p:cNvPr>
              <p:cNvSpPr/>
              <p:nvPr/>
            </p:nvSpPr>
            <p:spPr>
              <a:xfrm>
                <a:off x="10255802" y="3335387"/>
                <a:ext cx="168410" cy="168410"/>
              </a:xfrm>
              <a:custGeom>
                <a:avLst/>
                <a:gdLst>
                  <a:gd name="connsiteX0" fmla="*/ 168410 w 168410"/>
                  <a:gd name="connsiteY0" fmla="*/ 84205 h 168410"/>
                  <a:gd name="connsiteX1" fmla="*/ 84205 w 168410"/>
                  <a:gd name="connsiteY1" fmla="*/ 168410 h 168410"/>
                  <a:gd name="connsiteX2" fmla="*/ 0 w 168410"/>
                  <a:gd name="connsiteY2" fmla="*/ 84205 h 168410"/>
                  <a:gd name="connsiteX3" fmla="*/ 84205 w 168410"/>
                  <a:gd name="connsiteY3" fmla="*/ 0 h 168410"/>
                  <a:gd name="connsiteX4" fmla="*/ 168410 w 168410"/>
                  <a:gd name="connsiteY4" fmla="*/ 84205 h 16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10" h="168410">
                    <a:moveTo>
                      <a:pt x="168410" y="84205"/>
                    </a:moveTo>
                    <a:cubicBezTo>
                      <a:pt x="168410" y="130710"/>
                      <a:pt x="130710" y="168410"/>
                      <a:pt x="84205" y="168410"/>
                    </a:cubicBezTo>
                    <a:cubicBezTo>
                      <a:pt x="37700" y="168410"/>
                      <a:pt x="0" y="130710"/>
                      <a:pt x="0" y="84205"/>
                    </a:cubicBezTo>
                    <a:cubicBezTo>
                      <a:pt x="0" y="37700"/>
                      <a:pt x="37700" y="0"/>
                      <a:pt x="84205" y="0"/>
                    </a:cubicBezTo>
                    <a:cubicBezTo>
                      <a:pt x="130710" y="0"/>
                      <a:pt x="168410" y="37700"/>
                      <a:pt x="168410" y="84205"/>
                    </a:cubicBezTo>
                    <a:close/>
                  </a:path>
                </a:pathLst>
              </a:custGeom>
              <a:solidFill>
                <a:srgbClr val="000000"/>
              </a:solidFill>
              <a:ln w="5259"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5009433-DDA1-4D97-A44F-90124C88B5B8}"/>
                  </a:ext>
                </a:extLst>
              </p:cNvPr>
              <p:cNvSpPr/>
              <p:nvPr/>
            </p:nvSpPr>
            <p:spPr>
              <a:xfrm>
                <a:off x="10171597" y="3499296"/>
                <a:ext cx="336820" cy="168410"/>
              </a:xfrm>
              <a:custGeom>
                <a:avLst/>
                <a:gdLst>
                  <a:gd name="connsiteX0" fmla="*/ 336820 w 336820"/>
                  <a:gd name="connsiteY0" fmla="*/ 168410 h 168410"/>
                  <a:gd name="connsiteX1" fmla="*/ 336820 w 336820"/>
                  <a:gd name="connsiteY1" fmla="*/ 84205 h 168410"/>
                  <a:gd name="connsiteX2" fmla="*/ 319979 w 336820"/>
                  <a:gd name="connsiteY2" fmla="*/ 50523 h 168410"/>
                  <a:gd name="connsiteX3" fmla="*/ 237879 w 336820"/>
                  <a:gd name="connsiteY3" fmla="*/ 10526 h 168410"/>
                  <a:gd name="connsiteX4" fmla="*/ 168410 w 336820"/>
                  <a:gd name="connsiteY4" fmla="*/ 0 h 168410"/>
                  <a:gd name="connsiteX5" fmla="*/ 98941 w 336820"/>
                  <a:gd name="connsiteY5" fmla="*/ 10526 h 168410"/>
                  <a:gd name="connsiteX6" fmla="*/ 16841 w 336820"/>
                  <a:gd name="connsiteY6" fmla="*/ 50523 h 168410"/>
                  <a:gd name="connsiteX7" fmla="*/ 0 w 336820"/>
                  <a:gd name="connsiteY7" fmla="*/ 84205 h 168410"/>
                  <a:gd name="connsiteX8" fmla="*/ 0 w 336820"/>
                  <a:gd name="connsiteY8" fmla="*/ 168410 h 168410"/>
                  <a:gd name="connsiteX9" fmla="*/ 336820 w 336820"/>
                  <a:gd name="connsiteY9" fmla="*/ 168410 h 16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820" h="168410">
                    <a:moveTo>
                      <a:pt x="336820" y="168410"/>
                    </a:moveTo>
                    <a:lnTo>
                      <a:pt x="336820" y="84205"/>
                    </a:lnTo>
                    <a:cubicBezTo>
                      <a:pt x="336820" y="71574"/>
                      <a:pt x="330505" y="58944"/>
                      <a:pt x="319979" y="50523"/>
                    </a:cubicBezTo>
                    <a:cubicBezTo>
                      <a:pt x="296823" y="31577"/>
                      <a:pt x="267351" y="18946"/>
                      <a:pt x="237879" y="10526"/>
                    </a:cubicBezTo>
                    <a:cubicBezTo>
                      <a:pt x="216828" y="4210"/>
                      <a:pt x="193672" y="0"/>
                      <a:pt x="168410" y="0"/>
                    </a:cubicBezTo>
                    <a:cubicBezTo>
                      <a:pt x="145254" y="0"/>
                      <a:pt x="122097" y="4210"/>
                      <a:pt x="98941" y="10526"/>
                    </a:cubicBezTo>
                    <a:cubicBezTo>
                      <a:pt x="69469" y="18946"/>
                      <a:pt x="39997" y="33682"/>
                      <a:pt x="16841" y="50523"/>
                    </a:cubicBezTo>
                    <a:cubicBezTo>
                      <a:pt x="6315" y="58944"/>
                      <a:pt x="0" y="71574"/>
                      <a:pt x="0" y="84205"/>
                    </a:cubicBezTo>
                    <a:lnTo>
                      <a:pt x="0" y="168410"/>
                    </a:lnTo>
                    <a:lnTo>
                      <a:pt x="336820" y="168410"/>
                    </a:lnTo>
                    <a:close/>
                  </a:path>
                </a:pathLst>
              </a:custGeom>
              <a:solidFill>
                <a:srgbClr val="000000"/>
              </a:solidFill>
              <a:ln w="5259" cap="flat">
                <a:noFill/>
                <a:prstDash val="solid"/>
                <a:miter/>
              </a:ln>
            </p:spPr>
            <p:txBody>
              <a:bodyPr rtlCol="0" anchor="ctr"/>
              <a:lstStyle/>
              <a:p>
                <a:endParaRPr lang="en-GB"/>
              </a:p>
            </p:txBody>
          </p:sp>
        </p:grpSp>
        <p:sp>
          <p:nvSpPr>
            <p:cNvPr id="49" name="Graphic 26" descr="Foot">
              <a:extLst>
                <a:ext uri="{FF2B5EF4-FFF2-40B4-BE49-F238E27FC236}">
                  <a16:creationId xmlns:a16="http://schemas.microsoft.com/office/drawing/2014/main" id="{B14F2395-22EC-430F-A864-685D95AC1406}"/>
                </a:ext>
              </a:extLst>
            </p:cNvPr>
            <p:cNvSpPr/>
            <p:nvPr/>
          </p:nvSpPr>
          <p:spPr>
            <a:xfrm>
              <a:off x="10176455" y="4184365"/>
              <a:ext cx="387111" cy="369299"/>
            </a:xfrm>
            <a:custGeom>
              <a:avLst/>
              <a:gdLst>
                <a:gd name="connsiteX0" fmla="*/ 363626 w 387111"/>
                <a:gd name="connsiteY0" fmla="*/ 312800 h 369299"/>
                <a:gd name="connsiteX1" fmla="*/ 267685 w 387111"/>
                <a:gd name="connsiteY1" fmla="*/ 297433 h 369299"/>
                <a:gd name="connsiteX2" fmla="*/ 259369 w 387111"/>
                <a:gd name="connsiteY2" fmla="*/ 293328 h 369299"/>
                <a:gd name="connsiteX3" fmla="*/ 233529 w 387111"/>
                <a:gd name="connsiteY3" fmla="*/ 278329 h 369299"/>
                <a:gd name="connsiteX4" fmla="*/ 226108 w 387111"/>
                <a:gd name="connsiteY4" fmla="*/ 273066 h 369299"/>
                <a:gd name="connsiteX5" fmla="*/ 201531 w 387111"/>
                <a:gd name="connsiteY5" fmla="*/ 256698 h 369299"/>
                <a:gd name="connsiteX6" fmla="*/ 194111 w 387111"/>
                <a:gd name="connsiteY6" fmla="*/ 251436 h 369299"/>
                <a:gd name="connsiteX7" fmla="*/ 152640 w 387111"/>
                <a:gd name="connsiteY7" fmla="*/ 228648 h 369299"/>
                <a:gd name="connsiteX8" fmla="*/ 128378 w 387111"/>
                <a:gd name="connsiteY8" fmla="*/ 202860 h 369299"/>
                <a:gd name="connsiteX9" fmla="*/ 125115 w 387111"/>
                <a:gd name="connsiteY9" fmla="*/ 97393 h 369299"/>
                <a:gd name="connsiteX10" fmla="*/ 139588 w 387111"/>
                <a:gd name="connsiteY10" fmla="*/ 11188 h 369299"/>
                <a:gd name="connsiteX11" fmla="*/ 71171 w 387111"/>
                <a:gd name="connsiteY11" fmla="*/ 31 h 369299"/>
                <a:gd name="connsiteX12" fmla="*/ 3386 w 387111"/>
                <a:gd name="connsiteY12" fmla="*/ 12504 h 369299"/>
                <a:gd name="connsiteX13" fmla="*/ 16543 w 387111"/>
                <a:gd name="connsiteY13" fmla="*/ 103287 h 369299"/>
                <a:gd name="connsiteX14" fmla="*/ 15859 w 387111"/>
                <a:gd name="connsiteY14" fmla="*/ 242120 h 369299"/>
                <a:gd name="connsiteX15" fmla="*/ 7807 w 387111"/>
                <a:gd name="connsiteY15" fmla="*/ 265382 h 369299"/>
                <a:gd name="connsiteX16" fmla="*/ 18 w 387111"/>
                <a:gd name="connsiteY16" fmla="*/ 320589 h 369299"/>
                <a:gd name="connsiteX17" fmla="*/ 13280 w 387111"/>
                <a:gd name="connsiteY17" fmla="*/ 355008 h 369299"/>
                <a:gd name="connsiteX18" fmla="*/ 33647 w 387111"/>
                <a:gd name="connsiteY18" fmla="*/ 360534 h 369299"/>
                <a:gd name="connsiteX19" fmla="*/ 82592 w 387111"/>
                <a:gd name="connsiteY19" fmla="*/ 356587 h 369299"/>
                <a:gd name="connsiteX20" fmla="*/ 134956 w 387111"/>
                <a:gd name="connsiteY20" fmla="*/ 353271 h 369299"/>
                <a:gd name="connsiteX21" fmla="*/ 201899 w 387111"/>
                <a:gd name="connsiteY21" fmla="*/ 362007 h 369299"/>
                <a:gd name="connsiteX22" fmla="*/ 242634 w 387111"/>
                <a:gd name="connsiteY22" fmla="*/ 367796 h 369299"/>
                <a:gd name="connsiteX23" fmla="*/ 244423 w 387111"/>
                <a:gd name="connsiteY23" fmla="*/ 367796 h 369299"/>
                <a:gd name="connsiteX24" fmla="*/ 285789 w 387111"/>
                <a:gd name="connsiteY24" fmla="*/ 369060 h 369299"/>
                <a:gd name="connsiteX25" fmla="*/ 326523 w 387111"/>
                <a:gd name="connsiteY25" fmla="*/ 362691 h 369299"/>
                <a:gd name="connsiteX26" fmla="*/ 341522 w 387111"/>
                <a:gd name="connsiteY26" fmla="*/ 354850 h 369299"/>
                <a:gd name="connsiteX27" fmla="*/ 375257 w 387111"/>
                <a:gd name="connsiteY27" fmla="*/ 342482 h 369299"/>
                <a:gd name="connsiteX28" fmla="*/ 386940 w 387111"/>
                <a:gd name="connsiteY28" fmla="*/ 330641 h 369299"/>
                <a:gd name="connsiteX29" fmla="*/ 363626 w 387111"/>
                <a:gd name="connsiteY29" fmla="*/ 312800 h 369299"/>
                <a:gd name="connsiteX30" fmla="*/ 97380 w 387111"/>
                <a:gd name="connsiteY30" fmla="*/ 310484 h 369299"/>
                <a:gd name="connsiteX31" fmla="*/ 43273 w 387111"/>
                <a:gd name="connsiteY31" fmla="*/ 298706 h 369299"/>
                <a:gd name="connsiteX32" fmla="*/ 51436 w 387111"/>
                <a:gd name="connsiteY32" fmla="*/ 247225 h 369299"/>
                <a:gd name="connsiteX33" fmla="*/ 58848 w 387111"/>
                <a:gd name="connsiteY33" fmla="*/ 247899 h 369299"/>
                <a:gd name="connsiteX34" fmla="*/ 58174 w 387111"/>
                <a:gd name="connsiteY34" fmla="*/ 255311 h 369299"/>
                <a:gd name="connsiteX35" fmla="*/ 57646 w 387111"/>
                <a:gd name="connsiteY35" fmla="*/ 255699 h 369299"/>
                <a:gd name="connsiteX36" fmla="*/ 51409 w 387111"/>
                <a:gd name="connsiteY36" fmla="*/ 295722 h 369299"/>
                <a:gd name="connsiteX37" fmla="*/ 91433 w 387111"/>
                <a:gd name="connsiteY37" fmla="*/ 301959 h 369299"/>
                <a:gd name="connsiteX38" fmla="*/ 98788 w 387111"/>
                <a:gd name="connsiteY38" fmla="*/ 303099 h 369299"/>
                <a:gd name="connsiteX39" fmla="*/ 98801 w 387111"/>
                <a:gd name="connsiteY39" fmla="*/ 303116 h 369299"/>
                <a:gd name="connsiteX40" fmla="*/ 97452 w 387111"/>
                <a:gd name="connsiteY40" fmla="*/ 310436 h 369299"/>
                <a:gd name="connsiteX41" fmla="*/ 97380 w 387111"/>
                <a:gd name="connsiteY41" fmla="*/ 310484 h 36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7111" h="369299">
                  <a:moveTo>
                    <a:pt x="363626" y="312800"/>
                  </a:moveTo>
                  <a:cubicBezTo>
                    <a:pt x="330826" y="317751"/>
                    <a:pt x="297297" y="312381"/>
                    <a:pt x="267685" y="297433"/>
                  </a:cubicBezTo>
                  <a:lnTo>
                    <a:pt x="259369" y="293328"/>
                  </a:lnTo>
                  <a:cubicBezTo>
                    <a:pt x="250509" y="288765"/>
                    <a:pt x="241885" y="283759"/>
                    <a:pt x="233529" y="278329"/>
                  </a:cubicBezTo>
                  <a:lnTo>
                    <a:pt x="226108" y="273066"/>
                  </a:lnTo>
                  <a:cubicBezTo>
                    <a:pt x="217793" y="267803"/>
                    <a:pt x="209899" y="262172"/>
                    <a:pt x="201531" y="256698"/>
                  </a:cubicBezTo>
                  <a:lnTo>
                    <a:pt x="194111" y="251436"/>
                  </a:lnTo>
                  <a:cubicBezTo>
                    <a:pt x="180995" y="242617"/>
                    <a:pt x="167116" y="234990"/>
                    <a:pt x="152640" y="228648"/>
                  </a:cubicBezTo>
                  <a:cubicBezTo>
                    <a:pt x="141219" y="222911"/>
                    <a:pt x="138219" y="221280"/>
                    <a:pt x="128378" y="202860"/>
                  </a:cubicBezTo>
                  <a:cubicBezTo>
                    <a:pt x="118537" y="184440"/>
                    <a:pt x="123747" y="117129"/>
                    <a:pt x="125115" y="97393"/>
                  </a:cubicBezTo>
                  <a:cubicBezTo>
                    <a:pt x="126483" y="77658"/>
                    <a:pt x="139588" y="19767"/>
                    <a:pt x="139588" y="11188"/>
                  </a:cubicBezTo>
                  <a:cubicBezTo>
                    <a:pt x="139588" y="2610"/>
                    <a:pt x="95538" y="663"/>
                    <a:pt x="71171" y="31"/>
                  </a:cubicBezTo>
                  <a:cubicBezTo>
                    <a:pt x="46804" y="-600"/>
                    <a:pt x="3386" y="8557"/>
                    <a:pt x="3386" y="12504"/>
                  </a:cubicBezTo>
                  <a:cubicBezTo>
                    <a:pt x="11990" y="42002"/>
                    <a:pt x="16419" y="72561"/>
                    <a:pt x="16543" y="103287"/>
                  </a:cubicBezTo>
                  <a:cubicBezTo>
                    <a:pt x="16543" y="157231"/>
                    <a:pt x="19175" y="233542"/>
                    <a:pt x="15859" y="242120"/>
                  </a:cubicBezTo>
                  <a:cubicBezTo>
                    <a:pt x="12560" y="249648"/>
                    <a:pt x="9868" y="257426"/>
                    <a:pt x="7807" y="265382"/>
                  </a:cubicBezTo>
                  <a:cubicBezTo>
                    <a:pt x="2382" y="283273"/>
                    <a:pt x="-245" y="301896"/>
                    <a:pt x="18" y="320589"/>
                  </a:cubicBezTo>
                  <a:cubicBezTo>
                    <a:pt x="1071" y="343009"/>
                    <a:pt x="8649" y="352166"/>
                    <a:pt x="13280" y="355008"/>
                  </a:cubicBezTo>
                  <a:cubicBezTo>
                    <a:pt x="19660" y="358118"/>
                    <a:pt x="26570" y="359993"/>
                    <a:pt x="33647" y="360534"/>
                  </a:cubicBezTo>
                  <a:cubicBezTo>
                    <a:pt x="44173" y="361323"/>
                    <a:pt x="67382" y="361744"/>
                    <a:pt x="82592" y="356587"/>
                  </a:cubicBezTo>
                  <a:cubicBezTo>
                    <a:pt x="96117" y="351955"/>
                    <a:pt x="134956" y="353271"/>
                    <a:pt x="134956" y="353271"/>
                  </a:cubicBezTo>
                  <a:cubicBezTo>
                    <a:pt x="157452" y="354571"/>
                    <a:pt x="179824" y="357491"/>
                    <a:pt x="201899" y="362007"/>
                  </a:cubicBezTo>
                  <a:cubicBezTo>
                    <a:pt x="215369" y="364634"/>
                    <a:pt x="228966" y="366566"/>
                    <a:pt x="242634" y="367796"/>
                  </a:cubicBezTo>
                  <a:lnTo>
                    <a:pt x="244423" y="367796"/>
                  </a:lnTo>
                  <a:cubicBezTo>
                    <a:pt x="258164" y="369197"/>
                    <a:pt x="271988" y="369619"/>
                    <a:pt x="285789" y="369060"/>
                  </a:cubicBezTo>
                  <a:cubicBezTo>
                    <a:pt x="299608" y="368976"/>
                    <a:pt x="313337" y="366830"/>
                    <a:pt x="326523" y="362691"/>
                  </a:cubicBezTo>
                  <a:cubicBezTo>
                    <a:pt x="328891" y="361955"/>
                    <a:pt x="339101" y="355376"/>
                    <a:pt x="341522" y="354850"/>
                  </a:cubicBezTo>
                  <a:cubicBezTo>
                    <a:pt x="353431" y="352835"/>
                    <a:pt x="364867" y="348642"/>
                    <a:pt x="375257" y="342482"/>
                  </a:cubicBezTo>
                  <a:cubicBezTo>
                    <a:pt x="378309" y="340535"/>
                    <a:pt x="386993" y="334430"/>
                    <a:pt x="386940" y="330641"/>
                  </a:cubicBezTo>
                  <a:cubicBezTo>
                    <a:pt x="386887" y="324747"/>
                    <a:pt x="390834" y="306590"/>
                    <a:pt x="363626" y="312800"/>
                  </a:cubicBezTo>
                  <a:close/>
                  <a:moveTo>
                    <a:pt x="97380" y="310484"/>
                  </a:moveTo>
                  <a:cubicBezTo>
                    <a:pt x="79186" y="322173"/>
                    <a:pt x="54962" y="316900"/>
                    <a:pt x="43273" y="298706"/>
                  </a:cubicBezTo>
                  <a:cubicBezTo>
                    <a:pt x="32517" y="281965"/>
                    <a:pt x="36029" y="259819"/>
                    <a:pt x="51436" y="247225"/>
                  </a:cubicBezTo>
                  <a:cubicBezTo>
                    <a:pt x="53669" y="245364"/>
                    <a:pt x="56987" y="245666"/>
                    <a:pt x="58848" y="247899"/>
                  </a:cubicBezTo>
                  <a:cubicBezTo>
                    <a:pt x="60709" y="250132"/>
                    <a:pt x="60407" y="253450"/>
                    <a:pt x="58174" y="255311"/>
                  </a:cubicBezTo>
                  <a:cubicBezTo>
                    <a:pt x="58006" y="255451"/>
                    <a:pt x="57830" y="255581"/>
                    <a:pt x="57646" y="255699"/>
                  </a:cubicBezTo>
                  <a:cubicBezTo>
                    <a:pt x="44871" y="265028"/>
                    <a:pt x="42079" y="282948"/>
                    <a:pt x="51409" y="295722"/>
                  </a:cubicBezTo>
                  <a:cubicBezTo>
                    <a:pt x="60739" y="308497"/>
                    <a:pt x="78659" y="311289"/>
                    <a:pt x="91433" y="301959"/>
                  </a:cubicBezTo>
                  <a:cubicBezTo>
                    <a:pt x="93779" y="300242"/>
                    <a:pt x="97072" y="300753"/>
                    <a:pt x="98788" y="303099"/>
                  </a:cubicBezTo>
                  <a:cubicBezTo>
                    <a:pt x="98793" y="303104"/>
                    <a:pt x="98797" y="303111"/>
                    <a:pt x="98801" y="303116"/>
                  </a:cubicBezTo>
                  <a:cubicBezTo>
                    <a:pt x="100450" y="305510"/>
                    <a:pt x="99846" y="308787"/>
                    <a:pt x="97452" y="310436"/>
                  </a:cubicBezTo>
                  <a:cubicBezTo>
                    <a:pt x="97428" y="310452"/>
                    <a:pt x="97404" y="310469"/>
                    <a:pt x="97380" y="310484"/>
                  </a:cubicBezTo>
                  <a:close/>
                </a:path>
              </a:pathLst>
            </a:custGeom>
            <a:solidFill>
              <a:srgbClr val="000000"/>
            </a:solidFill>
            <a:ln w="5259" cap="flat">
              <a:noFill/>
              <a:prstDash val="solid"/>
              <a:miter/>
            </a:ln>
          </p:spPr>
          <p:txBody>
            <a:bodyPr rtlCol="0" anchor="ctr"/>
            <a:lstStyle/>
            <a:p>
              <a:endParaRPr lang="en-GB"/>
            </a:p>
          </p:txBody>
        </p:sp>
      </p:grpSp>
    </p:spTree>
    <p:extLst>
      <p:ext uri="{BB962C8B-B14F-4D97-AF65-F5344CB8AC3E}">
        <p14:creationId xmlns:p14="http://schemas.microsoft.com/office/powerpoint/2010/main" val="183336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E31C-7833-E74F-96A4-9CAA28806DF0}"/>
              </a:ext>
            </a:extLst>
          </p:cNvPr>
          <p:cNvSpPr>
            <a:spLocks noGrp="1"/>
          </p:cNvSpPr>
          <p:nvPr>
            <p:ph type="title"/>
          </p:nvPr>
        </p:nvSpPr>
        <p:spPr>
          <a:xfrm>
            <a:off x="488186" y="246102"/>
            <a:ext cx="5552101" cy="756555"/>
          </a:xfrm>
        </p:spPr>
        <p:txBody>
          <a:bodyPr>
            <a:normAutofit/>
          </a:bodyPr>
          <a:lstStyle/>
          <a:p>
            <a:r>
              <a:rPr lang="en-US"/>
              <a:t>Range of presentations</a:t>
            </a:r>
          </a:p>
        </p:txBody>
      </p:sp>
      <p:sp>
        <p:nvSpPr>
          <p:cNvPr id="3" name="Content Placeholder 2">
            <a:extLst>
              <a:ext uri="{FF2B5EF4-FFF2-40B4-BE49-F238E27FC236}">
                <a16:creationId xmlns:a16="http://schemas.microsoft.com/office/drawing/2014/main" id="{A6ACF6F8-3A98-8448-B1D9-6552250A4B43}"/>
              </a:ext>
            </a:extLst>
          </p:cNvPr>
          <p:cNvSpPr>
            <a:spLocks noGrp="1"/>
          </p:cNvSpPr>
          <p:nvPr>
            <p:ph idx="1"/>
          </p:nvPr>
        </p:nvSpPr>
        <p:spPr/>
        <p:txBody>
          <a:bodyPr>
            <a:normAutofit/>
          </a:bodyPr>
          <a:lstStyle/>
          <a:p>
            <a:pPr marL="0" indent="0">
              <a:buNone/>
            </a:pPr>
            <a:endParaRPr lang="en-GB"/>
          </a:p>
          <a:p>
            <a:endParaRPr lang="en-US"/>
          </a:p>
        </p:txBody>
      </p:sp>
      <p:pic>
        <p:nvPicPr>
          <p:cNvPr id="4" name="Picture 3">
            <a:extLst>
              <a:ext uri="{FF2B5EF4-FFF2-40B4-BE49-F238E27FC236}">
                <a16:creationId xmlns:a16="http://schemas.microsoft.com/office/drawing/2014/main" id="{B57C07B7-C862-DB40-8724-32FCD7C9546A}"/>
              </a:ext>
            </a:extLst>
          </p:cNvPr>
          <p:cNvPicPr>
            <a:picLocks noChangeAspect="1"/>
          </p:cNvPicPr>
          <p:nvPr/>
        </p:nvPicPr>
        <p:blipFill>
          <a:blip r:embed="rId3"/>
          <a:stretch>
            <a:fillRect/>
          </a:stretch>
        </p:blipFill>
        <p:spPr>
          <a:xfrm>
            <a:off x="10028223" y="345516"/>
            <a:ext cx="1638300" cy="2447337"/>
          </a:xfrm>
          <a:prstGeom prst="rect">
            <a:avLst/>
          </a:prstGeom>
        </p:spPr>
      </p:pic>
      <p:pic>
        <p:nvPicPr>
          <p:cNvPr id="5" name="Picture 4">
            <a:extLst>
              <a:ext uri="{FF2B5EF4-FFF2-40B4-BE49-F238E27FC236}">
                <a16:creationId xmlns:a16="http://schemas.microsoft.com/office/drawing/2014/main" id="{612497BE-AE5B-3140-9312-1D4C03775E13}"/>
              </a:ext>
            </a:extLst>
          </p:cNvPr>
          <p:cNvPicPr>
            <a:picLocks noChangeAspect="1"/>
          </p:cNvPicPr>
          <p:nvPr/>
        </p:nvPicPr>
        <p:blipFill>
          <a:blip r:embed="rId4"/>
          <a:stretch>
            <a:fillRect/>
          </a:stretch>
        </p:blipFill>
        <p:spPr>
          <a:xfrm>
            <a:off x="6532360" y="1000833"/>
            <a:ext cx="2348217" cy="1653524"/>
          </a:xfrm>
          <a:prstGeom prst="rect">
            <a:avLst/>
          </a:prstGeom>
        </p:spPr>
      </p:pic>
      <p:pic>
        <p:nvPicPr>
          <p:cNvPr id="6" name="Picture 5">
            <a:extLst>
              <a:ext uri="{FF2B5EF4-FFF2-40B4-BE49-F238E27FC236}">
                <a16:creationId xmlns:a16="http://schemas.microsoft.com/office/drawing/2014/main" id="{05104ADD-D3A8-0748-B9FC-369C55FA1887}"/>
              </a:ext>
            </a:extLst>
          </p:cNvPr>
          <p:cNvPicPr>
            <a:picLocks noChangeAspect="1"/>
          </p:cNvPicPr>
          <p:nvPr/>
        </p:nvPicPr>
        <p:blipFill>
          <a:blip r:embed="rId5"/>
          <a:stretch>
            <a:fillRect/>
          </a:stretch>
        </p:blipFill>
        <p:spPr>
          <a:xfrm>
            <a:off x="362064" y="1070889"/>
            <a:ext cx="2483181" cy="1649412"/>
          </a:xfrm>
          <a:prstGeom prst="rect">
            <a:avLst/>
          </a:prstGeom>
        </p:spPr>
      </p:pic>
      <p:pic>
        <p:nvPicPr>
          <p:cNvPr id="7" name="Picture 6">
            <a:extLst>
              <a:ext uri="{FF2B5EF4-FFF2-40B4-BE49-F238E27FC236}">
                <a16:creationId xmlns:a16="http://schemas.microsoft.com/office/drawing/2014/main" id="{0BC685B9-7F5B-F644-9893-0A1F04934CB4}"/>
              </a:ext>
            </a:extLst>
          </p:cNvPr>
          <p:cNvPicPr>
            <a:picLocks noChangeAspect="1"/>
          </p:cNvPicPr>
          <p:nvPr/>
        </p:nvPicPr>
        <p:blipFill>
          <a:blip r:embed="rId6"/>
          <a:stretch>
            <a:fillRect/>
          </a:stretch>
        </p:blipFill>
        <p:spPr>
          <a:xfrm>
            <a:off x="3448960" y="1069550"/>
            <a:ext cx="2488917" cy="1651822"/>
          </a:xfrm>
          <a:prstGeom prst="rect">
            <a:avLst/>
          </a:prstGeom>
        </p:spPr>
      </p:pic>
      <p:pic>
        <p:nvPicPr>
          <p:cNvPr id="9" name="Picture 8">
            <a:extLst>
              <a:ext uri="{FF2B5EF4-FFF2-40B4-BE49-F238E27FC236}">
                <a16:creationId xmlns:a16="http://schemas.microsoft.com/office/drawing/2014/main" id="{D42893A3-0D73-9145-95AA-1B3C7D7A5123}"/>
              </a:ext>
            </a:extLst>
          </p:cNvPr>
          <p:cNvPicPr>
            <a:picLocks noChangeAspect="1"/>
          </p:cNvPicPr>
          <p:nvPr/>
        </p:nvPicPr>
        <p:blipFill>
          <a:blip r:embed="rId7"/>
          <a:stretch>
            <a:fillRect/>
          </a:stretch>
        </p:blipFill>
        <p:spPr>
          <a:xfrm>
            <a:off x="2426998" y="4217317"/>
            <a:ext cx="2736495" cy="1532437"/>
          </a:xfrm>
          <a:prstGeom prst="rect">
            <a:avLst/>
          </a:prstGeom>
        </p:spPr>
      </p:pic>
      <p:sp>
        <p:nvSpPr>
          <p:cNvPr id="12" name="TextBox 11">
            <a:extLst>
              <a:ext uri="{FF2B5EF4-FFF2-40B4-BE49-F238E27FC236}">
                <a16:creationId xmlns:a16="http://schemas.microsoft.com/office/drawing/2014/main" id="{F2928934-9D33-8948-95EB-5C2021C07D43}"/>
              </a:ext>
            </a:extLst>
          </p:cNvPr>
          <p:cNvSpPr txBox="1"/>
          <p:nvPr/>
        </p:nvSpPr>
        <p:spPr>
          <a:xfrm>
            <a:off x="196378" y="2837237"/>
            <a:ext cx="1809663" cy="677108"/>
          </a:xfrm>
          <a:prstGeom prst="rect">
            <a:avLst/>
          </a:prstGeom>
          <a:noFill/>
        </p:spPr>
        <p:txBody>
          <a:bodyPr wrap="none" lIns="91440" tIns="45720" rIns="91440" bIns="45720" rtlCol="0" anchor="t">
            <a:spAutoFit/>
          </a:bodyPr>
          <a:lstStyle/>
          <a:p>
            <a:r>
              <a:rPr lang="en-US" sz="2000"/>
              <a:t>ME/CFS </a:t>
            </a:r>
            <a:r>
              <a:rPr lang="en-US" sz="2000">
                <a:latin typeface="Arial"/>
                <a:cs typeface="Arial"/>
              </a:rPr>
              <a:t>(50%) </a:t>
            </a:r>
          </a:p>
          <a:p>
            <a:endParaRPr lang="en-US">
              <a:ea typeface="Calibri"/>
              <a:cs typeface="Calibri"/>
            </a:endParaRPr>
          </a:p>
        </p:txBody>
      </p:sp>
      <p:sp>
        <p:nvSpPr>
          <p:cNvPr id="13" name="TextBox 12">
            <a:extLst>
              <a:ext uri="{FF2B5EF4-FFF2-40B4-BE49-F238E27FC236}">
                <a16:creationId xmlns:a16="http://schemas.microsoft.com/office/drawing/2014/main" id="{22FBF850-630B-9E4F-813F-B34F0576798C}"/>
              </a:ext>
            </a:extLst>
          </p:cNvPr>
          <p:cNvSpPr txBox="1"/>
          <p:nvPr/>
        </p:nvSpPr>
        <p:spPr>
          <a:xfrm>
            <a:off x="3050418" y="5894198"/>
            <a:ext cx="1488613" cy="400110"/>
          </a:xfrm>
          <a:prstGeom prst="rect">
            <a:avLst/>
          </a:prstGeom>
          <a:noFill/>
        </p:spPr>
        <p:txBody>
          <a:bodyPr wrap="none" lIns="91440" tIns="45720" rIns="91440" bIns="45720" rtlCol="0" anchor="t">
            <a:spAutoFit/>
          </a:bodyPr>
          <a:lstStyle/>
          <a:p>
            <a:r>
              <a:rPr lang="en-US" sz="2000"/>
              <a:t>Chronic pain</a:t>
            </a:r>
          </a:p>
        </p:txBody>
      </p:sp>
      <p:sp>
        <p:nvSpPr>
          <p:cNvPr id="14" name="TextBox 13">
            <a:extLst>
              <a:ext uri="{FF2B5EF4-FFF2-40B4-BE49-F238E27FC236}">
                <a16:creationId xmlns:a16="http://schemas.microsoft.com/office/drawing/2014/main" id="{20BBCA46-D839-9549-91B0-4A8AC9110653}"/>
              </a:ext>
            </a:extLst>
          </p:cNvPr>
          <p:cNvSpPr txBox="1"/>
          <p:nvPr/>
        </p:nvSpPr>
        <p:spPr>
          <a:xfrm>
            <a:off x="196378" y="5896533"/>
            <a:ext cx="2078582" cy="707886"/>
          </a:xfrm>
          <a:prstGeom prst="rect">
            <a:avLst/>
          </a:prstGeom>
          <a:noFill/>
        </p:spPr>
        <p:txBody>
          <a:bodyPr wrap="none" lIns="91440" tIns="45720" rIns="91440" bIns="45720" rtlCol="0" anchor="t">
            <a:spAutoFit/>
          </a:bodyPr>
          <a:lstStyle/>
          <a:p>
            <a:r>
              <a:rPr lang="en-US" sz="2000"/>
              <a:t>Breathing Pattern </a:t>
            </a:r>
            <a:endParaRPr lang="en-US"/>
          </a:p>
          <a:p>
            <a:r>
              <a:rPr lang="en-US" sz="2000"/>
              <a:t>Disorder</a:t>
            </a:r>
            <a:endParaRPr lang="en-US"/>
          </a:p>
        </p:txBody>
      </p:sp>
      <p:sp>
        <p:nvSpPr>
          <p:cNvPr id="15" name="TextBox 14">
            <a:extLst>
              <a:ext uri="{FF2B5EF4-FFF2-40B4-BE49-F238E27FC236}">
                <a16:creationId xmlns:a16="http://schemas.microsoft.com/office/drawing/2014/main" id="{15D8B851-EF3E-0740-90CE-2293CB52D3AD}"/>
              </a:ext>
            </a:extLst>
          </p:cNvPr>
          <p:cNvSpPr txBox="1"/>
          <p:nvPr/>
        </p:nvSpPr>
        <p:spPr>
          <a:xfrm>
            <a:off x="6533384" y="2991549"/>
            <a:ext cx="2008050" cy="400110"/>
          </a:xfrm>
          <a:prstGeom prst="rect">
            <a:avLst/>
          </a:prstGeom>
          <a:noFill/>
        </p:spPr>
        <p:txBody>
          <a:bodyPr wrap="none" lIns="91440" tIns="45720" rIns="91440" bIns="45720" rtlCol="0" anchor="t">
            <a:spAutoFit/>
          </a:bodyPr>
          <a:lstStyle/>
          <a:p>
            <a:r>
              <a:rPr lang="en-US" sz="2000"/>
              <a:t>Gastro symptoms</a:t>
            </a:r>
            <a:endParaRPr lang="en-US" sz="2000">
              <a:ea typeface="Calibri"/>
              <a:cs typeface="Calibri"/>
            </a:endParaRPr>
          </a:p>
        </p:txBody>
      </p:sp>
      <p:sp>
        <p:nvSpPr>
          <p:cNvPr id="17" name="TextBox 16">
            <a:extLst>
              <a:ext uri="{FF2B5EF4-FFF2-40B4-BE49-F238E27FC236}">
                <a16:creationId xmlns:a16="http://schemas.microsoft.com/office/drawing/2014/main" id="{6E46058F-F7EE-2945-A521-0B036667E701}"/>
              </a:ext>
            </a:extLst>
          </p:cNvPr>
          <p:cNvSpPr txBox="1"/>
          <p:nvPr/>
        </p:nvSpPr>
        <p:spPr>
          <a:xfrm>
            <a:off x="9299886" y="3018504"/>
            <a:ext cx="2717563" cy="400110"/>
          </a:xfrm>
          <a:prstGeom prst="rect">
            <a:avLst/>
          </a:prstGeom>
          <a:noFill/>
        </p:spPr>
        <p:txBody>
          <a:bodyPr wrap="square" lIns="91440" tIns="45720" rIns="91440" bIns="45720" rtlCol="0" anchor="t">
            <a:spAutoFit/>
          </a:bodyPr>
          <a:lstStyle/>
          <a:p>
            <a:r>
              <a:rPr lang="en-US" sz="2000">
                <a:ea typeface="Calibri"/>
                <a:cs typeface="Calibri"/>
              </a:rPr>
              <a:t>Neurological symptoms</a:t>
            </a:r>
          </a:p>
        </p:txBody>
      </p:sp>
      <p:sp>
        <p:nvSpPr>
          <p:cNvPr id="18" name="TextBox 17">
            <a:extLst>
              <a:ext uri="{FF2B5EF4-FFF2-40B4-BE49-F238E27FC236}">
                <a16:creationId xmlns:a16="http://schemas.microsoft.com/office/drawing/2014/main" id="{4C579347-42D4-2D4D-A259-5AD1DCE0EEE1}"/>
              </a:ext>
            </a:extLst>
          </p:cNvPr>
          <p:cNvSpPr txBox="1"/>
          <p:nvPr/>
        </p:nvSpPr>
        <p:spPr>
          <a:xfrm>
            <a:off x="3447142" y="2839710"/>
            <a:ext cx="2593075" cy="707886"/>
          </a:xfrm>
          <a:prstGeom prst="rect">
            <a:avLst/>
          </a:prstGeom>
          <a:noFill/>
        </p:spPr>
        <p:txBody>
          <a:bodyPr wrap="square" lIns="91440" tIns="45720" rIns="91440" bIns="45720" rtlCol="0" anchor="t">
            <a:spAutoFit/>
          </a:bodyPr>
          <a:lstStyle/>
          <a:p>
            <a:r>
              <a:rPr lang="en-US" sz="2000"/>
              <a:t>The young ones- post exertional malaise</a:t>
            </a:r>
            <a:endParaRPr lang="en-US" sz="2000">
              <a:ea typeface="Calibri"/>
              <a:cs typeface="Calibri"/>
            </a:endParaRPr>
          </a:p>
        </p:txBody>
      </p:sp>
      <p:sp>
        <p:nvSpPr>
          <p:cNvPr id="19" name="TextBox 18">
            <a:extLst>
              <a:ext uri="{FF2B5EF4-FFF2-40B4-BE49-F238E27FC236}">
                <a16:creationId xmlns:a16="http://schemas.microsoft.com/office/drawing/2014/main" id="{0F845576-073A-CE4B-894E-DB41381EC034}"/>
              </a:ext>
            </a:extLst>
          </p:cNvPr>
          <p:cNvSpPr txBox="1"/>
          <p:nvPr/>
        </p:nvSpPr>
        <p:spPr>
          <a:xfrm>
            <a:off x="5448083" y="5894726"/>
            <a:ext cx="1329916" cy="400110"/>
          </a:xfrm>
          <a:prstGeom prst="rect">
            <a:avLst/>
          </a:prstGeom>
          <a:noFill/>
        </p:spPr>
        <p:txBody>
          <a:bodyPr wrap="none" lIns="91440" tIns="45720" rIns="91440" bIns="45720" rtlCol="0" anchor="t">
            <a:spAutoFit/>
          </a:bodyPr>
          <a:lstStyle/>
          <a:p>
            <a:r>
              <a:rPr lang="en-US" sz="2000"/>
              <a:t>Autonomic</a:t>
            </a:r>
            <a:endParaRPr lang="en-US" sz="2000">
              <a:ea typeface="Calibri"/>
              <a:cs typeface="Calibri"/>
            </a:endParaRPr>
          </a:p>
        </p:txBody>
      </p:sp>
      <p:pic>
        <p:nvPicPr>
          <p:cNvPr id="1026" name="Picture 2" descr="Postural orthostatic tachycardia syndrome - Children's National">
            <a:extLst>
              <a:ext uri="{FF2B5EF4-FFF2-40B4-BE49-F238E27FC236}">
                <a16:creationId xmlns:a16="http://schemas.microsoft.com/office/drawing/2014/main" id="{EFD70347-EAFE-BE52-CFF8-B77B7A9B1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3745" y="3997313"/>
            <a:ext cx="2342116" cy="1754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ysfunctional Breathing - Illinois Chiropractic Society">
            <a:extLst>
              <a:ext uri="{FF2B5EF4-FFF2-40B4-BE49-F238E27FC236}">
                <a16:creationId xmlns:a16="http://schemas.microsoft.com/office/drawing/2014/main" id="{D695134E-9F83-6073-B849-A496A7A5AE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736" y="3771642"/>
            <a:ext cx="1980442" cy="19804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541D155-2025-7B30-45EB-ABB0B60402BA}"/>
              </a:ext>
            </a:extLst>
          </p:cNvPr>
          <p:cNvPicPr>
            <a:picLocks noChangeAspect="1"/>
          </p:cNvPicPr>
          <p:nvPr/>
        </p:nvPicPr>
        <p:blipFill>
          <a:blip r:embed="rId10"/>
          <a:stretch>
            <a:fillRect/>
          </a:stretch>
        </p:blipFill>
        <p:spPr>
          <a:xfrm>
            <a:off x="7480993" y="4177045"/>
            <a:ext cx="2116674" cy="1571060"/>
          </a:xfrm>
          <a:prstGeom prst="rect">
            <a:avLst/>
          </a:prstGeom>
        </p:spPr>
      </p:pic>
      <p:sp>
        <p:nvSpPr>
          <p:cNvPr id="22" name="TextBox 21">
            <a:extLst>
              <a:ext uri="{FF2B5EF4-FFF2-40B4-BE49-F238E27FC236}">
                <a16:creationId xmlns:a16="http://schemas.microsoft.com/office/drawing/2014/main" id="{6CA8F453-147F-2658-214B-9B6854A9376A}"/>
              </a:ext>
            </a:extLst>
          </p:cNvPr>
          <p:cNvSpPr txBox="1"/>
          <p:nvPr/>
        </p:nvSpPr>
        <p:spPr>
          <a:xfrm>
            <a:off x="8209965" y="5988884"/>
            <a:ext cx="912429" cy="400110"/>
          </a:xfrm>
          <a:prstGeom prst="rect">
            <a:avLst/>
          </a:prstGeom>
          <a:noFill/>
        </p:spPr>
        <p:txBody>
          <a:bodyPr wrap="none" lIns="91440" tIns="45720" rIns="91440" bIns="45720" rtlCol="0" anchor="t">
            <a:spAutoFit/>
          </a:bodyPr>
          <a:lstStyle/>
          <a:p>
            <a:r>
              <a:rPr lang="en-US" sz="2000"/>
              <a:t>Rashes</a:t>
            </a:r>
          </a:p>
        </p:txBody>
      </p:sp>
      <p:pic>
        <p:nvPicPr>
          <p:cNvPr id="23" name="Picture 22">
            <a:extLst>
              <a:ext uri="{FF2B5EF4-FFF2-40B4-BE49-F238E27FC236}">
                <a16:creationId xmlns:a16="http://schemas.microsoft.com/office/drawing/2014/main" id="{4566ADA0-70F5-80A6-0CA7-E6A1FBD65348}"/>
              </a:ext>
            </a:extLst>
          </p:cNvPr>
          <p:cNvPicPr>
            <a:picLocks noChangeAspect="1"/>
          </p:cNvPicPr>
          <p:nvPr/>
        </p:nvPicPr>
        <p:blipFill>
          <a:blip r:embed="rId11"/>
          <a:stretch>
            <a:fillRect/>
          </a:stretch>
        </p:blipFill>
        <p:spPr>
          <a:xfrm>
            <a:off x="9735485" y="3773195"/>
            <a:ext cx="2287434" cy="2008216"/>
          </a:xfrm>
          <a:prstGeom prst="rect">
            <a:avLst/>
          </a:prstGeom>
        </p:spPr>
      </p:pic>
      <p:sp>
        <p:nvSpPr>
          <p:cNvPr id="24" name="TextBox 23">
            <a:extLst>
              <a:ext uri="{FF2B5EF4-FFF2-40B4-BE49-F238E27FC236}">
                <a16:creationId xmlns:a16="http://schemas.microsoft.com/office/drawing/2014/main" id="{54B89919-CEBA-FAC0-AD73-8C355CC06E8C}"/>
              </a:ext>
            </a:extLst>
          </p:cNvPr>
          <p:cNvSpPr txBox="1"/>
          <p:nvPr/>
        </p:nvSpPr>
        <p:spPr>
          <a:xfrm>
            <a:off x="9771527" y="5483261"/>
            <a:ext cx="2210449" cy="1015663"/>
          </a:xfrm>
          <a:prstGeom prst="rect">
            <a:avLst/>
          </a:prstGeom>
          <a:noFill/>
        </p:spPr>
        <p:txBody>
          <a:bodyPr wrap="square" lIns="91440" tIns="45720" rIns="91440" bIns="45720" rtlCol="0" anchor="t">
            <a:spAutoFit/>
          </a:bodyPr>
          <a:lstStyle/>
          <a:p>
            <a:r>
              <a:rPr lang="en-US" sz="2000"/>
              <a:t>Desaturation</a:t>
            </a:r>
            <a:endParaRPr lang="en-US" sz="2000">
              <a:ea typeface="Calibri"/>
              <a:cs typeface="Calibri"/>
            </a:endParaRPr>
          </a:p>
          <a:p>
            <a:r>
              <a:rPr lang="en-US" sz="2000"/>
              <a:t>Poor microvascular perfusion</a:t>
            </a:r>
            <a:endParaRPr lang="en-US" sz="2000">
              <a:ea typeface="Calibri"/>
              <a:cs typeface="Calibri"/>
            </a:endParaRPr>
          </a:p>
        </p:txBody>
      </p:sp>
    </p:spTree>
    <p:extLst>
      <p:ext uri="{BB962C8B-B14F-4D97-AF65-F5344CB8AC3E}">
        <p14:creationId xmlns:p14="http://schemas.microsoft.com/office/powerpoint/2010/main" val="215799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C9B8-5884-4200-8FA8-E388A4A6F2B1}"/>
              </a:ext>
            </a:extLst>
          </p:cNvPr>
          <p:cNvSpPr>
            <a:spLocks noGrp="1"/>
          </p:cNvSpPr>
          <p:nvPr>
            <p:ph type="title"/>
          </p:nvPr>
        </p:nvSpPr>
        <p:spPr>
          <a:xfrm>
            <a:off x="876693" y="280902"/>
            <a:ext cx="4597747" cy="695225"/>
          </a:xfrm>
        </p:spPr>
        <p:txBody>
          <a:bodyPr anchor="b">
            <a:normAutofit/>
          </a:bodyPr>
          <a:lstStyle/>
          <a:p>
            <a:r>
              <a:rPr lang="en-GB" sz="3200" b="1"/>
              <a:t>Other associations</a:t>
            </a:r>
          </a:p>
        </p:txBody>
      </p:sp>
      <p:sp>
        <p:nvSpPr>
          <p:cNvPr id="3" name="Content Placeholder 2">
            <a:extLst>
              <a:ext uri="{FF2B5EF4-FFF2-40B4-BE49-F238E27FC236}">
                <a16:creationId xmlns:a16="http://schemas.microsoft.com/office/drawing/2014/main" id="{9D0B3D91-7DA6-490E-AE73-9A65FE09DFCF}"/>
              </a:ext>
            </a:extLst>
          </p:cNvPr>
          <p:cNvSpPr>
            <a:spLocks noGrp="1"/>
          </p:cNvSpPr>
          <p:nvPr>
            <p:ph idx="1"/>
          </p:nvPr>
        </p:nvSpPr>
        <p:spPr>
          <a:xfrm>
            <a:off x="876693" y="1184900"/>
            <a:ext cx="5091127" cy="4631947"/>
          </a:xfrm>
        </p:spPr>
        <p:txBody>
          <a:bodyPr vert="horz" lIns="91440" tIns="45720" rIns="91440" bIns="45720" rtlCol="0" anchor="t">
            <a:normAutofit/>
          </a:bodyPr>
          <a:lstStyle/>
          <a:p>
            <a:r>
              <a:rPr lang="en-GB" sz="2000"/>
              <a:t>Neurodivergence</a:t>
            </a:r>
            <a:endParaRPr lang="en-GB" sz="2000">
              <a:ea typeface="Calibri"/>
              <a:cs typeface="Calibri"/>
            </a:endParaRPr>
          </a:p>
          <a:p>
            <a:r>
              <a:rPr lang="en-GB" sz="2000"/>
              <a:t>Autoimmune conditions</a:t>
            </a:r>
            <a:endParaRPr lang="en-GB" sz="2000">
              <a:ea typeface="Calibri"/>
              <a:cs typeface="Calibri"/>
            </a:endParaRPr>
          </a:p>
          <a:p>
            <a:r>
              <a:rPr lang="en-GB" sz="2000"/>
              <a:t>Dysautonomia( POTS and inappropriate sinus tachycardia)</a:t>
            </a:r>
            <a:endParaRPr lang="en-GB" sz="2000">
              <a:ea typeface="Calibri"/>
              <a:cs typeface="Calibri"/>
            </a:endParaRPr>
          </a:p>
          <a:p>
            <a:r>
              <a:rPr lang="en-GB" sz="2000"/>
              <a:t>Hypermobility (60% in ME/CFS) and connective tissue disorders</a:t>
            </a:r>
            <a:endParaRPr lang="en-GB" sz="2000">
              <a:ea typeface="Calibri"/>
              <a:cs typeface="Calibri"/>
            </a:endParaRPr>
          </a:p>
          <a:p>
            <a:r>
              <a:rPr lang="en-GB" sz="2000"/>
              <a:t>Atopy</a:t>
            </a:r>
            <a:endParaRPr lang="en-GB" sz="2000">
              <a:ea typeface="Calibri"/>
              <a:cs typeface="Calibri"/>
            </a:endParaRPr>
          </a:p>
          <a:p>
            <a:r>
              <a:rPr lang="en-GB" sz="2000"/>
              <a:t>Mast cell activation</a:t>
            </a:r>
            <a:endParaRPr lang="en-GB" sz="2000">
              <a:ea typeface="Calibri"/>
              <a:cs typeface="Calibri"/>
            </a:endParaRPr>
          </a:p>
          <a:p>
            <a:r>
              <a:rPr lang="en-GB" sz="2000"/>
              <a:t>Pre existing functional symptoms</a:t>
            </a:r>
            <a:endParaRPr lang="en-GB" sz="2000">
              <a:ea typeface="Calibri"/>
              <a:cs typeface="Calibri"/>
            </a:endParaRPr>
          </a:p>
          <a:p>
            <a:r>
              <a:rPr lang="en-GB" sz="2000"/>
              <a:t>Mood disorders </a:t>
            </a:r>
            <a:endParaRPr lang="en-GB" sz="2000">
              <a:ea typeface="Calibri"/>
              <a:cs typeface="Calibri"/>
            </a:endParaRPr>
          </a:p>
        </p:txBody>
      </p:sp>
      <p:pic>
        <p:nvPicPr>
          <p:cNvPr id="5" name="Picture 2" descr="Five tips for talking to children about neurodivergence - Pan Macmillan">
            <a:extLst>
              <a:ext uri="{FF2B5EF4-FFF2-40B4-BE49-F238E27FC236}">
                <a16:creationId xmlns:a16="http://schemas.microsoft.com/office/drawing/2014/main" id="{B236B7B4-3B1A-0677-4270-F5254330D9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79929" y="1895473"/>
            <a:ext cx="4535134" cy="253148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272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6540729B6ACE469E537B5835EDE040" ma:contentTypeVersion="21" ma:contentTypeDescription="Create a new document." ma:contentTypeScope="" ma:versionID="45f946cec5003dcb4dea15e44890ecfb">
  <xsd:schema xmlns:xsd="http://www.w3.org/2001/XMLSchema" xmlns:xs="http://www.w3.org/2001/XMLSchema" xmlns:p="http://schemas.microsoft.com/office/2006/metadata/properties" xmlns:ns1="http://schemas.microsoft.com/sharepoint/v3" xmlns:ns2="eccdfd81-4748-4cc6-84ac-087ae09b286b" xmlns:ns3="ed2cd372-6206-4a83-9eba-87c15c86a23b" targetNamespace="http://schemas.microsoft.com/office/2006/metadata/properties" ma:root="true" ma:fieldsID="ccef0eb3de60d920c28b4fdf2ccbdd52" ns1:_="" ns2:_="" ns3:_="">
    <xsd:import namespace="http://schemas.microsoft.com/sharepoint/v3"/>
    <xsd:import namespace="eccdfd81-4748-4cc6-84ac-087ae09b286b"/>
    <xsd:import namespace="ed2cd372-6206-4a83-9eba-87c15c86a2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cdfd81-4748-4cc6-84ac-087ae09b2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c748ba-2422-442a-8da0-8c3a113931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2cd372-6206-4a83-9eba-87c15c86a2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96bd24-a5c0-4183-a427-c0efeae19edf}" ma:internalName="TaxCatchAll" ma:showField="CatchAllData" ma:web="ed2cd372-6206-4a83-9eba-87c15c86a2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eccdfd81-4748-4cc6-84ac-087ae09b286b">
      <Terms xmlns="http://schemas.microsoft.com/office/infopath/2007/PartnerControls"/>
    </lcf76f155ced4ddcb4097134ff3c332f>
    <TaxCatchAll xmlns="ed2cd372-6206-4a83-9eba-87c15c86a23b"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706EF0-EDCE-4A84-AA45-CC2D9B83A996}"/>
</file>

<file path=customXml/itemProps2.xml><?xml version="1.0" encoding="utf-8"?>
<ds:datastoreItem xmlns:ds="http://schemas.openxmlformats.org/officeDocument/2006/customXml" ds:itemID="{D1EEA0D0-CAB3-429E-B0F4-70D28C5DA37E}"/>
</file>

<file path=customXml/itemProps3.xml><?xml version="1.0" encoding="utf-8"?>
<ds:datastoreItem xmlns:ds="http://schemas.openxmlformats.org/officeDocument/2006/customXml" ds:itemID="{ECB16291-8433-41FF-BF76-548F9E6261B7}"/>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27</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Long COVID/Post COVID syndrome  in children and young people Assessment and management for paediatricians</vt:lpstr>
      <vt:lpstr>Plan</vt:lpstr>
      <vt:lpstr>Case – 15 year old male </vt:lpstr>
      <vt:lpstr>Differential diagnoses/ comorbidities </vt:lpstr>
      <vt:lpstr>Diagnosing ME/CFS( NG206)</vt:lpstr>
      <vt:lpstr>Post Covid Syndrome Definition (Long COVID/Long haulers/ Post Covid Condition) </vt:lpstr>
      <vt:lpstr>Post COVID Symptoms in CYP₅</vt:lpstr>
      <vt:lpstr>Range of presentations</vt:lpstr>
      <vt:lpstr>Other associations</vt:lpstr>
      <vt:lpstr>PowerPoint Presentation</vt:lpstr>
      <vt:lpstr>Assessment – Targeted History</vt:lpstr>
      <vt:lpstr>Case study </vt:lpstr>
      <vt:lpstr>Severity</vt:lpstr>
      <vt:lpstr>ME/CFS and long COVID initial investigations   </vt:lpstr>
      <vt:lpstr>Dysautonomia</vt:lpstr>
      <vt:lpstr>PowerPoint Presentation</vt:lpstr>
      <vt:lpstr>Common medical management </vt:lpstr>
      <vt:lpstr>Outcomes </vt:lpstr>
      <vt:lpstr>PowerPoint Presentation</vt:lpstr>
      <vt:lpstr>Principles of engagement </vt:lpstr>
      <vt:lpstr>Rehabilitation for ME/CFS and Post COVID syndromeAssessment  - Identifying rehab needs   </vt:lpstr>
      <vt:lpstr>Key foundations- focus for rehab</vt:lpstr>
      <vt:lpstr>Education</vt:lpstr>
      <vt:lpstr>Pacing Toolbox</vt:lpstr>
      <vt:lpstr>Shared care</vt:lpstr>
      <vt:lpstr>PowerPoint Presentation</vt:lpstr>
      <vt:lpstr>Setbacks and flare-ups</vt:lpstr>
      <vt:lpstr>England CYP Long COVID services  </vt:lpstr>
      <vt:lpstr>Summary update</vt:lpstr>
      <vt:lpstr>Thank you for your attention</vt:lpstr>
      <vt:lpstr>Acknowledgments/resources </vt:lpstr>
      <vt:lpstr>Resources and references</vt:lpstr>
      <vt:lpstr>References: ME/CFS</vt:lpstr>
      <vt:lpstr>PowerPoint Presentation</vt:lpstr>
      <vt:lpstr>Energy management</vt:lpstr>
      <vt:lpstr>Increasing Activity   </vt:lpstr>
      <vt:lpstr>Education</vt:lpstr>
      <vt:lpstr>Breathlessness / chest pain / palpitations</vt:lpstr>
      <vt:lpstr>Sleep: consistency is key</vt:lpstr>
      <vt:lpstr> How big is the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heller</dc:creator>
  <cp:revision>9</cp:revision>
  <dcterms:created xsi:type="dcterms:W3CDTF">2023-04-22T06:28:38Z</dcterms:created>
  <dcterms:modified xsi:type="dcterms:W3CDTF">2026-02-06T11:30:33Z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0x010100986540729B6ACE469E537B5835EDE040</vt:lpwstr>
  </property>
</Properties>
</file>