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7" r:id="rId17"/>
    <p:sldId id="272" r:id="rId18"/>
    <p:sldId id="273" r:id="rId19"/>
    <p:sldId id="274" r:id="rId20"/>
    <p:sldId id="275" r:id="rId21"/>
    <p:sldId id="276"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xfrm>
            <a:off x="1143000" y="685800"/>
            <a:ext cx="4572000" cy="3429000"/>
          </a:xfrm>
          <a:prstGeom prst="rect">
            <a:avLst/>
          </a:prstGeom>
        </p:spPr>
        <p:txBody>
          <a:bodyPr/>
          <a:lstStyle/>
          <a:p>
            <a:endParaRPr/>
          </a:p>
        </p:txBody>
      </p:sp>
      <p:sp>
        <p:nvSpPr>
          <p:cNvPr id="233" name="Shape 23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endParaRPr/>
          </a:p>
        </p:txBody>
      </p:sp>
      <p:sp>
        <p:nvSpPr>
          <p:cNvPr id="243" name="Shape 243"/>
          <p:cNvSpPr>
            <a:spLocks noGrp="1"/>
          </p:cNvSpPr>
          <p:nvPr>
            <p:ph type="body" sz="quarter" idx="1"/>
          </p:nvPr>
        </p:nvSpPr>
        <p:spPr>
          <a:prstGeom prst="rect">
            <a:avLst/>
          </a:prstGeom>
        </p:spPr>
        <p:txBody>
          <a:bodyPr/>
          <a:lstStyle>
            <a:lvl1pPr>
              <a:lnSpc>
                <a:spcPct val="115000"/>
              </a:lnSpc>
              <a:defRPr sz="1000">
                <a:latin typeface="Helvetica Neue"/>
                <a:ea typeface="Helvetica Neue"/>
                <a:cs typeface="Helvetica Neue"/>
                <a:sym typeface="Helvetica Neue"/>
              </a:defRPr>
            </a:lvl1pPr>
          </a:lstStyle>
          <a:p>
            <a:r>
              <a:t>Intro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noRot="1" noChangeAspect="1"/>
          </p:cNvSpPr>
          <p:nvPr>
            <p:ph type="sldImg"/>
          </p:nvPr>
        </p:nvSpPr>
        <p:spPr>
          <a:prstGeom prst="rect">
            <a:avLst/>
          </a:prstGeom>
        </p:spPr>
        <p:txBody>
          <a:bodyPr/>
          <a:lstStyle/>
          <a:p>
            <a:endParaRPr/>
          </a:p>
        </p:txBody>
      </p:sp>
      <p:sp>
        <p:nvSpPr>
          <p:cNvPr id="343" name="Shape 343"/>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Fatigue affects almost all children and along with PESE and cognitive impairment is the most common symptom preventing participation in daily life. Multiple symptoms - combination is contributor.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a:spLocks noGrp="1" noRot="1" noChangeAspect="1"/>
          </p:cNvSpPr>
          <p:nvPr>
            <p:ph type="sldImg"/>
          </p:nvPr>
        </p:nvSpPr>
        <p:spPr>
          <a:prstGeom prst="rect">
            <a:avLst/>
          </a:prstGeom>
        </p:spPr>
        <p:txBody>
          <a:bodyPr/>
          <a:lstStyle/>
          <a:p>
            <a:endParaRPr/>
          </a:p>
        </p:txBody>
      </p:sp>
      <p:sp>
        <p:nvSpPr>
          <p:cNvPr id="353" name="Shape 353"/>
          <p:cNvSpPr>
            <a:spLocks noGrp="1"/>
          </p:cNvSpPr>
          <p:nvPr>
            <p:ph type="body" sz="quarter" idx="1"/>
          </p:nvPr>
        </p:nvSpPr>
        <p:spPr>
          <a:prstGeom prst="rect">
            <a:avLst/>
          </a:prstGeom>
        </p:spPr>
        <p:txBody>
          <a:bodyPr/>
          <a:lstStyle/>
          <a:p>
            <a:pPr>
              <a:spcBef>
                <a:spcPts val="500"/>
              </a:spcBef>
              <a:defRPr sz="2200">
                <a:solidFill>
                  <a:srgbClr val="464D51"/>
                </a:solidFill>
                <a:latin typeface="Helvetica Neue"/>
                <a:ea typeface="Helvetica Neue"/>
                <a:cs typeface="Helvetica Neue"/>
                <a:sym typeface="Helvetica Neue"/>
              </a:defRPr>
            </a:pPr>
            <a:r>
              <a:t> </a:t>
            </a:r>
            <a:r>
              <a:rPr sz="1300"/>
              <a:t>EHCP applies to children with long term conditions too and provides support up to the age of 25 if needed with both aspects of education and independent living skills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lvl1pPr marL="457200" indent="-368300">
              <a:lnSpc>
                <a:spcPct val="115000"/>
              </a:lnSpc>
              <a:spcBef>
                <a:spcPts val="500"/>
              </a:spcBef>
              <a:buClr>
                <a:srgbClr val="464D51"/>
              </a:buClr>
              <a:buSzPts val="2200"/>
              <a:buFont typeface="Helvetica Neue"/>
              <a:buChar char="●"/>
              <a:defRPr sz="2200">
                <a:solidFill>
                  <a:srgbClr val="464D51"/>
                </a:solidFill>
                <a:latin typeface="Helvetica Neue"/>
                <a:ea typeface="Helvetica Neue"/>
                <a:cs typeface="Helvetica Neue"/>
                <a:sym typeface="Helvetica Neue"/>
              </a:defRPr>
            </a:lvl1pPr>
          </a:lstStyle>
          <a:p>
            <a:r>
              <a:t>Be aware of and signpost to Long Covid Kids Resources and Support Services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pPr>
              <a:lnSpc>
                <a:spcPct val="115000"/>
              </a:lnSpc>
              <a:defRPr sz="1000">
                <a:latin typeface="Helvetica Neue"/>
                <a:ea typeface="Helvetica Neue"/>
                <a:cs typeface="Helvetica Neue"/>
                <a:sym typeface="Helvetica Neue"/>
              </a:defRPr>
            </a:pPr>
            <a:r>
              <a:t>How children describe these symptoms?. </a:t>
            </a:r>
          </a:p>
          <a:p>
            <a:pPr>
              <a:lnSpc>
                <a:spcPct val="115000"/>
              </a:lnSpc>
              <a:defRPr sz="1200">
                <a:latin typeface="Calibri"/>
                <a:ea typeface="Calibri"/>
                <a:cs typeface="Calibri"/>
                <a:sym typeface="Calibri"/>
              </a:defRPr>
            </a:pPr>
            <a:endParaRPr sz="1000">
              <a:latin typeface="Helvetica Neue"/>
              <a:ea typeface="Helvetica Neue"/>
              <a:cs typeface="Helvetica Neue"/>
              <a:sym typeface="Helvetica Neue"/>
            </a:endParaRPr>
          </a:p>
          <a:p>
            <a:pPr>
              <a:lnSpc>
                <a:spcPct val="115000"/>
              </a:lnSpc>
              <a:defRPr sz="1000">
                <a:latin typeface="Helvetica Neue"/>
                <a:ea typeface="Helvetica Neue"/>
                <a:cs typeface="Helvetica Neue"/>
                <a:sym typeface="Helvetica Neue"/>
              </a:defRPr>
            </a:pPr>
            <a:r>
              <a:t>We asked children to tell us about Long Covid, When talking about extreme fatigue children said- </a:t>
            </a:r>
          </a:p>
          <a:p>
            <a:pPr>
              <a:lnSpc>
                <a:spcPct val="150000"/>
              </a:lnSpc>
              <a:defRPr sz="1100">
                <a:solidFill>
                  <a:srgbClr val="555555"/>
                </a:solidFill>
              </a:defRPr>
            </a:pPr>
            <a:r>
              <a:t>It is like someone is pushing me down all the time</a:t>
            </a:r>
          </a:p>
          <a:p>
            <a:pPr>
              <a:lnSpc>
                <a:spcPct val="150000"/>
              </a:lnSpc>
              <a:defRPr sz="1100">
                <a:solidFill>
                  <a:srgbClr val="555555"/>
                </a:solidFill>
              </a:defRPr>
            </a:pPr>
            <a:r>
              <a:t>It is like I have run out of battery</a:t>
            </a:r>
          </a:p>
          <a:p>
            <a:pPr>
              <a:lnSpc>
                <a:spcPct val="150000"/>
              </a:lnSpc>
              <a:defRPr sz="1100">
                <a:solidFill>
                  <a:srgbClr val="555555"/>
                </a:solidFill>
              </a:defRPr>
            </a:pPr>
            <a:r>
              <a:t>When I wake up, I feel like I haven’t slept at all</a:t>
            </a:r>
          </a:p>
          <a:p>
            <a:pPr>
              <a:lnSpc>
                <a:spcPct val="150000"/>
              </a:lnSpc>
              <a:defRPr sz="1100">
                <a:solidFill>
                  <a:srgbClr val="555555"/>
                </a:solidFill>
              </a:defRPr>
            </a:pPr>
            <a:r>
              <a:t>My head feels heavy like I can’t really support it</a:t>
            </a:r>
          </a:p>
          <a:p>
            <a:pPr>
              <a:lnSpc>
                <a:spcPct val="150000"/>
              </a:lnSpc>
              <a:defRPr sz="1100">
                <a:solidFill>
                  <a:srgbClr val="555555"/>
                </a:solidFill>
              </a:defRPr>
            </a:pPr>
            <a:r>
              <a:t>I feel like an outside observer of my life, completely disconnected</a:t>
            </a:r>
            <a:endParaRPr sz="1000">
              <a:latin typeface="Helvetica Neue"/>
              <a:ea typeface="Helvetica Neue"/>
              <a:cs typeface="Helvetica Neue"/>
              <a:sym typeface="Helvetica Neue"/>
            </a:endParaRPr>
          </a:p>
          <a:p>
            <a:pPr>
              <a:lnSpc>
                <a:spcPct val="115000"/>
              </a:lnSpc>
              <a:defRPr sz="1200">
                <a:latin typeface="Calibri"/>
                <a:ea typeface="Calibri"/>
                <a:cs typeface="Calibri"/>
                <a:sym typeface="Calibri"/>
              </a:defRPr>
            </a:pPr>
            <a:endParaRPr sz="1000">
              <a:latin typeface="Helvetica Neue"/>
              <a:ea typeface="Helvetica Neue"/>
              <a:cs typeface="Helvetica Neue"/>
              <a:sym typeface="Helvetica Neue"/>
            </a:endParaRPr>
          </a:p>
          <a:p>
            <a:pPr>
              <a:lnSpc>
                <a:spcPct val="150000"/>
              </a:lnSpc>
              <a:defRPr sz="1000" b="1">
                <a:latin typeface="Helvetica Neue"/>
                <a:ea typeface="Helvetica Neue"/>
                <a:cs typeface="Helvetica Neue"/>
                <a:sym typeface="Helvetica Neue"/>
              </a:defRPr>
            </a:pPr>
            <a:r>
              <a:t>When we delved more into the symptoms of brain fog, children told us:</a:t>
            </a:r>
          </a:p>
          <a:p>
            <a:pPr>
              <a:lnSpc>
                <a:spcPct val="150000"/>
              </a:lnSpc>
              <a:defRPr sz="1000">
                <a:latin typeface="Helvetica Neue"/>
                <a:ea typeface="Helvetica Neue"/>
                <a:cs typeface="Helvetica Neue"/>
                <a:sym typeface="Helvetica Neue"/>
              </a:defRPr>
            </a:pPr>
            <a:r>
              <a:t>It’s like my mind is white walls, white ceilings, just blank, like there's nothing in there</a:t>
            </a:r>
          </a:p>
          <a:p>
            <a:pPr>
              <a:lnSpc>
                <a:spcPct val="150000"/>
              </a:lnSpc>
              <a:defRPr sz="1000">
                <a:latin typeface="Helvetica Neue"/>
                <a:ea typeface="Helvetica Neue"/>
                <a:cs typeface="Helvetica Neue"/>
                <a:sym typeface="Helvetica Neue"/>
              </a:defRPr>
            </a:pPr>
            <a:r>
              <a:t>It's like having no clue of anything, even not being able to think</a:t>
            </a:r>
          </a:p>
          <a:p>
            <a:pPr>
              <a:lnSpc>
                <a:spcPct val="115000"/>
              </a:lnSpc>
              <a:defRPr sz="1300">
                <a:solidFill>
                  <a:srgbClr val="555555"/>
                </a:solidFill>
              </a:defRPr>
            </a:pPr>
            <a:r>
              <a:t>My brain is broken</a:t>
            </a:r>
            <a:endParaRPr sz="1000">
              <a:latin typeface="Helvetica Neue"/>
              <a:ea typeface="Helvetica Neue"/>
              <a:cs typeface="Helvetica Neue"/>
              <a:sym typeface="Helvetica Neue"/>
            </a:endParaRPr>
          </a:p>
          <a:p>
            <a:pPr>
              <a:lnSpc>
                <a:spcPct val="150000"/>
              </a:lnSpc>
              <a:defRPr sz="1000">
                <a:latin typeface="Helvetica Neue"/>
                <a:ea typeface="Helvetica Neue"/>
                <a:cs typeface="Helvetica Neue"/>
                <a:sym typeface="Helvetica Neue"/>
              </a:defRPr>
            </a:pPr>
            <a:r>
              <a:t>It’s all fuzzy</a:t>
            </a:r>
          </a:p>
          <a:p>
            <a:pPr>
              <a:lnSpc>
                <a:spcPct val="150000"/>
              </a:lnSpc>
              <a:defRPr sz="1000">
                <a:latin typeface="Helvetica Neue"/>
                <a:ea typeface="Helvetica Neue"/>
                <a:cs typeface="Helvetica Neue"/>
                <a:sym typeface="Helvetica Neue"/>
              </a:defRPr>
            </a:pPr>
            <a:r>
              <a:t>My brain is like treacle</a:t>
            </a:r>
          </a:p>
          <a:p>
            <a:pPr>
              <a:lnSpc>
                <a:spcPct val="150000"/>
              </a:lnSpc>
              <a:defRPr sz="1000">
                <a:latin typeface="Helvetica Neue"/>
                <a:ea typeface="Helvetica Neue"/>
                <a:cs typeface="Helvetica Neue"/>
                <a:sym typeface="Helvetica Neue"/>
              </a:defRPr>
            </a:pPr>
            <a:r>
              <a:t>Trying to turn my brain cogs is exhausting, it’s like riding a rusty bicycle</a:t>
            </a:r>
          </a:p>
          <a:p>
            <a:pPr>
              <a:lnSpc>
                <a:spcPct val="115000"/>
              </a:lnSpc>
              <a:defRPr sz="1000">
                <a:latin typeface="Helvetica Neue"/>
                <a:ea typeface="Helvetica Neue"/>
                <a:cs typeface="Helvetica Neue"/>
                <a:sym typeface="Helvetica Neue"/>
              </a:defRPr>
            </a:pPr>
            <a:r>
              <a:t>CLICK</a:t>
            </a:r>
          </a:p>
          <a:p>
            <a:pPr>
              <a:defRPr sz="1200">
                <a:latin typeface="Calibri"/>
                <a:ea typeface="Calibri"/>
                <a:cs typeface="Calibri"/>
                <a:sym typeface="Calibri"/>
              </a:defRPr>
            </a:pPr>
            <a:endParaRPr/>
          </a:p>
          <a:p>
            <a:pPr>
              <a:defRPr sz="1200">
                <a:latin typeface="Calibri"/>
                <a:ea typeface="Calibri"/>
                <a:cs typeface="Calibri"/>
                <a:sym typeface="Calibri"/>
              </a:defRPr>
            </a:pPr>
            <a:endParaRPr/>
          </a:p>
          <a:p>
            <a:pPr>
              <a:defRPr sz="1200">
                <a:latin typeface="Calibri"/>
                <a:ea typeface="Calibri"/>
                <a:cs typeface="Calibri"/>
                <a:sym typeface="Calibri"/>
              </a:defRPr>
            </a:pPr>
            <a:endParaRPr/>
          </a:p>
          <a:p>
            <a:pPr>
              <a:lnSpc>
                <a:spcPct val="115000"/>
              </a:lnSpc>
              <a:defRPr sz="1000">
                <a:latin typeface="Helvetica Neue"/>
                <a:ea typeface="Helvetica Neue"/>
                <a:cs typeface="Helvetica Neue"/>
                <a:sym typeface="Helvetica Neue"/>
              </a:defRPr>
            </a:pPr>
            <a:r>
              <a:t> </a:t>
            </a:r>
          </a:p>
          <a:p>
            <a:pPr>
              <a:lnSpc>
                <a:spcPct val="115000"/>
              </a:lnSpc>
              <a:defRPr sz="1200">
                <a:latin typeface="Calibri"/>
                <a:ea typeface="Calibri"/>
                <a:cs typeface="Calibri"/>
                <a:sym typeface="Calibri"/>
              </a:defRPr>
            </a:pPr>
            <a:endParaRPr sz="1000">
              <a:latin typeface="Helvetica Neue"/>
              <a:ea typeface="Helvetica Neue"/>
              <a:cs typeface="Helvetica Neue"/>
              <a:sym typeface="Helvetica Neue"/>
            </a:endParaRPr>
          </a:p>
          <a:p>
            <a:pPr>
              <a:lnSpc>
                <a:spcPct val="115000"/>
              </a:lnSpc>
              <a:defRPr sz="1200">
                <a:latin typeface="Calibri"/>
                <a:ea typeface="Calibri"/>
                <a:cs typeface="Calibri"/>
                <a:sym typeface="Calibri"/>
              </a:defRPr>
            </a:pPr>
            <a:endParaRPr sz="1000">
              <a:latin typeface="Helvetica Neue"/>
              <a:ea typeface="Helvetica Neue"/>
              <a:cs typeface="Helvetica Neue"/>
              <a:sym typeface="Helvetica Neue"/>
            </a:endParaRPr>
          </a:p>
          <a:p>
            <a:pPr>
              <a:lnSpc>
                <a:spcPct val="115000"/>
              </a:lnSpc>
              <a:defRPr sz="1000">
                <a:latin typeface="Helvetica Neue"/>
                <a:ea typeface="Helvetica Neue"/>
                <a:cs typeface="Helvetica Neue"/>
                <a:sym typeface="Helvetica Neue"/>
              </a:defRPr>
            </a:pPr>
            <a:r>
              <a:t>Long Covid is increasingly being referred to as a systemic thrombotic vasculitis disease that can cause multi organ hypoxia.</a:t>
            </a:r>
          </a:p>
          <a:p>
            <a:pPr>
              <a:lnSpc>
                <a:spcPct val="115000"/>
              </a:lnSpc>
              <a:defRPr sz="1000">
                <a:latin typeface="Helvetica Neue"/>
                <a:ea typeface="Helvetica Neue"/>
                <a:cs typeface="Helvetica Neue"/>
                <a:sym typeface="Helvetica Neue"/>
              </a:defRPr>
            </a:pPr>
            <a:r>
              <a:t>I will share the observations from our support services. </a:t>
            </a:r>
          </a:p>
          <a:p>
            <a:pPr>
              <a:lnSpc>
                <a:spcPct val="115000"/>
              </a:lnSpc>
              <a:defRPr sz="1000">
                <a:latin typeface="Helvetica Neue"/>
                <a:ea typeface="Helvetica Neue"/>
                <a:cs typeface="Helvetica Neue"/>
                <a:sym typeface="Helvetica Neue"/>
              </a:defRPr>
            </a:pPr>
            <a:r>
              <a:t>We have the privilege of supporting 10,000 families. We observe new onset seizures, nerve pain, mobility issues, regression,  nurophysciatric issues, changes in hearing and vision, altered eating habits, insomnia, cognitive issues affecting memory and communication. The list goes on. </a:t>
            </a:r>
          </a:p>
          <a:p>
            <a:pPr>
              <a:defRPr sz="1200">
                <a:latin typeface="Calibri"/>
                <a:ea typeface="Calibri"/>
                <a:cs typeface="Calibri"/>
                <a:sym typeface="Calibri"/>
              </a:defRPr>
            </a:pPr>
            <a:r>
              <a:t>We are working with an international team on the Core Outcome Sets for Long Covid in children lead by Dr Daniel Munblit. We hope this will be available by early spring. I am supporting the WHO are currently working on a clinical definition that we hope will be announced late Autumn. </a:t>
            </a:r>
          </a:p>
          <a:p>
            <a:pPr>
              <a:lnSpc>
                <a:spcPct val="115000"/>
              </a:lnSpc>
              <a:defRPr sz="1000">
                <a:latin typeface="Helvetica Neue"/>
                <a:ea typeface="Helvetica Neue"/>
                <a:cs typeface="Helvetica Neue"/>
                <a:sym typeface="Helvetica Neue"/>
              </a:defRPr>
            </a:pPr>
            <a:r>
              <a:t>CLICK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noRot="1" noChangeAspect="1"/>
          </p:cNvSpPr>
          <p:nvPr>
            <p:ph type="sldImg"/>
          </p:nvPr>
        </p:nvSpPr>
        <p:spPr>
          <a:prstGeom prst="rect">
            <a:avLst/>
          </a:prstGeom>
        </p:spPr>
        <p:txBody>
          <a:bodyPr/>
          <a:lstStyle/>
          <a:p>
            <a:endParaRPr/>
          </a:p>
        </p:txBody>
      </p:sp>
      <p:sp>
        <p:nvSpPr>
          <p:cNvPr id="407" name="Shape 407"/>
          <p:cNvSpPr>
            <a:spLocks noGrp="1"/>
          </p:cNvSpPr>
          <p:nvPr>
            <p:ph type="body" sz="quarter" idx="1"/>
          </p:nvPr>
        </p:nvSpPr>
        <p:spPr>
          <a:prstGeom prst="rect">
            <a:avLst/>
          </a:prstGeom>
        </p:spPr>
        <p:txBody>
          <a:bodyPr/>
          <a:lstStyle/>
          <a:p>
            <a:pPr>
              <a:lnSpc>
                <a:spcPct val="115000"/>
              </a:lnSpc>
              <a:defRPr sz="1000">
                <a:latin typeface="Helvetica Neue"/>
                <a:ea typeface="Helvetica Neue"/>
                <a:cs typeface="Helvetica Neue"/>
                <a:sym typeface="Helvetica Neue"/>
              </a:defRPr>
            </a:pPr>
            <a:r>
              <a:t>How children describe these symptoms?. </a:t>
            </a:r>
          </a:p>
          <a:p>
            <a:pPr>
              <a:lnSpc>
                <a:spcPct val="115000"/>
              </a:lnSpc>
              <a:defRPr sz="1200">
                <a:latin typeface="Calibri"/>
                <a:ea typeface="Calibri"/>
                <a:cs typeface="Calibri"/>
                <a:sym typeface="Calibri"/>
              </a:defRPr>
            </a:pPr>
            <a:endParaRPr sz="1000">
              <a:latin typeface="Helvetica Neue"/>
              <a:ea typeface="Helvetica Neue"/>
              <a:cs typeface="Helvetica Neue"/>
              <a:sym typeface="Helvetica Neue"/>
            </a:endParaRPr>
          </a:p>
          <a:p>
            <a:pPr>
              <a:lnSpc>
                <a:spcPct val="115000"/>
              </a:lnSpc>
              <a:defRPr sz="1000">
                <a:latin typeface="Helvetica Neue"/>
                <a:ea typeface="Helvetica Neue"/>
                <a:cs typeface="Helvetica Neue"/>
                <a:sym typeface="Helvetica Neue"/>
              </a:defRPr>
            </a:pPr>
            <a:r>
              <a:t>We asked children to tell us about Long Covid, When talking about extreme fatigue children said- </a:t>
            </a:r>
          </a:p>
          <a:p>
            <a:pPr>
              <a:lnSpc>
                <a:spcPct val="150000"/>
              </a:lnSpc>
              <a:defRPr sz="1100">
                <a:solidFill>
                  <a:srgbClr val="555555"/>
                </a:solidFill>
              </a:defRPr>
            </a:pPr>
            <a:r>
              <a:t>It is like someone is pushing me down all the time</a:t>
            </a:r>
          </a:p>
          <a:p>
            <a:pPr>
              <a:lnSpc>
                <a:spcPct val="150000"/>
              </a:lnSpc>
              <a:defRPr sz="1100">
                <a:solidFill>
                  <a:srgbClr val="555555"/>
                </a:solidFill>
              </a:defRPr>
            </a:pPr>
            <a:r>
              <a:t>It is like I have run out of battery</a:t>
            </a:r>
          </a:p>
          <a:p>
            <a:pPr>
              <a:lnSpc>
                <a:spcPct val="150000"/>
              </a:lnSpc>
              <a:defRPr sz="1100">
                <a:solidFill>
                  <a:srgbClr val="555555"/>
                </a:solidFill>
              </a:defRPr>
            </a:pPr>
            <a:r>
              <a:t>When I wake up, I feel like I haven’t slept at all</a:t>
            </a:r>
          </a:p>
          <a:p>
            <a:pPr>
              <a:lnSpc>
                <a:spcPct val="150000"/>
              </a:lnSpc>
              <a:defRPr sz="1100">
                <a:solidFill>
                  <a:srgbClr val="555555"/>
                </a:solidFill>
              </a:defRPr>
            </a:pPr>
            <a:r>
              <a:t>My head feels heavy like I can’t really support it</a:t>
            </a:r>
          </a:p>
          <a:p>
            <a:pPr>
              <a:lnSpc>
                <a:spcPct val="150000"/>
              </a:lnSpc>
              <a:defRPr sz="1100">
                <a:solidFill>
                  <a:srgbClr val="555555"/>
                </a:solidFill>
              </a:defRPr>
            </a:pPr>
            <a:r>
              <a:t>I feel like an outside observer of my life, completely disconnected</a:t>
            </a:r>
            <a:endParaRPr sz="1000">
              <a:latin typeface="Helvetica Neue"/>
              <a:ea typeface="Helvetica Neue"/>
              <a:cs typeface="Helvetica Neue"/>
              <a:sym typeface="Helvetica Neue"/>
            </a:endParaRPr>
          </a:p>
          <a:p>
            <a:pPr>
              <a:lnSpc>
                <a:spcPct val="115000"/>
              </a:lnSpc>
              <a:defRPr sz="1200">
                <a:latin typeface="Calibri"/>
                <a:ea typeface="Calibri"/>
                <a:cs typeface="Calibri"/>
                <a:sym typeface="Calibri"/>
              </a:defRPr>
            </a:pPr>
            <a:endParaRPr sz="1000">
              <a:latin typeface="Helvetica Neue"/>
              <a:ea typeface="Helvetica Neue"/>
              <a:cs typeface="Helvetica Neue"/>
              <a:sym typeface="Helvetica Neue"/>
            </a:endParaRPr>
          </a:p>
          <a:p>
            <a:pPr>
              <a:lnSpc>
                <a:spcPct val="150000"/>
              </a:lnSpc>
              <a:defRPr sz="1000" b="1">
                <a:latin typeface="Helvetica Neue"/>
                <a:ea typeface="Helvetica Neue"/>
                <a:cs typeface="Helvetica Neue"/>
                <a:sym typeface="Helvetica Neue"/>
              </a:defRPr>
            </a:pPr>
            <a:r>
              <a:t>When we delved more into the symptoms of brain fog, children told us:</a:t>
            </a:r>
          </a:p>
          <a:p>
            <a:pPr>
              <a:lnSpc>
                <a:spcPct val="150000"/>
              </a:lnSpc>
              <a:defRPr sz="1000">
                <a:latin typeface="Helvetica Neue"/>
                <a:ea typeface="Helvetica Neue"/>
                <a:cs typeface="Helvetica Neue"/>
                <a:sym typeface="Helvetica Neue"/>
              </a:defRPr>
            </a:pPr>
            <a:r>
              <a:t>It’s like my mind is white walls, white ceilings, just blank, like there's nothing in there</a:t>
            </a:r>
          </a:p>
          <a:p>
            <a:pPr>
              <a:lnSpc>
                <a:spcPct val="150000"/>
              </a:lnSpc>
              <a:defRPr sz="1000">
                <a:latin typeface="Helvetica Neue"/>
                <a:ea typeface="Helvetica Neue"/>
                <a:cs typeface="Helvetica Neue"/>
                <a:sym typeface="Helvetica Neue"/>
              </a:defRPr>
            </a:pPr>
            <a:r>
              <a:t>It's like having no clue of anything, even not being able to think</a:t>
            </a:r>
          </a:p>
          <a:p>
            <a:pPr>
              <a:lnSpc>
                <a:spcPct val="115000"/>
              </a:lnSpc>
              <a:defRPr sz="1300">
                <a:solidFill>
                  <a:srgbClr val="555555"/>
                </a:solidFill>
              </a:defRPr>
            </a:pPr>
            <a:r>
              <a:t>My brain is broken</a:t>
            </a:r>
            <a:endParaRPr sz="1000">
              <a:latin typeface="Helvetica Neue"/>
              <a:ea typeface="Helvetica Neue"/>
              <a:cs typeface="Helvetica Neue"/>
              <a:sym typeface="Helvetica Neue"/>
            </a:endParaRPr>
          </a:p>
          <a:p>
            <a:pPr>
              <a:lnSpc>
                <a:spcPct val="150000"/>
              </a:lnSpc>
              <a:defRPr sz="1000">
                <a:latin typeface="Helvetica Neue"/>
                <a:ea typeface="Helvetica Neue"/>
                <a:cs typeface="Helvetica Neue"/>
                <a:sym typeface="Helvetica Neue"/>
              </a:defRPr>
            </a:pPr>
            <a:r>
              <a:t>It’s all fuzzy</a:t>
            </a:r>
          </a:p>
          <a:p>
            <a:pPr>
              <a:lnSpc>
                <a:spcPct val="150000"/>
              </a:lnSpc>
              <a:defRPr sz="1000">
                <a:latin typeface="Helvetica Neue"/>
                <a:ea typeface="Helvetica Neue"/>
                <a:cs typeface="Helvetica Neue"/>
                <a:sym typeface="Helvetica Neue"/>
              </a:defRPr>
            </a:pPr>
            <a:r>
              <a:t>My brain is like treacle</a:t>
            </a:r>
          </a:p>
          <a:p>
            <a:pPr>
              <a:lnSpc>
                <a:spcPct val="150000"/>
              </a:lnSpc>
              <a:defRPr sz="1000">
                <a:latin typeface="Helvetica Neue"/>
                <a:ea typeface="Helvetica Neue"/>
                <a:cs typeface="Helvetica Neue"/>
                <a:sym typeface="Helvetica Neue"/>
              </a:defRPr>
            </a:pPr>
            <a:r>
              <a:t>Trying to turn my brain cogs is exhausting, it’s like riding a rusty bicycle</a:t>
            </a:r>
          </a:p>
          <a:p>
            <a:pPr>
              <a:lnSpc>
                <a:spcPct val="115000"/>
              </a:lnSpc>
              <a:defRPr sz="1000">
                <a:latin typeface="Helvetica Neue"/>
                <a:ea typeface="Helvetica Neue"/>
                <a:cs typeface="Helvetica Neue"/>
                <a:sym typeface="Helvetica Neue"/>
              </a:defRPr>
            </a:pPr>
            <a:r>
              <a:t>CLICK</a:t>
            </a:r>
          </a:p>
          <a:p>
            <a:pPr>
              <a:defRPr sz="1200">
                <a:latin typeface="Calibri"/>
                <a:ea typeface="Calibri"/>
                <a:cs typeface="Calibri"/>
                <a:sym typeface="Calibri"/>
              </a:defRPr>
            </a:pPr>
            <a:endParaRPr/>
          </a:p>
          <a:p>
            <a:pPr>
              <a:defRPr sz="1200">
                <a:latin typeface="Calibri"/>
                <a:ea typeface="Calibri"/>
                <a:cs typeface="Calibri"/>
                <a:sym typeface="Calibri"/>
              </a:defRPr>
            </a:pPr>
            <a:endParaRPr/>
          </a:p>
          <a:p>
            <a:pPr>
              <a:defRPr sz="1200">
                <a:latin typeface="Calibri"/>
                <a:ea typeface="Calibri"/>
                <a:cs typeface="Calibri"/>
                <a:sym typeface="Calibri"/>
              </a:defRPr>
            </a:pPr>
            <a:endParaRPr/>
          </a:p>
          <a:p>
            <a:pPr>
              <a:lnSpc>
                <a:spcPct val="115000"/>
              </a:lnSpc>
              <a:defRPr sz="1000">
                <a:latin typeface="Helvetica Neue"/>
                <a:ea typeface="Helvetica Neue"/>
                <a:cs typeface="Helvetica Neue"/>
                <a:sym typeface="Helvetica Neue"/>
              </a:defRPr>
            </a:pPr>
            <a:r>
              <a:t> </a:t>
            </a:r>
          </a:p>
          <a:p>
            <a:pPr>
              <a:lnSpc>
                <a:spcPct val="115000"/>
              </a:lnSpc>
              <a:defRPr sz="1200">
                <a:latin typeface="Calibri"/>
                <a:ea typeface="Calibri"/>
                <a:cs typeface="Calibri"/>
                <a:sym typeface="Calibri"/>
              </a:defRPr>
            </a:pPr>
            <a:endParaRPr sz="1000">
              <a:latin typeface="Helvetica Neue"/>
              <a:ea typeface="Helvetica Neue"/>
              <a:cs typeface="Helvetica Neue"/>
              <a:sym typeface="Helvetica Neue"/>
            </a:endParaRPr>
          </a:p>
          <a:p>
            <a:pPr>
              <a:lnSpc>
                <a:spcPct val="115000"/>
              </a:lnSpc>
              <a:defRPr sz="1200">
                <a:latin typeface="Calibri"/>
                <a:ea typeface="Calibri"/>
                <a:cs typeface="Calibri"/>
                <a:sym typeface="Calibri"/>
              </a:defRPr>
            </a:pPr>
            <a:endParaRPr sz="1000">
              <a:latin typeface="Helvetica Neue"/>
              <a:ea typeface="Helvetica Neue"/>
              <a:cs typeface="Helvetica Neue"/>
              <a:sym typeface="Helvetica Neue"/>
            </a:endParaRPr>
          </a:p>
          <a:p>
            <a:pPr>
              <a:lnSpc>
                <a:spcPct val="115000"/>
              </a:lnSpc>
              <a:defRPr sz="1000">
                <a:latin typeface="Helvetica Neue"/>
                <a:ea typeface="Helvetica Neue"/>
                <a:cs typeface="Helvetica Neue"/>
                <a:sym typeface="Helvetica Neue"/>
              </a:defRPr>
            </a:pPr>
            <a:r>
              <a:t>Long Covid is increasingly being referred to as a systemic thrombotic vasculitis disease that can cause multi organ hypoxia.</a:t>
            </a:r>
          </a:p>
          <a:p>
            <a:pPr>
              <a:lnSpc>
                <a:spcPct val="115000"/>
              </a:lnSpc>
              <a:defRPr sz="1000">
                <a:latin typeface="Helvetica Neue"/>
                <a:ea typeface="Helvetica Neue"/>
                <a:cs typeface="Helvetica Neue"/>
                <a:sym typeface="Helvetica Neue"/>
              </a:defRPr>
            </a:pPr>
            <a:r>
              <a:t>I will share the observations from our support services. </a:t>
            </a:r>
          </a:p>
          <a:p>
            <a:pPr>
              <a:lnSpc>
                <a:spcPct val="115000"/>
              </a:lnSpc>
              <a:defRPr sz="1000">
                <a:latin typeface="Helvetica Neue"/>
                <a:ea typeface="Helvetica Neue"/>
                <a:cs typeface="Helvetica Neue"/>
                <a:sym typeface="Helvetica Neue"/>
              </a:defRPr>
            </a:pPr>
            <a:r>
              <a:t>We have the privilege of supporting 10,000 families. We observe new onset seizures, nerve pain, mobility issues, regression,  nurophysciatric issues, changes in hearing and vision, altered eating habits, insomnia, cognitive issues affecting memory and communication. The list goes on. </a:t>
            </a:r>
          </a:p>
          <a:p>
            <a:pPr>
              <a:defRPr sz="1200">
                <a:latin typeface="Calibri"/>
                <a:ea typeface="Calibri"/>
                <a:cs typeface="Calibri"/>
                <a:sym typeface="Calibri"/>
              </a:defRPr>
            </a:pPr>
            <a:r>
              <a:t>We are working with an international team on the Core Outcome Sets for Long Covid in children lead by Dr Daniel Munblit. We hope this will be available by early spring. I am supporting the WHO are currently working on a clinical definition that we hope will be announced late Autumn. </a:t>
            </a:r>
          </a:p>
          <a:p>
            <a:pPr>
              <a:lnSpc>
                <a:spcPct val="115000"/>
              </a:lnSpc>
              <a:defRPr sz="1000">
                <a:latin typeface="Helvetica Neue"/>
                <a:ea typeface="Helvetica Neue"/>
                <a:cs typeface="Helvetica Neue"/>
                <a:sym typeface="Helvetica Neue"/>
              </a:defRPr>
            </a:pPr>
            <a:r>
              <a:t>CLICK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Shape 254"/>
          <p:cNvSpPr>
            <a:spLocks noGrp="1" noRot="1" noChangeAspect="1"/>
          </p:cNvSpPr>
          <p:nvPr>
            <p:ph type="sldImg"/>
          </p:nvPr>
        </p:nvSpPr>
        <p:spPr>
          <a:prstGeom prst="rect">
            <a:avLst/>
          </a:prstGeom>
        </p:spPr>
        <p:txBody>
          <a:bodyPr/>
          <a:lstStyle/>
          <a:p>
            <a:endParaRPr/>
          </a:p>
        </p:txBody>
      </p:sp>
      <p:sp>
        <p:nvSpPr>
          <p:cNvPr id="255" name="Shape 255"/>
          <p:cNvSpPr>
            <a:spLocks noGrp="1"/>
          </p:cNvSpPr>
          <p:nvPr>
            <p:ph type="body" sz="quarter" idx="1"/>
          </p:nvPr>
        </p:nvSpPr>
        <p:spPr>
          <a:prstGeom prst="rect">
            <a:avLst/>
          </a:prstGeom>
        </p:spPr>
        <p:txBody>
          <a:bodyPr/>
          <a:lstStyle>
            <a:lvl1pPr marL="457200" indent="-317500">
              <a:lnSpc>
                <a:spcPct val="115000"/>
              </a:lnSpc>
              <a:spcBef>
                <a:spcPts val="500"/>
              </a:spcBef>
              <a:buClr>
                <a:srgbClr val="464D51"/>
              </a:buClr>
              <a:buSzPts val="1400"/>
              <a:buFont typeface="Helvetica Neue"/>
              <a:buChar char="●"/>
              <a:defRPr>
                <a:solidFill>
                  <a:srgbClr val="464D51"/>
                </a:solidFill>
                <a:latin typeface="Helvetica Neue"/>
                <a:ea typeface="Helvetica Neue"/>
                <a:cs typeface="Helvetica Neue"/>
                <a:sym typeface="Helvetica Neue"/>
              </a:defRPr>
            </a:lvl1pPr>
          </a:lstStyle>
          <a:p>
            <a:r>
              <a:t>Appreciate the health and education experiences of children, young people and families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marL="457200" indent="-317500" algn="just">
              <a:lnSpc>
                <a:spcPct val="115000"/>
              </a:lnSpc>
              <a:spcBef>
                <a:spcPts val="600"/>
              </a:spcBef>
              <a:buClr>
                <a:srgbClr val="000000"/>
              </a:buClr>
              <a:buSzPts val="1400"/>
              <a:buFont typeface="Helvetica Neue"/>
              <a:buChar char="●"/>
              <a:defRPr b="1">
                <a:solidFill>
                  <a:srgbClr val="3BBDC8"/>
                </a:solidFill>
                <a:latin typeface="Helvetica Neue"/>
                <a:ea typeface="Helvetica Neue"/>
                <a:cs typeface="Helvetica Neue"/>
                <a:sym typeface="Helvetica Neue"/>
              </a:defRPr>
            </a:pPr>
            <a:r>
              <a:t>50%</a:t>
            </a:r>
            <a:r>
              <a:rPr b="0">
                <a:solidFill>
                  <a:srgbClr val="000000"/>
                </a:solidFill>
              </a:rPr>
              <a:t> of CYP who received support from healthcare settings were ‘very dissatisfied’ or ‘dissatisfied’ with the level of care they received. </a:t>
            </a:r>
          </a:p>
          <a:p>
            <a:pPr marL="457200" indent="-317500" algn="just">
              <a:lnSpc>
                <a:spcPct val="115000"/>
              </a:lnSpc>
              <a:spcBef>
                <a:spcPts val="600"/>
              </a:spcBef>
              <a:buClr>
                <a:srgbClr val="000000"/>
              </a:buClr>
              <a:buSzPts val="1400"/>
              <a:buFont typeface="Helvetica Neue"/>
              <a:buChar char="●"/>
              <a:defRPr b="1">
                <a:solidFill>
                  <a:srgbClr val="3BBDC8"/>
                </a:solidFill>
                <a:latin typeface="Helvetica Neue"/>
                <a:ea typeface="Helvetica Neue"/>
                <a:cs typeface="Helvetica Neue"/>
                <a:sym typeface="Helvetica Neue"/>
              </a:defRPr>
            </a:pPr>
            <a:r>
              <a:t>72.8%</a:t>
            </a:r>
            <a:r>
              <a:rPr b="0">
                <a:solidFill>
                  <a:srgbClr val="000000"/>
                </a:solidFill>
              </a:rPr>
              <a:t> highlighted their experience has not met their expectations with </a:t>
            </a:r>
          </a:p>
          <a:p>
            <a:pPr marL="457200" indent="-317500" algn="just">
              <a:lnSpc>
                <a:spcPct val="115000"/>
              </a:lnSpc>
              <a:spcBef>
                <a:spcPts val="600"/>
              </a:spcBef>
              <a:buClr>
                <a:srgbClr val="000000"/>
              </a:buClr>
              <a:buSzPts val="1400"/>
              <a:buFont typeface="Helvetica Neue"/>
              <a:buChar char="●"/>
              <a:defRPr b="1">
                <a:solidFill>
                  <a:srgbClr val="3BBDC8"/>
                </a:solidFill>
                <a:latin typeface="Helvetica Neue"/>
                <a:ea typeface="Helvetica Neue"/>
                <a:cs typeface="Helvetica Neue"/>
                <a:sym typeface="Helvetica Neue"/>
              </a:defRPr>
            </a:pPr>
            <a:r>
              <a:t>66.4%</a:t>
            </a:r>
            <a:r>
              <a:rPr b="0">
                <a:solidFill>
                  <a:srgbClr val="000000"/>
                </a:solidFill>
              </a:rPr>
              <a:t> For those referrals that have been made the average waiting time for this to occur is more than six months for 66.4% of CYP. </a:t>
            </a:r>
          </a:p>
          <a:p>
            <a:pPr marL="457200" indent="-317500" algn="just">
              <a:lnSpc>
                <a:spcPct val="115000"/>
              </a:lnSpc>
              <a:spcBef>
                <a:spcPts val="600"/>
              </a:spcBef>
              <a:buClr>
                <a:srgbClr val="000000"/>
              </a:buClr>
              <a:buSzPts val="1400"/>
              <a:buFont typeface="Helvetica Neue"/>
              <a:buChar char="●"/>
              <a:defRPr b="1">
                <a:solidFill>
                  <a:srgbClr val="3BBDC8"/>
                </a:solidFill>
                <a:latin typeface="Helvetica Neue"/>
                <a:ea typeface="Helvetica Neue"/>
                <a:cs typeface="Helvetica Neue"/>
                <a:sym typeface="Helvetica Neue"/>
              </a:defRPr>
            </a:pPr>
            <a:r>
              <a:t>42% </a:t>
            </a:r>
            <a:r>
              <a:rPr b="0">
                <a:solidFill>
                  <a:srgbClr val="000000"/>
                </a:solidFill>
              </a:rPr>
              <a:t>of those that have been referred to a Long COVID service are either unsatisfied or very unsatisfied with their experience.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prstGeom prst="rect">
            <a:avLst/>
          </a:prstGeom>
        </p:spPr>
        <p:txBody>
          <a:bodyPr/>
          <a:lstStyle/>
          <a:p>
            <a:endParaRPr/>
          </a:p>
        </p:txBody>
      </p:sp>
      <p:sp>
        <p:nvSpPr>
          <p:cNvPr id="268" name="Shape 268"/>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Further links to published research available on the final slides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Further links to published research available on the final slides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endParaRPr/>
          </a:p>
        </p:txBody>
      </p:sp>
      <p:sp>
        <p:nvSpPr>
          <p:cNvPr id="290" name="Shape 290"/>
          <p:cNvSpPr>
            <a:spLocks noGrp="1"/>
          </p:cNvSpPr>
          <p:nvPr>
            <p:ph type="body" sz="quarter" idx="1"/>
          </p:nvPr>
        </p:nvSpPr>
        <p:spPr>
          <a:prstGeom prst="rect">
            <a:avLst/>
          </a:prstGeom>
        </p:spPr>
        <p:txBody>
          <a:bodyPr/>
          <a:lstStyle>
            <a:lvl1pPr marL="457200" indent="-368300">
              <a:lnSpc>
                <a:spcPct val="115000"/>
              </a:lnSpc>
              <a:spcBef>
                <a:spcPts val="500"/>
              </a:spcBef>
              <a:buClr>
                <a:srgbClr val="464D51"/>
              </a:buClr>
              <a:buSzPts val="2200"/>
              <a:buFont typeface="Helvetica Neue"/>
              <a:buChar char="●"/>
              <a:defRPr sz="2200">
                <a:solidFill>
                  <a:srgbClr val="464D51"/>
                </a:solidFill>
                <a:latin typeface="Helvetica Neue"/>
                <a:ea typeface="Helvetica Neue"/>
                <a:cs typeface="Helvetica Neue"/>
                <a:sym typeface="Helvetica Neue"/>
              </a:defRPr>
            </a:lvl1pPr>
          </a:lstStyle>
          <a:p>
            <a:r>
              <a:t>Understand what CYP&amp;F are expecting from services in order to set appropriate expectations and facilitate referral on to other services as needed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marL="457200" indent="-323850" algn="just">
              <a:lnSpc>
                <a:spcPct val="115000"/>
              </a:lnSpc>
              <a:spcBef>
                <a:spcPts val="600"/>
              </a:spcBef>
              <a:buClr>
                <a:srgbClr val="000000"/>
              </a:buClr>
              <a:buSzPts val="2000"/>
              <a:buFont typeface="Helvetica Neue"/>
              <a:buChar char="●"/>
              <a:defRPr sz="2000" b="1">
                <a:solidFill>
                  <a:srgbClr val="3BBDC8"/>
                </a:solidFill>
                <a:latin typeface="Helvetica Neue"/>
                <a:ea typeface="Helvetica Neue"/>
                <a:cs typeface="Helvetica Neue"/>
                <a:sym typeface="Helvetica Neue"/>
              </a:defRPr>
            </a:pPr>
            <a:r>
              <a:t>51%</a:t>
            </a:r>
            <a:r>
              <a:rPr sz="1500" b="0">
                <a:solidFill>
                  <a:srgbClr val="000000"/>
                </a:solidFill>
              </a:rPr>
              <a:t> of those using private healthcare or looking abroad for treatment options. </a:t>
            </a:r>
            <a:endParaRPr sz="1200">
              <a:latin typeface="Calibri"/>
              <a:ea typeface="Calibri"/>
              <a:cs typeface="Calibri"/>
              <a:sym typeface="Calibri"/>
            </a:endParaRPr>
          </a:p>
          <a:p>
            <a:pPr>
              <a:spcBef>
                <a:spcPts val="600"/>
              </a:spcBef>
              <a:defRPr sz="1200">
                <a:latin typeface="Calibri"/>
                <a:ea typeface="Calibri"/>
                <a:cs typeface="Calibri"/>
                <a:sym typeface="Calibri"/>
              </a:defRPr>
            </a:pPr>
            <a:r>
              <a:t>The Biopsychosocial model has sadly developed a negative reputation in Long Covid circles. Because families perceive that how it is being used focuses only on the psychological where we need to consider these three areas equally.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Further links to published research available on the final slides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Further links to published research available on the final slides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95" name="Title Text"/>
          <p:cNvSpPr txBox="1">
            <a:spLocks noGrp="1"/>
          </p:cNvSpPr>
          <p:nvPr>
            <p:ph type="title"/>
          </p:nvPr>
        </p:nvSpPr>
        <p:spPr>
          <a:prstGeom prst="rect">
            <a:avLst/>
          </a:prstGeom>
        </p:spPr>
        <p:txBody>
          <a:bodyPr/>
          <a:lstStyle/>
          <a:p>
            <a:r>
              <a:t>Title Text</a:t>
            </a:r>
          </a:p>
        </p:txBody>
      </p:sp>
      <p:sp>
        <p:nvSpPr>
          <p:cNvPr id="96" name="Body Level One…"/>
          <p:cNvSpPr txBox="1">
            <a:spLocks noGrp="1"/>
          </p:cNvSpPr>
          <p:nvPr>
            <p:ph type="body" idx="1"/>
          </p:nvPr>
        </p:nvSpPr>
        <p:spPr>
          <a:xfrm rot="5400000">
            <a:off x="3920330" y="-1256506"/>
            <a:ext cx="4351339" cy="105156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104" name="Title Text"/>
          <p:cNvSpPr txBox="1">
            <a:spLocks noGrp="1"/>
          </p:cNvSpPr>
          <p:nvPr>
            <p:ph type="title"/>
          </p:nvPr>
        </p:nvSpPr>
        <p:spPr>
          <a:xfrm rot="5400000">
            <a:off x="7133431" y="1956593"/>
            <a:ext cx="5811839" cy="2628901"/>
          </a:xfrm>
          <a:prstGeom prst="rect">
            <a:avLst/>
          </a:prstGeom>
        </p:spPr>
        <p:txBody>
          <a:bodyPr/>
          <a:lstStyle/>
          <a:p>
            <a:r>
              <a:t>Title Text</a:t>
            </a:r>
          </a:p>
        </p:txBody>
      </p:sp>
      <p:sp>
        <p:nvSpPr>
          <p:cNvPr id="105" name="Body Level One…"/>
          <p:cNvSpPr txBox="1">
            <a:spLocks noGrp="1"/>
          </p:cNvSpPr>
          <p:nvPr>
            <p:ph type="body" idx="1"/>
          </p:nvPr>
        </p:nvSpPr>
        <p:spPr>
          <a:xfrm rot="5400000">
            <a:off x="1799431" y="-596107"/>
            <a:ext cx="5811838" cy="77343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3" name="Title Text"/>
          <p:cNvSpPr txBox="1">
            <a:spLocks noGrp="1"/>
          </p:cNvSpPr>
          <p:nvPr>
            <p:ph type="title"/>
          </p:nvPr>
        </p:nvSpPr>
        <p:spPr>
          <a:xfrm>
            <a:off x="1524000" y="1122362"/>
            <a:ext cx="9144000" cy="2387601"/>
          </a:xfrm>
          <a:prstGeom prst="rect">
            <a:avLst/>
          </a:prstGeom>
        </p:spPr>
        <p:txBody>
          <a:bodyPr anchor="b"/>
          <a:lstStyle>
            <a:lvl1pPr algn="ctr">
              <a:defRPr sz="6000">
                <a:solidFill>
                  <a:srgbClr val="464D51"/>
                </a:solidFill>
              </a:defRPr>
            </a:lvl1pPr>
          </a:lstStyle>
          <a:p>
            <a:r>
              <a:t>Title Text</a:t>
            </a:r>
          </a:p>
        </p:txBody>
      </p:sp>
      <p:sp>
        <p:nvSpPr>
          <p:cNvPr id="114" name="Body Level One…"/>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solidFill>
                  <a:srgbClr val="464D51"/>
                </a:solidFill>
              </a:defRPr>
            </a:lvl1pPr>
            <a:lvl2pPr marL="406400" indent="127000" algn="ctr">
              <a:buClrTx/>
              <a:buSzTx/>
              <a:buFontTx/>
              <a:buNone/>
              <a:defRPr sz="2400">
                <a:solidFill>
                  <a:srgbClr val="464D51"/>
                </a:solidFill>
              </a:defRPr>
            </a:lvl2pPr>
            <a:lvl3pPr marL="406400" indent="609600" algn="ctr">
              <a:buClrTx/>
              <a:buSzTx/>
              <a:buFontTx/>
              <a:buNone/>
              <a:defRPr sz="2400">
                <a:solidFill>
                  <a:srgbClr val="464D51"/>
                </a:solidFill>
              </a:defRPr>
            </a:lvl3pPr>
            <a:lvl4pPr marL="406400" indent="1079500" algn="ctr">
              <a:buClrTx/>
              <a:buSzTx/>
              <a:buFontTx/>
              <a:buNone/>
              <a:defRPr sz="2400">
                <a:solidFill>
                  <a:srgbClr val="464D51"/>
                </a:solidFill>
              </a:defRPr>
            </a:lvl4pPr>
            <a:lvl5pPr marL="406400" indent="1536700" algn="ctr">
              <a:buClrTx/>
              <a:buSzTx/>
              <a:buFontTx/>
              <a:buNone/>
              <a:defRPr sz="2400">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415600" y="593366"/>
            <a:ext cx="11360701" cy="763501"/>
          </a:xfrm>
          <a:prstGeom prst="rect">
            <a:avLst/>
          </a:prstGeom>
        </p:spPr>
        <p:txBody>
          <a:bodyPr/>
          <a:lstStyle>
            <a:lvl1pPr>
              <a:defRPr>
                <a:solidFill>
                  <a:srgbClr val="464D51"/>
                </a:solidFill>
              </a:defRPr>
            </a:lvl1pPr>
          </a:lstStyle>
          <a:p>
            <a:r>
              <a:t>Title Text</a:t>
            </a:r>
          </a:p>
        </p:txBody>
      </p:sp>
      <p:sp>
        <p:nvSpPr>
          <p:cNvPr id="123" name="Body Level One…"/>
          <p:cNvSpPr txBox="1">
            <a:spLocks noGrp="1"/>
          </p:cNvSpPr>
          <p:nvPr>
            <p:ph type="body" idx="1"/>
          </p:nvPr>
        </p:nvSpPr>
        <p:spPr>
          <a:xfrm>
            <a:off x="415600" y="1536633"/>
            <a:ext cx="11360701" cy="4555200"/>
          </a:xfrm>
          <a:prstGeom prst="rect">
            <a:avLst/>
          </a:prstGeom>
        </p:spPr>
        <p:txBody>
          <a:bodyPr/>
          <a:lstStyle>
            <a:lvl1pPr indent="-406400">
              <a:buClr>
                <a:srgbClr val="464D51"/>
              </a:buClr>
              <a:defRPr>
                <a:solidFill>
                  <a:srgbClr val="464D51"/>
                </a:solidFill>
              </a:defRPr>
            </a:lvl1pPr>
            <a:lvl2pPr marL="977900" indent="-444500">
              <a:buClr>
                <a:srgbClr val="464D51"/>
              </a:buClr>
              <a:defRPr>
                <a:solidFill>
                  <a:srgbClr val="464D51"/>
                </a:solidFill>
              </a:defRPr>
            </a:lvl2pPr>
            <a:lvl3pPr marL="1513839" indent="-497839">
              <a:buClr>
                <a:srgbClr val="464D51"/>
              </a:buClr>
              <a:defRPr>
                <a:solidFill>
                  <a:srgbClr val="464D51"/>
                </a:solidFill>
              </a:defRPr>
            </a:lvl3pPr>
            <a:lvl4pPr>
              <a:buClr>
                <a:srgbClr val="464D51"/>
              </a:buClr>
              <a:defRPr>
                <a:solidFill>
                  <a:srgbClr val="464D51"/>
                </a:solidFill>
              </a:defRPr>
            </a:lvl4pPr>
            <a:lvl5pPr>
              <a:buClr>
                <a:srgbClr val="464D51"/>
              </a:buClr>
              <a:defRPr>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xfrm>
            <a:off x="11769726" y="6355839"/>
            <a:ext cx="258584" cy="248266"/>
          </a:xfrm>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31" name="Title Text"/>
          <p:cNvSpPr txBox="1">
            <a:spLocks noGrp="1"/>
          </p:cNvSpPr>
          <p:nvPr>
            <p:ph type="title"/>
          </p:nvPr>
        </p:nvSpPr>
        <p:spPr>
          <a:xfrm>
            <a:off x="1524000" y="1122362"/>
            <a:ext cx="9144000" cy="2387601"/>
          </a:xfrm>
          <a:prstGeom prst="rect">
            <a:avLst/>
          </a:prstGeom>
        </p:spPr>
        <p:txBody>
          <a:bodyPr anchor="b"/>
          <a:lstStyle>
            <a:lvl1pPr algn="ctr">
              <a:defRPr sz="6000">
                <a:solidFill>
                  <a:srgbClr val="464D51"/>
                </a:solidFill>
              </a:defRPr>
            </a:lvl1pPr>
          </a:lstStyle>
          <a:p>
            <a:r>
              <a:t>Title Text</a:t>
            </a:r>
          </a:p>
        </p:txBody>
      </p:sp>
      <p:sp>
        <p:nvSpPr>
          <p:cNvPr id="132" name="Body Level One…"/>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solidFill>
                  <a:srgbClr val="464D51"/>
                </a:solidFill>
              </a:defRPr>
            </a:lvl1pPr>
            <a:lvl2pPr marL="406400" indent="127000" algn="ctr">
              <a:buClrTx/>
              <a:buSzTx/>
              <a:buFontTx/>
              <a:buNone/>
              <a:defRPr sz="2400">
                <a:solidFill>
                  <a:srgbClr val="464D51"/>
                </a:solidFill>
              </a:defRPr>
            </a:lvl2pPr>
            <a:lvl3pPr marL="406400" indent="609600" algn="ctr">
              <a:buClrTx/>
              <a:buSzTx/>
              <a:buFontTx/>
              <a:buNone/>
              <a:defRPr sz="2400">
                <a:solidFill>
                  <a:srgbClr val="464D51"/>
                </a:solidFill>
              </a:defRPr>
            </a:lvl3pPr>
            <a:lvl4pPr marL="406400" indent="1079500" algn="ctr">
              <a:buClrTx/>
              <a:buSzTx/>
              <a:buFontTx/>
              <a:buNone/>
              <a:defRPr sz="2400">
                <a:solidFill>
                  <a:srgbClr val="464D51"/>
                </a:solidFill>
              </a:defRPr>
            </a:lvl4pPr>
            <a:lvl5pPr marL="406400" indent="1536700" algn="ctr">
              <a:buClrTx/>
              <a:buSzTx/>
              <a:buFontTx/>
              <a:buNone/>
              <a:defRPr sz="2400">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133"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140" name="Title Text"/>
          <p:cNvSpPr txBox="1">
            <a:spLocks noGrp="1"/>
          </p:cNvSpPr>
          <p:nvPr>
            <p:ph type="title"/>
          </p:nvPr>
        </p:nvSpPr>
        <p:spPr>
          <a:prstGeom prst="rect">
            <a:avLst/>
          </a:prstGeom>
        </p:spPr>
        <p:txBody>
          <a:bodyPr/>
          <a:lstStyle>
            <a:lvl1pPr>
              <a:defRPr>
                <a:solidFill>
                  <a:srgbClr val="464D51"/>
                </a:solidFill>
              </a:defRPr>
            </a:lvl1pPr>
          </a:lstStyle>
          <a:p>
            <a:r>
              <a:t>Title Text</a:t>
            </a:r>
          </a:p>
        </p:txBody>
      </p:sp>
      <p:sp>
        <p:nvSpPr>
          <p:cNvPr id="141" name="Body Level One…"/>
          <p:cNvSpPr txBox="1">
            <a:spLocks noGrp="1"/>
          </p:cNvSpPr>
          <p:nvPr>
            <p:ph type="body" idx="1"/>
          </p:nvPr>
        </p:nvSpPr>
        <p:spPr>
          <a:prstGeom prst="rect">
            <a:avLst/>
          </a:prstGeom>
        </p:spPr>
        <p:txBody>
          <a:bodyPr/>
          <a:lstStyle>
            <a:lvl1pPr>
              <a:buClr>
                <a:srgbClr val="464D51"/>
              </a:buClr>
              <a:defRPr>
                <a:solidFill>
                  <a:srgbClr val="464D51"/>
                </a:solidFill>
              </a:defRPr>
            </a:lvl1pPr>
            <a:lvl2pPr>
              <a:buClr>
                <a:srgbClr val="464D51"/>
              </a:buClr>
              <a:defRPr>
                <a:solidFill>
                  <a:srgbClr val="464D51"/>
                </a:solidFill>
              </a:defRPr>
            </a:lvl2pPr>
            <a:lvl3pPr>
              <a:buClr>
                <a:srgbClr val="464D51"/>
              </a:buClr>
              <a:defRPr>
                <a:solidFill>
                  <a:srgbClr val="464D51"/>
                </a:solidFill>
              </a:defRPr>
            </a:lvl3pPr>
            <a:lvl4pPr>
              <a:buClr>
                <a:srgbClr val="464D51"/>
              </a:buClr>
              <a:defRPr>
                <a:solidFill>
                  <a:srgbClr val="464D51"/>
                </a:solidFill>
              </a:defRPr>
            </a:lvl4pPr>
            <a:lvl5pPr>
              <a:buClr>
                <a:srgbClr val="464D51"/>
              </a:buClr>
              <a:defRPr>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831850" y="1709738"/>
            <a:ext cx="10515600" cy="2852737"/>
          </a:xfrm>
          <a:prstGeom prst="rect">
            <a:avLst/>
          </a:prstGeom>
        </p:spPr>
        <p:txBody>
          <a:bodyPr anchor="b"/>
          <a:lstStyle>
            <a:lvl1pPr>
              <a:defRPr sz="6000">
                <a:solidFill>
                  <a:srgbClr val="464D51"/>
                </a:solidFill>
              </a:defRPr>
            </a:lvl1pPr>
          </a:lstStyle>
          <a:p>
            <a:r>
              <a:t>Title Text</a:t>
            </a:r>
          </a:p>
        </p:txBody>
      </p:sp>
      <p:sp>
        <p:nvSpPr>
          <p:cNvPr id="150" name="Body Level One…"/>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929496"/>
                </a:solidFill>
              </a:defRPr>
            </a:lvl1pPr>
            <a:lvl2pPr marL="228600" indent="457200">
              <a:buClrTx/>
              <a:buSzTx/>
              <a:buFontTx/>
              <a:buNone/>
              <a:defRPr sz="2400">
                <a:solidFill>
                  <a:srgbClr val="929496"/>
                </a:solidFill>
              </a:defRPr>
            </a:lvl2pPr>
            <a:lvl3pPr marL="228600" indent="914400">
              <a:buClrTx/>
              <a:buSzTx/>
              <a:buFontTx/>
              <a:buNone/>
              <a:defRPr sz="2400">
                <a:solidFill>
                  <a:srgbClr val="929496"/>
                </a:solidFill>
              </a:defRPr>
            </a:lvl3pPr>
            <a:lvl4pPr marL="228600" indent="1371600">
              <a:buClrTx/>
              <a:buSzTx/>
              <a:buFontTx/>
              <a:buNone/>
              <a:defRPr sz="2400">
                <a:solidFill>
                  <a:srgbClr val="929496"/>
                </a:solidFill>
              </a:defRPr>
            </a:lvl4pPr>
            <a:lvl5pPr marL="228600" indent="1828800">
              <a:buClrTx/>
              <a:buSzTx/>
              <a:buFontTx/>
              <a:buNone/>
              <a:defRPr sz="2400">
                <a:solidFill>
                  <a:srgbClr val="929496"/>
                </a:solidFill>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158" name="Title Text"/>
          <p:cNvSpPr txBox="1">
            <a:spLocks noGrp="1"/>
          </p:cNvSpPr>
          <p:nvPr>
            <p:ph type="title"/>
          </p:nvPr>
        </p:nvSpPr>
        <p:spPr>
          <a:prstGeom prst="rect">
            <a:avLst/>
          </a:prstGeom>
        </p:spPr>
        <p:txBody>
          <a:bodyPr/>
          <a:lstStyle>
            <a:lvl1pPr>
              <a:defRPr>
                <a:solidFill>
                  <a:srgbClr val="464D51"/>
                </a:solidFill>
              </a:defRPr>
            </a:lvl1pPr>
          </a:lstStyle>
          <a:p>
            <a:r>
              <a:t>Title Text</a:t>
            </a:r>
          </a:p>
        </p:txBody>
      </p:sp>
      <p:sp>
        <p:nvSpPr>
          <p:cNvPr id="159" name="Body Level One…"/>
          <p:cNvSpPr txBox="1">
            <a:spLocks noGrp="1"/>
          </p:cNvSpPr>
          <p:nvPr>
            <p:ph type="body" sz="half" idx="1"/>
          </p:nvPr>
        </p:nvSpPr>
        <p:spPr>
          <a:xfrm>
            <a:off x="838200" y="1825625"/>
            <a:ext cx="5181600" cy="4351338"/>
          </a:xfrm>
          <a:prstGeom prst="rect">
            <a:avLst/>
          </a:prstGeom>
        </p:spPr>
        <p:txBody>
          <a:bodyPr/>
          <a:lstStyle>
            <a:lvl1pPr>
              <a:buClr>
                <a:srgbClr val="464D51"/>
              </a:buClr>
              <a:defRPr>
                <a:solidFill>
                  <a:srgbClr val="464D51"/>
                </a:solidFill>
              </a:defRPr>
            </a:lvl1pPr>
            <a:lvl2pPr>
              <a:buClr>
                <a:srgbClr val="464D51"/>
              </a:buClr>
              <a:defRPr>
                <a:solidFill>
                  <a:srgbClr val="464D51"/>
                </a:solidFill>
              </a:defRPr>
            </a:lvl2pPr>
            <a:lvl3pPr>
              <a:buClr>
                <a:srgbClr val="464D51"/>
              </a:buClr>
              <a:defRPr>
                <a:solidFill>
                  <a:srgbClr val="464D51"/>
                </a:solidFill>
              </a:defRPr>
            </a:lvl3pPr>
            <a:lvl4pPr>
              <a:buClr>
                <a:srgbClr val="464D51"/>
              </a:buClr>
              <a:defRPr>
                <a:solidFill>
                  <a:srgbClr val="464D51"/>
                </a:solidFill>
              </a:defRPr>
            </a:lvl4pPr>
            <a:lvl5pPr>
              <a:buClr>
                <a:srgbClr val="464D51"/>
              </a:buClr>
              <a:defRPr>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160" name="Google Shape;121;p42"/>
          <p:cNvSpPr txBox="1">
            <a:spLocks noGrp="1"/>
          </p:cNvSpPr>
          <p:nvPr>
            <p:ph type="body" sz="half" idx="21"/>
          </p:nvPr>
        </p:nvSpPr>
        <p:spPr>
          <a:xfrm>
            <a:off x="6172200" y="1825625"/>
            <a:ext cx="5181600" cy="4351338"/>
          </a:xfrm>
          <a:prstGeom prst="rect">
            <a:avLst/>
          </a:prstGeom>
        </p:spPr>
        <p:txBody>
          <a:bodyPr/>
          <a:lstStyle/>
          <a:p>
            <a:pPr>
              <a:buClr>
                <a:srgbClr val="464D51"/>
              </a:buClr>
              <a:defRPr>
                <a:solidFill>
                  <a:srgbClr val="464D51"/>
                </a:solidFill>
              </a:defRPr>
            </a:pPr>
            <a:endParaRPr/>
          </a:p>
        </p:txBody>
      </p:sp>
      <p:sp>
        <p:nvSpPr>
          <p:cNvPr id="161"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168" name="Title Text"/>
          <p:cNvSpPr txBox="1">
            <a:spLocks noGrp="1"/>
          </p:cNvSpPr>
          <p:nvPr>
            <p:ph type="title"/>
          </p:nvPr>
        </p:nvSpPr>
        <p:spPr>
          <a:xfrm>
            <a:off x="839787" y="365125"/>
            <a:ext cx="10515601" cy="1325563"/>
          </a:xfrm>
          <a:prstGeom prst="rect">
            <a:avLst/>
          </a:prstGeom>
        </p:spPr>
        <p:txBody>
          <a:bodyPr/>
          <a:lstStyle>
            <a:lvl1pPr>
              <a:defRPr>
                <a:solidFill>
                  <a:srgbClr val="464D51"/>
                </a:solidFill>
              </a:defRPr>
            </a:lvl1pPr>
          </a:lstStyle>
          <a:p>
            <a:r>
              <a:t>Title Text</a:t>
            </a:r>
          </a:p>
        </p:txBody>
      </p:sp>
      <p:sp>
        <p:nvSpPr>
          <p:cNvPr id="169" name="Body Level One…"/>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solidFill>
                  <a:srgbClr val="464D51"/>
                </a:solidFill>
              </a:defRPr>
            </a:lvl1pPr>
            <a:lvl2pPr marL="228600" indent="457200">
              <a:buClrTx/>
              <a:buSzTx/>
              <a:buFontTx/>
              <a:buNone/>
              <a:defRPr sz="2400" b="1">
                <a:solidFill>
                  <a:srgbClr val="464D51"/>
                </a:solidFill>
              </a:defRPr>
            </a:lvl2pPr>
            <a:lvl3pPr marL="228600" indent="914400">
              <a:buClrTx/>
              <a:buSzTx/>
              <a:buFontTx/>
              <a:buNone/>
              <a:defRPr sz="2400" b="1">
                <a:solidFill>
                  <a:srgbClr val="464D51"/>
                </a:solidFill>
              </a:defRPr>
            </a:lvl3pPr>
            <a:lvl4pPr marL="228600" indent="1371600">
              <a:buClrTx/>
              <a:buSzTx/>
              <a:buFontTx/>
              <a:buNone/>
              <a:defRPr sz="2400" b="1">
                <a:solidFill>
                  <a:srgbClr val="464D51"/>
                </a:solidFill>
              </a:defRPr>
            </a:lvl4pPr>
            <a:lvl5pPr marL="228600" indent="1828800">
              <a:buClrTx/>
              <a:buSzTx/>
              <a:buFontTx/>
              <a:buNone/>
              <a:defRPr sz="2400" b="1">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170" name="Google Shape;128;p43"/>
          <p:cNvSpPr txBox="1">
            <a:spLocks noGrp="1"/>
          </p:cNvSpPr>
          <p:nvPr>
            <p:ph type="body" sz="half" idx="21"/>
          </p:nvPr>
        </p:nvSpPr>
        <p:spPr>
          <a:xfrm>
            <a:off x="839787" y="2505075"/>
            <a:ext cx="5157789" cy="3684588"/>
          </a:xfrm>
          <a:prstGeom prst="rect">
            <a:avLst/>
          </a:prstGeom>
        </p:spPr>
        <p:txBody>
          <a:bodyPr/>
          <a:lstStyle/>
          <a:p>
            <a:pPr>
              <a:buClr>
                <a:srgbClr val="464D51"/>
              </a:buClr>
              <a:defRPr>
                <a:solidFill>
                  <a:srgbClr val="464D51"/>
                </a:solidFill>
              </a:defRPr>
            </a:pPr>
            <a:endParaRPr/>
          </a:p>
        </p:txBody>
      </p:sp>
      <p:sp>
        <p:nvSpPr>
          <p:cNvPr id="171" name="Google Shape;129;p43"/>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solidFill>
                  <a:srgbClr val="464D51"/>
                </a:solidFill>
              </a:defRPr>
            </a:pPr>
            <a:endParaRPr/>
          </a:p>
        </p:txBody>
      </p:sp>
      <p:sp>
        <p:nvSpPr>
          <p:cNvPr id="172" name="Google Shape;130;p43"/>
          <p:cNvSpPr txBox="1">
            <a:spLocks noGrp="1"/>
          </p:cNvSpPr>
          <p:nvPr>
            <p:ph type="body" sz="half" idx="23"/>
          </p:nvPr>
        </p:nvSpPr>
        <p:spPr>
          <a:xfrm>
            <a:off x="6172200" y="2505075"/>
            <a:ext cx="5183188" cy="3684588"/>
          </a:xfrm>
          <a:prstGeom prst="rect">
            <a:avLst/>
          </a:prstGeom>
        </p:spPr>
        <p:txBody>
          <a:bodyPr/>
          <a:lstStyle/>
          <a:p>
            <a:pPr>
              <a:buClr>
                <a:srgbClr val="464D51"/>
              </a:buClr>
              <a:defRPr>
                <a:solidFill>
                  <a:srgbClr val="464D51"/>
                </a:solidFill>
              </a:defRPr>
            </a:pPr>
            <a:endParaRPr/>
          </a:p>
        </p:txBody>
      </p:sp>
      <p:sp>
        <p:nvSpPr>
          <p:cNvPr id="173"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180" name="Title Text"/>
          <p:cNvSpPr txBox="1">
            <a:spLocks noGrp="1"/>
          </p:cNvSpPr>
          <p:nvPr>
            <p:ph type="title"/>
          </p:nvPr>
        </p:nvSpPr>
        <p:spPr>
          <a:prstGeom prst="rect">
            <a:avLst/>
          </a:prstGeom>
        </p:spPr>
        <p:txBody>
          <a:bodyPr/>
          <a:lstStyle>
            <a:lvl1pPr>
              <a:defRPr>
                <a:solidFill>
                  <a:srgbClr val="464D51"/>
                </a:solidFill>
              </a:defRPr>
            </a:lvl1pPr>
          </a:lstStyle>
          <a:p>
            <a:r>
              <a:t>Title Text</a:t>
            </a:r>
          </a:p>
        </p:txBody>
      </p:sp>
      <p:sp>
        <p:nvSpPr>
          <p:cNvPr id="181"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88"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195" name="Title Text"/>
          <p:cNvSpPr txBox="1">
            <a:spLocks noGrp="1"/>
          </p:cNvSpPr>
          <p:nvPr>
            <p:ph type="title"/>
          </p:nvPr>
        </p:nvSpPr>
        <p:spPr>
          <a:xfrm>
            <a:off x="839787" y="457200"/>
            <a:ext cx="3932239" cy="1600200"/>
          </a:xfrm>
          <a:prstGeom prst="rect">
            <a:avLst/>
          </a:prstGeom>
        </p:spPr>
        <p:txBody>
          <a:bodyPr anchor="b"/>
          <a:lstStyle>
            <a:lvl1pPr>
              <a:defRPr sz="3200">
                <a:solidFill>
                  <a:srgbClr val="464D51"/>
                </a:solidFill>
              </a:defRPr>
            </a:lvl1pPr>
          </a:lstStyle>
          <a:p>
            <a:r>
              <a:t>Title Text</a:t>
            </a:r>
          </a:p>
        </p:txBody>
      </p:sp>
      <p:sp>
        <p:nvSpPr>
          <p:cNvPr id="196" name="Body Level One…"/>
          <p:cNvSpPr txBox="1">
            <a:spLocks noGrp="1"/>
          </p:cNvSpPr>
          <p:nvPr>
            <p:ph type="body" sz="half" idx="1"/>
          </p:nvPr>
        </p:nvSpPr>
        <p:spPr>
          <a:xfrm>
            <a:off x="5183187" y="987425"/>
            <a:ext cx="6172201" cy="4873625"/>
          </a:xfrm>
          <a:prstGeom prst="rect">
            <a:avLst/>
          </a:prstGeom>
        </p:spPr>
        <p:txBody>
          <a:bodyPr/>
          <a:lstStyle>
            <a:lvl1pPr indent="-431800">
              <a:buClr>
                <a:srgbClr val="464D51"/>
              </a:buClr>
              <a:buSzPts val="3200"/>
              <a:defRPr sz="3200">
                <a:solidFill>
                  <a:srgbClr val="464D51"/>
                </a:solidFill>
              </a:defRPr>
            </a:lvl1pPr>
            <a:lvl2pPr marL="972457" indent="-464457">
              <a:buClr>
                <a:srgbClr val="464D51"/>
              </a:buClr>
              <a:buSzPts val="3200"/>
              <a:defRPr sz="3200">
                <a:solidFill>
                  <a:srgbClr val="464D51"/>
                </a:solidFill>
              </a:defRPr>
            </a:lvl2pPr>
            <a:lvl3pPr marL="1498600" indent="-508000">
              <a:buClr>
                <a:srgbClr val="464D51"/>
              </a:buClr>
              <a:buSzPts val="3200"/>
              <a:defRPr sz="3200">
                <a:solidFill>
                  <a:srgbClr val="464D51"/>
                </a:solidFill>
              </a:defRPr>
            </a:lvl3pPr>
            <a:lvl4pPr marL="2042160" indent="-568960">
              <a:buClr>
                <a:srgbClr val="464D51"/>
              </a:buClr>
              <a:buSzPts val="3200"/>
              <a:defRPr sz="3200">
                <a:solidFill>
                  <a:srgbClr val="464D51"/>
                </a:solidFill>
              </a:defRPr>
            </a:lvl4pPr>
            <a:lvl5pPr marL="2499360" indent="-568960">
              <a:buClr>
                <a:srgbClr val="464D51"/>
              </a:buClr>
              <a:buSzPts val="3200"/>
              <a:defRPr sz="3200">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197" name="Google Shape;146;p46"/>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solidFill>
                  <a:srgbClr val="464D51"/>
                </a:solidFill>
              </a:defRPr>
            </a:pPr>
            <a:endParaRPr/>
          </a:p>
        </p:txBody>
      </p:sp>
      <p:sp>
        <p:nvSpPr>
          <p:cNvPr id="198"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205" name="Title Text"/>
          <p:cNvSpPr txBox="1">
            <a:spLocks noGrp="1"/>
          </p:cNvSpPr>
          <p:nvPr>
            <p:ph type="title"/>
          </p:nvPr>
        </p:nvSpPr>
        <p:spPr>
          <a:xfrm>
            <a:off x="839787" y="457200"/>
            <a:ext cx="3932239" cy="1600200"/>
          </a:xfrm>
          <a:prstGeom prst="rect">
            <a:avLst/>
          </a:prstGeom>
        </p:spPr>
        <p:txBody>
          <a:bodyPr anchor="b"/>
          <a:lstStyle>
            <a:lvl1pPr>
              <a:defRPr sz="3200">
                <a:solidFill>
                  <a:srgbClr val="464D51"/>
                </a:solidFill>
              </a:defRPr>
            </a:lvl1pPr>
          </a:lstStyle>
          <a:p>
            <a:r>
              <a:t>Title Text</a:t>
            </a:r>
          </a:p>
        </p:txBody>
      </p:sp>
      <p:sp>
        <p:nvSpPr>
          <p:cNvPr id="206" name="Google Shape;152;p47"/>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207"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solidFill>
                  <a:srgbClr val="464D51"/>
                </a:solidFill>
              </a:defRPr>
            </a:lvl1pPr>
            <a:lvl2pPr marL="228600" indent="457200">
              <a:buClrTx/>
              <a:buSzTx/>
              <a:buFontTx/>
              <a:buNone/>
              <a:defRPr sz="1600">
                <a:solidFill>
                  <a:srgbClr val="464D51"/>
                </a:solidFill>
              </a:defRPr>
            </a:lvl2pPr>
            <a:lvl3pPr marL="228600" indent="914400">
              <a:buClrTx/>
              <a:buSzTx/>
              <a:buFontTx/>
              <a:buNone/>
              <a:defRPr sz="1600">
                <a:solidFill>
                  <a:srgbClr val="464D51"/>
                </a:solidFill>
              </a:defRPr>
            </a:lvl3pPr>
            <a:lvl4pPr marL="228600" indent="1371600">
              <a:buClrTx/>
              <a:buSzTx/>
              <a:buFontTx/>
              <a:buNone/>
              <a:defRPr sz="1600">
                <a:solidFill>
                  <a:srgbClr val="464D51"/>
                </a:solidFill>
              </a:defRPr>
            </a:lvl4pPr>
            <a:lvl5pPr marL="228600" indent="1828800">
              <a:buClrTx/>
              <a:buSzTx/>
              <a:buFontTx/>
              <a:buNone/>
              <a:defRPr sz="1600">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208"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215" name="Title Text"/>
          <p:cNvSpPr txBox="1">
            <a:spLocks noGrp="1"/>
          </p:cNvSpPr>
          <p:nvPr>
            <p:ph type="title"/>
          </p:nvPr>
        </p:nvSpPr>
        <p:spPr>
          <a:prstGeom prst="rect">
            <a:avLst/>
          </a:prstGeom>
        </p:spPr>
        <p:txBody>
          <a:bodyPr/>
          <a:lstStyle>
            <a:lvl1pPr>
              <a:defRPr>
                <a:solidFill>
                  <a:srgbClr val="464D51"/>
                </a:solidFill>
              </a:defRPr>
            </a:lvl1pPr>
          </a:lstStyle>
          <a:p>
            <a:r>
              <a:t>Title Text</a:t>
            </a:r>
          </a:p>
        </p:txBody>
      </p:sp>
      <p:sp>
        <p:nvSpPr>
          <p:cNvPr id="216" name="Body Level One…"/>
          <p:cNvSpPr txBox="1">
            <a:spLocks noGrp="1"/>
          </p:cNvSpPr>
          <p:nvPr>
            <p:ph type="body" idx="1"/>
          </p:nvPr>
        </p:nvSpPr>
        <p:spPr>
          <a:xfrm rot="5400000">
            <a:off x="3920330" y="-1256506"/>
            <a:ext cx="4351339" cy="10515601"/>
          </a:xfrm>
          <a:prstGeom prst="rect">
            <a:avLst/>
          </a:prstGeom>
        </p:spPr>
        <p:txBody>
          <a:bodyPr/>
          <a:lstStyle>
            <a:lvl1pPr>
              <a:buClr>
                <a:srgbClr val="464D51"/>
              </a:buClr>
              <a:defRPr>
                <a:solidFill>
                  <a:srgbClr val="464D51"/>
                </a:solidFill>
              </a:defRPr>
            </a:lvl1pPr>
            <a:lvl2pPr>
              <a:buClr>
                <a:srgbClr val="464D51"/>
              </a:buClr>
              <a:defRPr>
                <a:solidFill>
                  <a:srgbClr val="464D51"/>
                </a:solidFill>
              </a:defRPr>
            </a:lvl2pPr>
            <a:lvl3pPr>
              <a:buClr>
                <a:srgbClr val="464D51"/>
              </a:buClr>
              <a:defRPr>
                <a:solidFill>
                  <a:srgbClr val="464D51"/>
                </a:solidFill>
              </a:defRPr>
            </a:lvl3pPr>
            <a:lvl4pPr>
              <a:buClr>
                <a:srgbClr val="464D51"/>
              </a:buClr>
              <a:defRPr>
                <a:solidFill>
                  <a:srgbClr val="464D51"/>
                </a:solidFill>
              </a:defRPr>
            </a:lvl4pPr>
            <a:lvl5pPr>
              <a:buClr>
                <a:srgbClr val="464D51"/>
              </a:buClr>
              <a:defRPr>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217"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VERTICAL_TITLE_AND_VERTICAL_TEXT">
    <p:spTree>
      <p:nvGrpSpPr>
        <p:cNvPr id="1" name=""/>
        <p:cNvGrpSpPr/>
        <p:nvPr/>
      </p:nvGrpSpPr>
      <p:grpSpPr>
        <a:xfrm>
          <a:off x="0" y="0"/>
          <a:ext cx="0" cy="0"/>
          <a:chOff x="0" y="0"/>
          <a:chExt cx="0" cy="0"/>
        </a:xfrm>
      </p:grpSpPr>
      <p:sp>
        <p:nvSpPr>
          <p:cNvPr id="224" name="Title Text"/>
          <p:cNvSpPr txBox="1">
            <a:spLocks noGrp="1"/>
          </p:cNvSpPr>
          <p:nvPr>
            <p:ph type="title"/>
          </p:nvPr>
        </p:nvSpPr>
        <p:spPr>
          <a:xfrm rot="5400000">
            <a:off x="7133431" y="1956593"/>
            <a:ext cx="5811839" cy="2628901"/>
          </a:xfrm>
          <a:prstGeom prst="rect">
            <a:avLst/>
          </a:prstGeom>
        </p:spPr>
        <p:txBody>
          <a:bodyPr/>
          <a:lstStyle>
            <a:lvl1pPr>
              <a:defRPr>
                <a:solidFill>
                  <a:srgbClr val="464D51"/>
                </a:solidFill>
              </a:defRPr>
            </a:lvl1pPr>
          </a:lstStyle>
          <a:p>
            <a:r>
              <a:t>Title Text</a:t>
            </a:r>
          </a:p>
        </p:txBody>
      </p:sp>
      <p:sp>
        <p:nvSpPr>
          <p:cNvPr id="225" name="Body Level One…"/>
          <p:cNvSpPr txBox="1">
            <a:spLocks noGrp="1"/>
          </p:cNvSpPr>
          <p:nvPr>
            <p:ph type="body" idx="1"/>
          </p:nvPr>
        </p:nvSpPr>
        <p:spPr>
          <a:xfrm rot="5400000">
            <a:off x="1799431" y="-596107"/>
            <a:ext cx="5811838" cy="7734301"/>
          </a:xfrm>
          <a:prstGeom prst="rect">
            <a:avLst/>
          </a:prstGeom>
        </p:spPr>
        <p:txBody>
          <a:bodyPr/>
          <a:lstStyle>
            <a:lvl1pPr>
              <a:buClr>
                <a:srgbClr val="464D51"/>
              </a:buClr>
              <a:defRPr>
                <a:solidFill>
                  <a:srgbClr val="464D51"/>
                </a:solidFill>
              </a:defRPr>
            </a:lvl1pPr>
            <a:lvl2pPr>
              <a:buClr>
                <a:srgbClr val="464D51"/>
              </a:buClr>
              <a:defRPr>
                <a:solidFill>
                  <a:srgbClr val="464D51"/>
                </a:solidFill>
              </a:defRPr>
            </a:lvl2pPr>
            <a:lvl3pPr>
              <a:buClr>
                <a:srgbClr val="464D51"/>
              </a:buClr>
              <a:defRPr>
                <a:solidFill>
                  <a:srgbClr val="464D51"/>
                </a:solidFill>
              </a:defRPr>
            </a:lvl3pPr>
            <a:lvl4pPr>
              <a:buClr>
                <a:srgbClr val="464D51"/>
              </a:buClr>
              <a:defRPr>
                <a:solidFill>
                  <a:srgbClr val="464D51"/>
                </a:solidFill>
              </a:defRPr>
            </a:lvl4pPr>
            <a:lvl5pPr>
              <a:buClr>
                <a:srgbClr val="464D51"/>
              </a:buClr>
              <a:defRPr>
                <a:solidFill>
                  <a:srgbClr val="464D51"/>
                </a:solidFill>
              </a:defRPr>
            </a:lvl5pPr>
          </a:lstStyle>
          <a:p>
            <a:r>
              <a:t>Body Level One</a:t>
            </a:r>
          </a:p>
          <a:p>
            <a:pPr lvl="1"/>
            <a:r>
              <a:t>Body Level Two</a:t>
            </a:r>
          </a:p>
          <a:p>
            <a:pPr lvl="2"/>
            <a:r>
              <a:t>Body Level Three</a:t>
            </a:r>
          </a:p>
          <a:p>
            <a:pPr lvl="3"/>
            <a:r>
              <a:t>Body Level Four</a:t>
            </a:r>
          </a:p>
          <a:p>
            <a:pPr lvl="4"/>
            <a:r>
              <a:t>Body Level Five</a:t>
            </a:r>
          </a:p>
        </p:txBody>
      </p:sp>
      <p:sp>
        <p:nvSpPr>
          <p:cNvPr id="226" name="Slide Number"/>
          <p:cNvSpPr txBox="1">
            <a:spLocks noGrp="1"/>
          </p:cNvSpPr>
          <p:nvPr>
            <p:ph type="sldNum" sz="quarter" idx="2"/>
          </p:nvPr>
        </p:nvSpPr>
        <p:spPr>
          <a:prstGeom prst="rect">
            <a:avLst/>
          </a:prstGeom>
        </p:spPr>
        <p:txBody>
          <a:bodyPr/>
          <a:lstStyle>
            <a:lvl1pPr>
              <a:defRPr>
                <a:solidFill>
                  <a:srgbClr val="929496"/>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Google Shape;36;p31"/>
          <p:cNvSpPr txBox="1">
            <a:spLocks noGrp="1"/>
          </p:cNvSpPr>
          <p:nvPr>
            <p:ph type="body" sz="half" idx="21"/>
          </p:nvPr>
        </p:nvSpPr>
        <p:spPr>
          <a:xfrm>
            <a:off x="6172200" y="1825625"/>
            <a:ext cx="5181600" cy="4351338"/>
          </a:xfrm>
          <a:prstGeom prst="rect">
            <a:avLst/>
          </a:prstGeom>
        </p:spPr>
        <p:txBody>
          <a:bodyPr/>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Google Shape;43;p32"/>
          <p:cNvSpPr txBox="1">
            <a:spLocks noGrp="1"/>
          </p:cNvSpPr>
          <p:nvPr>
            <p:ph type="body" sz="half" idx="21"/>
          </p:nvPr>
        </p:nvSpPr>
        <p:spPr>
          <a:xfrm>
            <a:off x="839787" y="2505075"/>
            <a:ext cx="5157789" cy="3684588"/>
          </a:xfrm>
          <a:prstGeom prst="rect">
            <a:avLst/>
          </a:prstGeom>
        </p:spPr>
        <p:txBody>
          <a:bodyPr/>
          <a:lstStyle/>
          <a:p>
            <a:endParaRPr/>
          </a:p>
        </p:txBody>
      </p:sp>
      <p:sp>
        <p:nvSpPr>
          <p:cNvPr id="51" name="Google Shape;44;p32"/>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52" name="Google Shape;45;p32"/>
          <p:cNvSpPr txBox="1">
            <a:spLocks noGrp="1"/>
          </p:cNvSpPr>
          <p:nvPr>
            <p:ph type="body" sz="half" idx="23"/>
          </p:nvPr>
        </p:nvSpPr>
        <p:spPr>
          <a:xfrm>
            <a:off x="6172200" y="2505075"/>
            <a:ext cx="5183188" cy="3684588"/>
          </a:xfrm>
          <a:prstGeom prst="rect">
            <a:avLst/>
          </a:prstGeom>
        </p:spPr>
        <p:txBody>
          <a:bodyPr/>
          <a:lstStyle/>
          <a:p>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7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6" name="Body Level One…"/>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Body Level One</a:t>
            </a:r>
          </a:p>
          <a:p>
            <a:pPr lvl="1"/>
            <a:r>
              <a:t>Body Level Two</a:t>
            </a:r>
          </a:p>
          <a:p>
            <a:pPr lvl="2"/>
            <a:r>
              <a:t>Body Level Three</a:t>
            </a:r>
          </a:p>
          <a:p>
            <a:pPr lvl="3"/>
            <a:r>
              <a:t>Body Level Four</a:t>
            </a:r>
          </a:p>
          <a:p>
            <a:pPr lvl="4"/>
            <a:r>
              <a:t>Body Level Five</a:t>
            </a:r>
          </a:p>
        </p:txBody>
      </p:sp>
      <p:sp>
        <p:nvSpPr>
          <p:cNvPr id="77" name="Google Shape;61;p35"/>
          <p:cNvSpPr txBox="1">
            <a:spLocks noGrp="1"/>
          </p:cNvSpPr>
          <p:nvPr>
            <p:ph type="body" sz="quarter" idx="21"/>
          </p:nvPr>
        </p:nvSpPr>
        <p:spPr>
          <a:xfrm>
            <a:off x="839787" y="2057400"/>
            <a:ext cx="3932239" cy="3811588"/>
          </a:xfrm>
          <a:prstGeom prst="rect">
            <a:avLst/>
          </a:prstGeom>
        </p:spPr>
        <p:txBody>
          <a:bodyPr/>
          <a:lstStyle/>
          <a:p>
            <a:pPr marL="228600" indent="0">
              <a:buClrTx/>
              <a:buSzTx/>
              <a:buFontTx/>
              <a:buNone/>
              <a:defRPr sz="1600"/>
            </a:pPr>
            <a:endParaRP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85"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6" name="Google Shape;67;p36"/>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87" name="Body Level One…"/>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longcovidkids.org/post/what-is-paediatric-acute-onset-neuropsychiatric-syndrome-pans-and-how-is-it-treated"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www.longcovidkids.org/post/is-long-covid-causing-new-kids-allergies-let-s-look-at-mast-cell-activation-syndrome" TargetMode="External"/><Relationship Id="rId5" Type="http://schemas.openxmlformats.org/officeDocument/2006/relationships/hyperlink" Target="https://www.longcovidkids.org/post/does-your-child-get-dizzy-standing-or-complain-of-a-racing-heart-it-could-be-covid-triggered-pots" TargetMode="External"/><Relationship Id="rId4" Type="http://schemas.openxmlformats.org/officeDocument/2006/relationships/hyperlink" Target="https://www.longcovidkids.org/post/kids-with-me-cfs-long-covid-more-than-post-viral-fatigu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video" Target="https://www.youtube.com/embed/H2nlvOYVsUA?feature=oembed"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longcovidkids.org/educational-toolki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0.xml"/><Relationship Id="rId1" Type="http://schemas.openxmlformats.org/officeDocument/2006/relationships/video" Target="https://www.youtube.com/embed/NY4BzH_g6Fk?start=488&amp;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ngcovidkids.org/post/self-expression-through-arts-long-covid-stars" TargetMode="External"/><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mailto:info@longcovidkids.org" TargetMode="External"/><Relationship Id="rId3" Type="http://schemas.openxmlformats.org/officeDocument/2006/relationships/hyperlink" Target="https://www.scie.org.uk/co-production/" TargetMode="External"/><Relationship Id="rId7" Type="http://schemas.openxmlformats.org/officeDocument/2006/relationships/hyperlink" Target="https://www.longcovidkids.org/blo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longcovidkids.org/long-covid-research-on-children" TargetMode="External"/><Relationship Id="rId5" Type="http://schemas.openxmlformats.org/officeDocument/2006/relationships/hyperlink" Target="https://www.longcovidkids.org/health-social-care-professionals" TargetMode="External"/><Relationship Id="rId4" Type="http://schemas.openxmlformats.org/officeDocument/2006/relationships/image" Target="../media/image3.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R9pywa7wgfE?feature=oembed" TargetMode="External"/><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Google Shape;174;p1"/>
          <p:cNvSpPr/>
          <p:nvPr/>
        </p:nvSpPr>
        <p:spPr>
          <a:xfrm>
            <a:off x="0" y="0"/>
            <a:ext cx="12192000" cy="6858000"/>
          </a:xfrm>
          <a:prstGeom prst="rect">
            <a:avLst/>
          </a:prstGeom>
          <a:solidFill>
            <a:srgbClr val="434343"/>
          </a:solidFill>
          <a:ln w="12700">
            <a:solidFill>
              <a:srgbClr val="31538F"/>
            </a:solidFill>
            <a:miter/>
          </a:ln>
        </p:spPr>
        <p:txBody>
          <a:bodyPr lIns="0" tIns="0" rIns="0" bIns="0" anchor="ctr"/>
          <a:lstStyle/>
          <a:p>
            <a:pPr algn="ctr">
              <a:defRPr sz="1800">
                <a:solidFill>
                  <a:srgbClr val="FFFFFF"/>
                </a:solidFill>
                <a:latin typeface="Calibri"/>
                <a:ea typeface="Calibri"/>
                <a:cs typeface="Calibri"/>
                <a:sym typeface="Calibri"/>
              </a:defRPr>
            </a:pPr>
            <a:endParaRPr/>
          </a:p>
        </p:txBody>
      </p:sp>
      <p:pic>
        <p:nvPicPr>
          <p:cNvPr id="236" name="Google Shape;175;p1" descr="Google Shape;175;p1"/>
          <p:cNvPicPr>
            <a:picLocks noChangeAspect="1"/>
          </p:cNvPicPr>
          <p:nvPr/>
        </p:nvPicPr>
        <p:blipFill>
          <a:blip r:embed="rId3"/>
          <a:stretch>
            <a:fillRect/>
          </a:stretch>
        </p:blipFill>
        <p:spPr>
          <a:xfrm>
            <a:off x="1954060" y="1127343"/>
            <a:ext cx="15227301" cy="8166101"/>
          </a:xfrm>
          <a:prstGeom prst="rect">
            <a:avLst/>
          </a:prstGeom>
          <a:ln w="12700">
            <a:miter lim="400000"/>
          </a:ln>
        </p:spPr>
      </p:pic>
      <p:sp>
        <p:nvSpPr>
          <p:cNvPr id="237" name="Google Shape;176;p1"/>
          <p:cNvSpPr txBox="1"/>
          <p:nvPr/>
        </p:nvSpPr>
        <p:spPr>
          <a:xfrm>
            <a:off x="434512" y="2804699"/>
            <a:ext cx="7892152" cy="11874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400" b="1">
                <a:solidFill>
                  <a:srgbClr val="FFFFFF"/>
                </a:solidFill>
                <a:latin typeface="Helvetica Neue"/>
                <a:ea typeface="Helvetica Neue"/>
                <a:cs typeface="Helvetica Neue"/>
                <a:sym typeface="Helvetica Neue"/>
              </a:defRPr>
            </a:pPr>
            <a:r>
              <a:t>Kirsty Stanley</a:t>
            </a:r>
          </a:p>
          <a:p>
            <a:pPr>
              <a:defRPr sz="2400" b="1">
                <a:solidFill>
                  <a:srgbClr val="FFFFFF"/>
                </a:solidFill>
                <a:latin typeface="Helvetica Neue"/>
                <a:ea typeface="Helvetica Neue"/>
                <a:cs typeface="Helvetica Neue"/>
                <a:sym typeface="Helvetica Neue"/>
              </a:defRPr>
            </a:pPr>
            <a:r>
              <a:t>LCK Health Lead and Occupational Therapist </a:t>
            </a:r>
          </a:p>
        </p:txBody>
      </p:sp>
      <p:sp>
        <p:nvSpPr>
          <p:cNvPr id="238" name="Google Shape;177;p1"/>
          <p:cNvSpPr txBox="1"/>
          <p:nvPr/>
        </p:nvSpPr>
        <p:spPr>
          <a:xfrm>
            <a:off x="434525" y="503999"/>
            <a:ext cx="11090750" cy="1734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nSpc>
                <a:spcPct val="70000"/>
              </a:lnSpc>
              <a:defRPr sz="2800" b="1">
                <a:solidFill>
                  <a:srgbClr val="FFFFFF"/>
                </a:solidFill>
                <a:latin typeface="Helvetica Neue"/>
                <a:ea typeface="Helvetica Neue"/>
                <a:cs typeface="Helvetica Neue"/>
                <a:sym typeface="Helvetica Neue"/>
              </a:defRPr>
            </a:pPr>
            <a:r>
              <a:t>RCPCH Grand Round 6/2/26 - Long Covid in Children and Young People</a:t>
            </a:r>
          </a:p>
          <a:p>
            <a:pPr>
              <a:lnSpc>
                <a:spcPct val="70000"/>
              </a:lnSpc>
            </a:pPr>
            <a:endParaRPr sz="2800" b="1">
              <a:solidFill>
                <a:srgbClr val="FFFFFF"/>
              </a:solidFill>
              <a:latin typeface="Helvetica Neue"/>
              <a:ea typeface="Helvetica Neue"/>
              <a:cs typeface="Helvetica Neue"/>
              <a:sym typeface="Helvetica Neue"/>
            </a:endParaRPr>
          </a:p>
          <a:p>
            <a:pPr>
              <a:lnSpc>
                <a:spcPct val="70000"/>
              </a:lnSpc>
              <a:defRPr sz="2800" b="1">
                <a:solidFill>
                  <a:srgbClr val="FFFFFF"/>
                </a:solidFill>
                <a:latin typeface="Helvetica Neue"/>
                <a:ea typeface="Helvetica Neue"/>
                <a:cs typeface="Helvetica Neue"/>
                <a:sym typeface="Helvetica Neue"/>
              </a:defRPr>
            </a:pPr>
            <a:r>
              <a:t>Long Covid Kids - Learning from Lived Experience: </a:t>
            </a:r>
          </a:p>
          <a:p>
            <a:pPr>
              <a:lnSpc>
                <a:spcPct val="70000"/>
              </a:lnSpc>
              <a:defRPr sz="2800" b="1">
                <a:solidFill>
                  <a:srgbClr val="FFFFFF"/>
                </a:solidFill>
                <a:latin typeface="Helvetica Neue"/>
                <a:ea typeface="Helvetica Neue"/>
                <a:cs typeface="Helvetica Neue"/>
                <a:sym typeface="Helvetica Neue"/>
              </a:defRPr>
            </a:pPr>
            <a:r>
              <a:t>Working in Partnership with Children and Families</a:t>
            </a:r>
          </a:p>
        </p:txBody>
      </p:sp>
      <p:sp>
        <p:nvSpPr>
          <p:cNvPr id="239" name="Google Shape;178;p1"/>
          <p:cNvSpPr/>
          <p:nvPr/>
        </p:nvSpPr>
        <p:spPr>
          <a:xfrm>
            <a:off x="480174" y="450000"/>
            <a:ext cx="3494763" cy="1"/>
          </a:xfrm>
          <a:prstGeom prst="line">
            <a:avLst/>
          </a:prstGeom>
          <a:ln w="38100">
            <a:solidFill>
              <a:srgbClr val="44546A"/>
            </a:solidFill>
            <a:miter/>
          </a:ln>
        </p:spPr>
        <p:txBody>
          <a:bodyPr lIns="0" tIns="0" rIns="0" bIns="0"/>
          <a:lstStyle/>
          <a:p>
            <a:endParaRPr/>
          </a:p>
        </p:txBody>
      </p:sp>
      <p:pic>
        <p:nvPicPr>
          <p:cNvPr id="240" name="Google Shape;179;p1" descr="Google Shape;179;p1"/>
          <p:cNvPicPr>
            <a:picLocks noChangeAspect="1"/>
          </p:cNvPicPr>
          <p:nvPr/>
        </p:nvPicPr>
        <p:blipFill>
          <a:blip r:embed="rId4"/>
          <a:stretch>
            <a:fillRect/>
          </a:stretch>
        </p:blipFill>
        <p:spPr>
          <a:xfrm>
            <a:off x="2506" y="4437074"/>
            <a:ext cx="2333626" cy="2447926"/>
          </a:xfrm>
          <a:prstGeom prst="rect">
            <a:avLst/>
          </a:prstGeom>
          <a:ln w="12700">
            <a:miter lim="400000"/>
          </a:ln>
        </p:spPr>
      </p:pic>
      <p:sp>
        <p:nvSpPr>
          <p:cNvPr id="241" name="Google Shape;180;p1"/>
          <p:cNvSpPr txBox="1"/>
          <p:nvPr/>
        </p:nvSpPr>
        <p:spPr>
          <a:xfrm>
            <a:off x="407224" y="3787862"/>
            <a:ext cx="7946752" cy="376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800" b="1">
                <a:solidFill>
                  <a:srgbClr val="FFFFFF"/>
                </a:solidFill>
                <a:latin typeface="Helvetica Neue"/>
                <a:ea typeface="Helvetica Neue"/>
                <a:cs typeface="Helvetica Neue"/>
                <a:sym typeface="Helvetica Neue"/>
              </a:defRPr>
            </a:lvl1pPr>
          </a:lstStyle>
          <a:p>
            <a:r>
              <a:t>kstanley@longcovidkids.org</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Google Shape;270;g232d5dcf410_0_32"/>
          <p:cNvSpPr txBox="1"/>
          <p:nvPr/>
        </p:nvSpPr>
        <p:spPr>
          <a:xfrm>
            <a:off x="434425" y="503999"/>
            <a:ext cx="5308552" cy="965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defTabSz="859536">
              <a:lnSpc>
                <a:spcPct val="80000"/>
              </a:lnSpc>
              <a:defRPr sz="1316"/>
            </a:pPr>
            <a:endParaRPr sz="1692" b="1">
              <a:solidFill>
                <a:srgbClr val="464D51"/>
              </a:solidFill>
              <a:latin typeface="Helvetica Neue"/>
              <a:ea typeface="Helvetica Neue"/>
              <a:cs typeface="Helvetica Neue"/>
              <a:sym typeface="Helvetica Neue"/>
            </a:endParaRPr>
          </a:p>
          <a:p>
            <a:pPr defTabSz="859536">
              <a:lnSpc>
                <a:spcPct val="80000"/>
              </a:lnSpc>
              <a:defRPr sz="2632" b="1">
                <a:solidFill>
                  <a:srgbClr val="464D51"/>
                </a:solidFill>
                <a:latin typeface="Helvetica Neue"/>
                <a:ea typeface="Helvetica Neue"/>
                <a:cs typeface="Helvetica Neue"/>
                <a:sym typeface="Helvetica Neue"/>
              </a:defRPr>
            </a:pPr>
            <a:r>
              <a:t>Self-Care</a:t>
            </a:r>
            <a:endParaRPr sz="2256"/>
          </a:p>
        </p:txBody>
      </p:sp>
      <p:pic>
        <p:nvPicPr>
          <p:cNvPr id="318" name="Google Shape;271;g232d5dcf410_0_32" descr="Google Shape;271;g232d5dcf410_0_32"/>
          <p:cNvPicPr>
            <a:picLocks noChangeAspect="1"/>
          </p:cNvPicPr>
          <p:nvPr/>
        </p:nvPicPr>
        <p:blipFill>
          <a:blip r:embed="rId3"/>
          <a:stretch>
            <a:fillRect/>
          </a:stretch>
        </p:blipFill>
        <p:spPr>
          <a:xfrm>
            <a:off x="142503" y="5899150"/>
            <a:ext cx="3162301" cy="958850"/>
          </a:xfrm>
          <a:prstGeom prst="rect">
            <a:avLst/>
          </a:prstGeom>
          <a:ln w="12700">
            <a:miter lim="400000"/>
          </a:ln>
        </p:spPr>
      </p:pic>
      <p:sp>
        <p:nvSpPr>
          <p:cNvPr id="319" name="Google Shape;272;g232d5dcf410_0_32"/>
          <p:cNvSpPr txBox="1"/>
          <p:nvPr/>
        </p:nvSpPr>
        <p:spPr>
          <a:xfrm>
            <a:off x="274199" y="1843700"/>
            <a:ext cx="11433952" cy="53728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457200" indent="-368300">
              <a:lnSpc>
                <a:spcPct val="150000"/>
              </a:lnSpc>
              <a:spcBef>
                <a:spcPts val="500"/>
              </a:spcBef>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Adequate Symptom Management - families know there is not a cure.</a:t>
            </a:r>
          </a:p>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Families also know that there are common co-morbidities that should be explored and that may have effective interventions or guidelines to follow. </a:t>
            </a:r>
          </a:p>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SLEEP, NUTRITION, PERSONAL CARE </a:t>
            </a:r>
          </a:p>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Consider equipment provision (e.g. shower stools, ambulatory wheelchair use) and adapting occupations to conserve energy and support participation. </a:t>
            </a:r>
          </a:p>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Refer for Social Care Support if needed - parents - some will have had to give up work to provide care - should receive a carers assessment. </a:t>
            </a:r>
          </a:p>
          <a:p>
            <a:pPr indent="457200">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400">
              <a:solidFill>
                <a:srgbClr val="464D51"/>
              </a:solidFill>
              <a:latin typeface="Helvetica Neue"/>
              <a:ea typeface="Helvetica Neue"/>
              <a:cs typeface="Helvetica Neue"/>
              <a:sym typeface="Helvetica Neue"/>
            </a:endParaRPr>
          </a:p>
        </p:txBody>
      </p:sp>
      <p:sp>
        <p:nvSpPr>
          <p:cNvPr id="320" name="Google Shape;274;g232d5dcf410_0_32"/>
          <p:cNvSpPr/>
          <p:nvPr/>
        </p:nvSpPr>
        <p:spPr>
          <a:xfrm>
            <a:off x="479424" y="450000"/>
            <a:ext cx="11233201" cy="1"/>
          </a:xfrm>
          <a:prstGeom prst="line">
            <a:avLst/>
          </a:prstGeom>
          <a:ln w="38100">
            <a:solidFill>
              <a:srgbClr val="FF7351"/>
            </a:solidFill>
            <a:miter/>
          </a:ln>
        </p:spPr>
        <p:txBody>
          <a:bodyPr lIns="0" tIns="0" rIns="0" bIns="0"/>
          <a:lstStyle/>
          <a:p>
            <a:endParaRPr/>
          </a:p>
        </p:txBody>
      </p:sp>
      <p:sp>
        <p:nvSpPr>
          <p:cNvPr id="321" name="Google Shape;275;g232d5dcf410_0_32"/>
          <p:cNvSpPr/>
          <p:nvPr/>
        </p:nvSpPr>
        <p:spPr>
          <a:xfrm>
            <a:off x="411175" y="1519630"/>
            <a:ext cx="11342701" cy="61501"/>
          </a:xfrm>
          <a:prstGeom prst="line">
            <a:avLst/>
          </a:prstGeom>
          <a:ln w="101600">
            <a:solidFill>
              <a:srgbClr val="FF7351"/>
            </a:solidFill>
            <a:miter/>
          </a:ln>
        </p:spPr>
        <p:txBody>
          <a:bodyPr lIns="0" tIns="0" rIns="0" bIns="0"/>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 name="Google Shape;280;g3c40e00812d_0_73" descr="Google Shape;280;g3c40e00812d_0_73"/>
          <p:cNvPicPr>
            <a:picLocks noChangeAspect="1"/>
          </p:cNvPicPr>
          <p:nvPr/>
        </p:nvPicPr>
        <p:blipFill>
          <a:blip r:embed="rId3"/>
          <a:stretch>
            <a:fillRect/>
          </a:stretch>
        </p:blipFill>
        <p:spPr>
          <a:xfrm>
            <a:off x="142503" y="5899150"/>
            <a:ext cx="3162301" cy="958850"/>
          </a:xfrm>
          <a:prstGeom prst="rect">
            <a:avLst/>
          </a:prstGeom>
          <a:ln w="12700">
            <a:miter lim="400000"/>
          </a:ln>
        </p:spPr>
      </p:pic>
      <p:sp>
        <p:nvSpPr>
          <p:cNvPr id="326" name="Google Shape;282;g3c40e00812d_0_73"/>
          <p:cNvSpPr/>
          <p:nvPr/>
        </p:nvSpPr>
        <p:spPr>
          <a:xfrm>
            <a:off x="479424" y="450000"/>
            <a:ext cx="11233201" cy="1"/>
          </a:xfrm>
          <a:prstGeom prst="line">
            <a:avLst/>
          </a:prstGeom>
          <a:ln w="38100">
            <a:solidFill>
              <a:srgbClr val="FF7351"/>
            </a:solidFill>
            <a:miter/>
          </a:ln>
        </p:spPr>
        <p:txBody>
          <a:bodyPr lIns="0" tIns="0" rIns="0" bIns="0"/>
          <a:lstStyle/>
          <a:p>
            <a:endParaRPr/>
          </a:p>
        </p:txBody>
      </p:sp>
      <p:sp>
        <p:nvSpPr>
          <p:cNvPr id="327" name="Google Shape;283;g3c40e00812d_0_73"/>
          <p:cNvSpPr txBox="1"/>
          <p:nvPr/>
        </p:nvSpPr>
        <p:spPr>
          <a:xfrm>
            <a:off x="479425" y="463200"/>
            <a:ext cx="10530600" cy="604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2800" b="1">
                <a:solidFill>
                  <a:srgbClr val="464D51"/>
                </a:solidFill>
                <a:latin typeface="Helvetica Neue"/>
                <a:ea typeface="Helvetica Neue"/>
                <a:cs typeface="Helvetica Neue"/>
                <a:sym typeface="Helvetica Neue"/>
              </a:defRPr>
            </a:lvl1pPr>
          </a:lstStyle>
          <a:p>
            <a:r>
              <a:t>Common Comorbidities/Symptom Clusters</a:t>
            </a:r>
          </a:p>
        </p:txBody>
      </p:sp>
      <p:sp>
        <p:nvSpPr>
          <p:cNvPr id="328" name="Google Shape;284;g3c40e00812d_0_73"/>
          <p:cNvSpPr txBox="1"/>
          <p:nvPr/>
        </p:nvSpPr>
        <p:spPr>
          <a:xfrm>
            <a:off x="411174" y="1519624"/>
            <a:ext cx="11056802" cy="4393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2000" u="sng">
                <a:solidFill>
                  <a:srgbClr val="FF7352"/>
                </a:solidFill>
                <a:latin typeface="Helvetica Neue"/>
                <a:ea typeface="Helvetica Neue"/>
                <a:cs typeface="Helvetica Neue"/>
                <a:sym typeface="Helvetica Neue"/>
              </a:defRPr>
            </a:pPr>
            <a:r>
              <a:rPr>
                <a:solidFill>
                  <a:srgbClr val="0563C1"/>
                </a:solidFill>
                <a:uFill>
                  <a:solidFill>
                    <a:srgbClr val="0563C1"/>
                  </a:solidFill>
                </a:uFill>
                <a:hlinkClick r:id="rId4"/>
              </a:rPr>
              <a:t>ME/CFS - Fatigue, brain fog, PESE</a:t>
            </a:r>
          </a:p>
          <a:p>
            <a:endParaRPr sz="2000">
              <a:latin typeface="Helvetica Neue"/>
              <a:ea typeface="Helvetica Neue"/>
              <a:cs typeface="Helvetica Neue"/>
              <a:sym typeface="Helvetica Neue"/>
            </a:endParaRPr>
          </a:p>
          <a:p>
            <a:pPr>
              <a:defRPr sz="2000" u="sng">
                <a:solidFill>
                  <a:srgbClr val="FF7352"/>
                </a:solidFill>
                <a:latin typeface="Helvetica Neue"/>
                <a:ea typeface="Helvetica Neue"/>
                <a:cs typeface="Helvetica Neue"/>
                <a:sym typeface="Helvetica Neue"/>
              </a:defRPr>
            </a:pPr>
            <a:r>
              <a:rPr>
                <a:solidFill>
                  <a:srgbClr val="0563C1"/>
                </a:solidFill>
                <a:uFill>
                  <a:solidFill>
                    <a:srgbClr val="0563C1"/>
                  </a:solidFill>
                </a:uFill>
                <a:hlinkClick r:id="rId5"/>
              </a:rPr>
              <a:t>PoTS - Dizziness, Fainting, Nausea</a:t>
            </a:r>
          </a:p>
          <a:p>
            <a:endParaRPr sz="2000">
              <a:latin typeface="Helvetica Neue"/>
              <a:ea typeface="Helvetica Neue"/>
              <a:cs typeface="Helvetica Neue"/>
              <a:sym typeface="Helvetica Neue"/>
            </a:endParaRPr>
          </a:p>
          <a:p>
            <a:pPr>
              <a:defRPr sz="2000" u="sng">
                <a:solidFill>
                  <a:srgbClr val="FF7352"/>
                </a:solidFill>
                <a:latin typeface="Helvetica Neue"/>
                <a:ea typeface="Helvetica Neue"/>
                <a:cs typeface="Helvetica Neue"/>
                <a:sym typeface="Helvetica Neue"/>
              </a:defRPr>
            </a:pPr>
            <a:r>
              <a:rPr>
                <a:solidFill>
                  <a:srgbClr val="0563C1"/>
                </a:solidFill>
                <a:uFill>
                  <a:solidFill>
                    <a:srgbClr val="0563C1"/>
                  </a:solidFill>
                </a:uFill>
                <a:hlinkClick r:id="rId6"/>
              </a:rPr>
              <a:t>MCAS - Allergies and rashes, headaches, hoarse voice etc. </a:t>
            </a:r>
          </a:p>
          <a:p>
            <a:endParaRPr sz="2000">
              <a:latin typeface="Helvetica Neue"/>
              <a:ea typeface="Helvetica Neue"/>
              <a:cs typeface="Helvetica Neue"/>
              <a:sym typeface="Helvetica Neue"/>
            </a:endParaRPr>
          </a:p>
          <a:p>
            <a:pPr>
              <a:defRPr sz="2000" u="sng">
                <a:solidFill>
                  <a:srgbClr val="FF7352"/>
                </a:solidFill>
                <a:latin typeface="Helvetica Neue"/>
                <a:ea typeface="Helvetica Neue"/>
                <a:cs typeface="Helvetica Neue"/>
                <a:sym typeface="Helvetica Neue"/>
              </a:defRPr>
            </a:pPr>
            <a:r>
              <a:rPr>
                <a:solidFill>
                  <a:srgbClr val="0563C1"/>
                </a:solidFill>
                <a:uFill>
                  <a:solidFill>
                    <a:srgbClr val="0563C1"/>
                  </a:solidFill>
                </a:uFill>
                <a:hlinkClick r:id="rId7"/>
              </a:rPr>
              <a:t>PANS - Neuropsychiatric symptoms inc tics, behavioural regression, eating disorders</a:t>
            </a:r>
          </a:p>
          <a:p>
            <a:endParaRPr sz="2000">
              <a:latin typeface="Helvetica Neue"/>
              <a:ea typeface="Helvetica Neue"/>
              <a:cs typeface="Helvetica Neue"/>
              <a:sym typeface="Helvetica Neue"/>
            </a:endParaRPr>
          </a:p>
          <a:p>
            <a:pPr>
              <a:defRPr sz="2000">
                <a:solidFill>
                  <a:srgbClr val="464D51"/>
                </a:solidFill>
                <a:latin typeface="Helvetica Neue"/>
                <a:ea typeface="Helvetica Neue"/>
                <a:cs typeface="Helvetica Neue"/>
                <a:sym typeface="Helvetica Neue"/>
              </a:defRPr>
            </a:pPr>
            <a:r>
              <a:t>The “controversy” of Anxiety and Depression</a:t>
            </a:r>
          </a:p>
          <a:p>
            <a:endParaRPr sz="2000">
              <a:solidFill>
                <a:srgbClr val="464D51"/>
              </a:solidFill>
              <a:latin typeface="Helvetica Neue"/>
              <a:ea typeface="Helvetica Neue"/>
              <a:cs typeface="Helvetica Neue"/>
              <a:sym typeface="Helvetica Neue"/>
            </a:endParaRPr>
          </a:p>
          <a:p>
            <a:pPr>
              <a:defRPr sz="2000">
                <a:solidFill>
                  <a:srgbClr val="464D51"/>
                </a:solidFill>
                <a:latin typeface="Helvetica Neue"/>
                <a:ea typeface="Helvetica Neue"/>
                <a:cs typeface="Helvetica Neue"/>
                <a:sym typeface="Helvetica Neue"/>
              </a:defRPr>
            </a:pPr>
            <a:r>
              <a:t>The Impact of Hormones </a:t>
            </a:r>
          </a:p>
          <a:p>
            <a:endParaRPr sz="2000">
              <a:solidFill>
                <a:srgbClr val="464D51"/>
              </a:solidFill>
              <a:latin typeface="Helvetica Neue"/>
              <a:ea typeface="Helvetica Neue"/>
              <a:cs typeface="Helvetica Neue"/>
              <a:sym typeface="Helvetica Neue"/>
            </a:endParaRPr>
          </a:p>
          <a:p>
            <a:pPr>
              <a:defRPr sz="2000">
                <a:solidFill>
                  <a:srgbClr val="464D51"/>
                </a:solidFill>
                <a:latin typeface="Helvetica Neue"/>
                <a:ea typeface="Helvetica Neue"/>
                <a:cs typeface="Helvetica Neue"/>
                <a:sym typeface="Helvetica Neue"/>
              </a:defRPr>
            </a:pPr>
            <a:r>
              <a:t>Hypermobility, Connective Tissue Disorders and Neurodivergence</a:t>
            </a:r>
            <a:endParaRPr>
              <a:latin typeface="Calibri"/>
              <a:ea typeface="Calibri"/>
              <a:cs typeface="Calibri"/>
              <a:sym typeface="Calibri"/>
            </a:endParaRPr>
          </a:p>
        </p:txBody>
      </p:sp>
      <p:sp>
        <p:nvSpPr>
          <p:cNvPr id="329" name="Google Shape;285;g3c40e00812d_0_73"/>
          <p:cNvSpPr/>
          <p:nvPr/>
        </p:nvSpPr>
        <p:spPr>
          <a:xfrm>
            <a:off x="411175" y="1519630"/>
            <a:ext cx="11342701" cy="61501"/>
          </a:xfrm>
          <a:prstGeom prst="line">
            <a:avLst/>
          </a:prstGeom>
          <a:ln w="101600">
            <a:solidFill>
              <a:srgbClr val="FF7351"/>
            </a:solidFill>
            <a:miter/>
          </a:ln>
        </p:spPr>
        <p:txBody>
          <a:bodyPr lIns="0" tIns="0" rIns="0" bIns="0"/>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 name="Google Shape;291;g1500cc29a64_0_1" descr="Google Shape;291;g1500cc29a64_0_1"/>
          <p:cNvPicPr>
            <a:picLocks noChangeAspect="1"/>
          </p:cNvPicPr>
          <p:nvPr/>
        </p:nvPicPr>
        <p:blipFill>
          <a:blip r:embed="rId3"/>
          <a:stretch>
            <a:fillRect/>
          </a:stretch>
        </p:blipFill>
        <p:spPr>
          <a:xfrm>
            <a:off x="142503" y="5899150"/>
            <a:ext cx="3162301" cy="958850"/>
          </a:xfrm>
          <a:prstGeom prst="rect">
            <a:avLst/>
          </a:prstGeom>
          <a:ln w="12700">
            <a:miter lim="400000"/>
          </a:ln>
        </p:spPr>
      </p:pic>
      <p:pic>
        <p:nvPicPr>
          <p:cNvPr id="334" name="Alex" descr="Alex"/>
          <p:cNvPicPr>
            <a:picLocks/>
          </p:cNvPicPr>
          <p:nvPr>
            <a:videoFile r:link="rId1"/>
          </p:nvPr>
        </p:nvPicPr>
        <p:blipFill>
          <a:blip r:embed="rId4"/>
          <a:stretch>
            <a:fillRect/>
          </a:stretch>
        </p:blipFill>
        <p:spPr>
          <a:xfrm>
            <a:off x="0" y="0"/>
            <a:ext cx="12192000" cy="68580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3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34"/>
                </p:tgtEl>
              </p:cMediaNode>
            </p:video>
            <p:seq concurrent="1" prevAc="none" nextAc="seek">
              <p:cTn id="8" restart="whenNotActive" fill="hold" evtFilter="cancelBubble" nodeType="interactiveSeq">
                <p:stCondLst>
                  <p:cond evt="onClick" delay="0">
                    <p:tgtEl>
                      <p:spTgt spid="33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34"/>
                                        </p:tgtEl>
                                      </p:cBhvr>
                                    </p:cmd>
                                  </p:childTnLst>
                                </p:cTn>
                              </p:par>
                            </p:childTnLst>
                          </p:cTn>
                        </p:par>
                      </p:childTnLst>
                    </p:cTn>
                  </p:par>
                </p:childTnLst>
              </p:cTn>
              <p:nextCondLst>
                <p:cond evt="onClick" delay="0">
                  <p:tgtEl>
                    <p:spTgt spid="33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Google Shape;300;g3c40e00812d_0_95" descr="Google Shape;300;g3c40e00812d_0_95"/>
          <p:cNvPicPr>
            <a:picLocks noChangeAspect="1"/>
          </p:cNvPicPr>
          <p:nvPr/>
        </p:nvPicPr>
        <p:blipFill>
          <a:blip r:embed="rId3"/>
          <a:stretch>
            <a:fillRect/>
          </a:stretch>
        </p:blipFill>
        <p:spPr>
          <a:xfrm>
            <a:off x="142503" y="5899150"/>
            <a:ext cx="3162301" cy="958850"/>
          </a:xfrm>
          <a:prstGeom prst="rect">
            <a:avLst/>
          </a:prstGeom>
          <a:ln w="12700">
            <a:miter lim="400000"/>
          </a:ln>
        </p:spPr>
      </p:pic>
      <p:sp>
        <p:nvSpPr>
          <p:cNvPr id="337" name="Google Shape;301;g3c40e00812d_0_95"/>
          <p:cNvSpPr txBox="1"/>
          <p:nvPr/>
        </p:nvSpPr>
        <p:spPr>
          <a:xfrm>
            <a:off x="3982113" y="1708037"/>
            <a:ext cx="4227788" cy="1218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a:defRPr sz="4100">
                <a:ln w="9525" cap="flat">
                  <a:solidFill>
                    <a:srgbClr val="FF7351"/>
                  </a:solidFill>
                  <a:prstDash val="solid"/>
                  <a:round/>
                </a:ln>
                <a:solidFill>
                  <a:srgbClr val="3BBDC8"/>
                </a:solidFill>
              </a:defRPr>
            </a:lvl1pPr>
          </a:lstStyle>
          <a:p>
            <a:r>
              <a:t>Fatigue</a:t>
            </a:r>
          </a:p>
        </p:txBody>
      </p:sp>
      <p:sp>
        <p:nvSpPr>
          <p:cNvPr id="338" name="Google Shape;302;g3c40e00812d_0_95"/>
          <p:cNvSpPr txBox="1"/>
          <p:nvPr/>
        </p:nvSpPr>
        <p:spPr>
          <a:xfrm>
            <a:off x="2074124" y="2795950"/>
            <a:ext cx="7917751" cy="1179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a:defRPr sz="4000">
                <a:ln w="9525" cap="flat">
                  <a:solidFill>
                    <a:srgbClr val="FF7351"/>
                  </a:solidFill>
                  <a:prstDash val="solid"/>
                  <a:round/>
                </a:ln>
                <a:solidFill>
                  <a:srgbClr val="C5BCB5"/>
                </a:solidFill>
              </a:defRPr>
            </a:lvl1pPr>
          </a:lstStyle>
          <a:p>
            <a:r>
              <a:t>Exhaustion</a:t>
            </a:r>
          </a:p>
        </p:txBody>
      </p:sp>
      <p:sp>
        <p:nvSpPr>
          <p:cNvPr id="339" name="Google Shape;303;g3c40e00812d_0_95"/>
          <p:cNvSpPr txBox="1"/>
          <p:nvPr/>
        </p:nvSpPr>
        <p:spPr>
          <a:xfrm>
            <a:off x="1108755" y="5042413"/>
            <a:ext cx="9974526" cy="1218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ctr">
              <a:defRPr sz="4100">
                <a:ln w="9525" cap="flat">
                  <a:solidFill>
                    <a:srgbClr val="FF7351"/>
                  </a:solidFill>
                  <a:prstDash val="solid"/>
                  <a:round/>
                </a:ln>
                <a:solidFill>
                  <a:srgbClr val="B6D741"/>
                </a:solidFill>
              </a:defRPr>
            </a:lvl1pPr>
          </a:lstStyle>
          <a:p>
            <a:r>
              <a:t>Energy Limitation</a:t>
            </a:r>
          </a:p>
        </p:txBody>
      </p:sp>
      <p:sp>
        <p:nvSpPr>
          <p:cNvPr id="340" name="Google Shape;304;g3c40e00812d_0_95"/>
          <p:cNvSpPr txBox="1"/>
          <p:nvPr/>
        </p:nvSpPr>
        <p:spPr>
          <a:xfrm>
            <a:off x="11" y="190499"/>
            <a:ext cx="12191994" cy="2331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pPr algn="ctr">
              <a:defRPr sz="5600">
                <a:ln w="9525" cap="flat">
                  <a:solidFill>
                    <a:srgbClr val="FF7351"/>
                  </a:solidFill>
                  <a:prstDash val="solid"/>
                  <a:round/>
                </a:ln>
                <a:solidFill>
                  <a:srgbClr val="FF7351"/>
                </a:solidFill>
              </a:defRPr>
            </a:pPr>
            <a:r>
              <a:t>Post Exertional</a:t>
            </a:r>
            <a:br/>
            <a:r>
              <a:t>Symptom Exacerbation</a:t>
            </a:r>
          </a:p>
        </p:txBody>
      </p:sp>
      <p:sp>
        <p:nvSpPr>
          <p:cNvPr id="341" name="Google Shape;305;g3c40e00812d_0_95"/>
          <p:cNvSpPr txBox="1"/>
          <p:nvPr/>
        </p:nvSpPr>
        <p:spPr>
          <a:xfrm>
            <a:off x="39749" y="2984874"/>
            <a:ext cx="11986492" cy="2856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pPr algn="ctr">
              <a:defRPr sz="6100">
                <a:ln w="9525" cap="flat">
                  <a:solidFill>
                    <a:srgbClr val="FF7351"/>
                  </a:solidFill>
                  <a:prstDash val="solid"/>
                  <a:round/>
                </a:ln>
                <a:solidFill>
                  <a:srgbClr val="464D51"/>
                </a:solidFill>
              </a:defRPr>
            </a:pPr>
            <a:r>
              <a:t>Severity, Plateau </a:t>
            </a:r>
            <a:br/>
            <a:r>
              <a:t>and Deterioration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3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p:tmAbs val="0"/>
                                  </p:iterate>
                                  <p:childTnLst>
                                    <p:set>
                                      <p:cBhvr>
                                        <p:cTn id="14" fill="hold"/>
                                        <p:tgtEl>
                                          <p:spTgt spid="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4" nodeType="clickEffect">
                                  <p:stCondLst>
                                    <p:cond delay="0"/>
                                  </p:stCondLst>
                                  <p:iterate>
                                    <p:tmAbs val="0"/>
                                  </p:iterate>
                                  <p:childTnLst>
                                    <p:set>
                                      <p:cBhvr>
                                        <p:cTn id="18" fill="hold">
                                          <p:stCondLst>
                                            <p:cond delay="0"/>
                                          </p:stCondLst>
                                        </p:cTn>
                                        <p:tgtEl>
                                          <p:spTgt spid="3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p:tmAbs val="0"/>
                                  </p:iterate>
                                  <p:childTnLst>
                                    <p:set>
                                      <p:cBhvr>
                                        <p:cTn id="22" fill="hold"/>
                                        <p:tgtEl>
                                          <p:spTgt spid="3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6" nodeType="clickEffect">
                                  <p:stCondLst>
                                    <p:cond delay="0"/>
                                  </p:stCondLst>
                                  <p:iterate>
                                    <p:tmAbs val="0"/>
                                  </p:iterate>
                                  <p:childTnLst>
                                    <p:set>
                                      <p:cBhvr>
                                        <p:cTn id="26" fill="hold">
                                          <p:stCondLst>
                                            <p:cond delay="0"/>
                                          </p:stCondLst>
                                        </p:cTn>
                                        <p:tgtEl>
                                          <p:spTgt spid="3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7" nodeType="clickEffect">
                                  <p:stCondLst>
                                    <p:cond delay="0"/>
                                  </p:stCondLst>
                                  <p:iterate>
                                    <p:tmAbs val="0"/>
                                  </p:iterate>
                                  <p:childTnLst>
                                    <p:set>
                                      <p:cBhvr>
                                        <p:cTn id="30" fill="hold"/>
                                        <p:tgtEl>
                                          <p:spTgt spid="3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8" nodeType="clickEffect">
                                  <p:stCondLst>
                                    <p:cond delay="0"/>
                                  </p:stCondLst>
                                  <p:iterate>
                                    <p:tmAbs val="0"/>
                                  </p:iterate>
                                  <p:childTnLst>
                                    <p:set>
                                      <p:cBhvr>
                                        <p:cTn id="34" fill="hold">
                                          <p:stCondLst>
                                            <p:cond delay="0"/>
                                          </p:stCondLst>
                                        </p:cTn>
                                        <p:tgtEl>
                                          <p:spTgt spid="34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9" nodeType="clickEffect">
                                  <p:stCondLst>
                                    <p:cond delay="0"/>
                                  </p:stCondLst>
                                  <p:iterate>
                                    <p:tmAbs val="0"/>
                                  </p:iterate>
                                  <p:childTnLst>
                                    <p:set>
                                      <p:cBhvr>
                                        <p:cTn id="38" fill="hold"/>
                                        <p:tgtEl>
                                          <p:spTgt spid="3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0" nodeType="clickEffect">
                                  <p:stCondLst>
                                    <p:cond delay="0"/>
                                  </p:stCondLst>
                                  <p:iterate>
                                    <p:tmAbs val="0"/>
                                  </p:iterate>
                                  <p:childTnLst>
                                    <p:set>
                                      <p:cBhvr>
                                        <p:cTn id="42" fill="hold">
                                          <p:stCondLst>
                                            <p:cond delay="0"/>
                                          </p:stCondLst>
                                        </p:cTn>
                                        <p:tgtEl>
                                          <p:spTgt spid="3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1" animBg="1" advAuto="0"/>
      <p:bldP spid="337" grpId="2" animBg="1" advAuto="0"/>
      <p:bldP spid="338" grpId="3" animBg="1" advAuto="0"/>
      <p:bldP spid="338" grpId="4" animBg="1" advAuto="0"/>
      <p:bldP spid="339" grpId="5" animBg="1" advAuto="0"/>
      <p:bldP spid="339" grpId="6" animBg="1" advAuto="0"/>
      <p:bldP spid="340" grpId="7" animBg="1" advAuto="0"/>
      <p:bldP spid="340" grpId="8" animBg="1" advAuto="0"/>
      <p:bldP spid="341" grpId="9" animBg="1" advAuto="0"/>
      <p:bldP spid="341" grpId="1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Google Shape;310;g232d5dcf410_0_53"/>
          <p:cNvSpPr txBox="1"/>
          <p:nvPr/>
        </p:nvSpPr>
        <p:spPr>
          <a:xfrm>
            <a:off x="434424" y="503999"/>
            <a:ext cx="6892252" cy="965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defTabSz="850391">
              <a:defRPr sz="2976" b="1">
                <a:solidFill>
                  <a:srgbClr val="464D51"/>
                </a:solidFill>
                <a:latin typeface="Helvetica Neue"/>
                <a:ea typeface="Helvetica Neue"/>
                <a:cs typeface="Helvetica Neue"/>
                <a:sym typeface="Helvetica Neue"/>
              </a:defRPr>
            </a:lvl1pPr>
          </a:lstStyle>
          <a:p>
            <a:r>
              <a:t>Education</a:t>
            </a:r>
          </a:p>
        </p:txBody>
      </p:sp>
      <p:pic>
        <p:nvPicPr>
          <p:cNvPr id="346" name="Google Shape;311;g232d5dcf410_0_53" descr="Google Shape;311;g232d5dcf410_0_53"/>
          <p:cNvPicPr>
            <a:picLocks noChangeAspect="1"/>
          </p:cNvPicPr>
          <p:nvPr/>
        </p:nvPicPr>
        <p:blipFill>
          <a:blip r:embed="rId3"/>
          <a:stretch>
            <a:fillRect/>
          </a:stretch>
        </p:blipFill>
        <p:spPr>
          <a:xfrm>
            <a:off x="142503" y="5899150"/>
            <a:ext cx="3162301" cy="958850"/>
          </a:xfrm>
          <a:prstGeom prst="rect">
            <a:avLst/>
          </a:prstGeom>
          <a:ln w="12700">
            <a:miter lim="400000"/>
          </a:ln>
        </p:spPr>
      </p:pic>
      <p:sp>
        <p:nvSpPr>
          <p:cNvPr id="347" name="Google Shape;312;g232d5dcf410_0_53"/>
          <p:cNvSpPr txBox="1"/>
          <p:nvPr/>
        </p:nvSpPr>
        <p:spPr>
          <a:xfrm>
            <a:off x="434424" y="1533125"/>
            <a:ext cx="5308552" cy="7410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spcBef>
                <a:spcPts val="500"/>
              </a:spcBef>
              <a:defRPr sz="2200">
                <a:solidFill>
                  <a:srgbClr val="464D51"/>
                </a:solidFill>
                <a:latin typeface="Helvetica Neue"/>
                <a:ea typeface="Helvetica Neue"/>
                <a:cs typeface="Helvetica Neue"/>
                <a:sym typeface="Helvetica Neue"/>
              </a:defRPr>
            </a:pPr>
            <a:r>
              <a:t>Education ≠ School </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defRPr sz="2200">
                <a:solidFill>
                  <a:srgbClr val="464D51"/>
                </a:solidFill>
                <a:latin typeface="Helvetica Neue"/>
                <a:ea typeface="Helvetica Neue"/>
                <a:cs typeface="Helvetica Neue"/>
                <a:sym typeface="Helvetica Neue"/>
              </a:defRPr>
            </a:pPr>
            <a:r>
              <a:t>Adequate rest and recuperation </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defRPr sz="2200">
                <a:solidFill>
                  <a:srgbClr val="464D51"/>
                </a:solidFill>
                <a:latin typeface="Helvetica Neue"/>
                <a:ea typeface="Helvetica Neue"/>
                <a:cs typeface="Helvetica Neue"/>
                <a:sym typeface="Helvetica Neue"/>
              </a:defRPr>
            </a:pPr>
            <a:r>
              <a:t>Cognitive support </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defRPr sz="2200">
                <a:solidFill>
                  <a:srgbClr val="464D51"/>
                </a:solidFill>
                <a:latin typeface="Helvetica Neue"/>
                <a:ea typeface="Helvetica Neue"/>
                <a:cs typeface="Helvetica Neue"/>
                <a:sym typeface="Helvetica Neue"/>
              </a:defRPr>
            </a:pPr>
            <a:r>
              <a:t>Gradual, slow, paced and sustained return should consider hybrid, flexible and home learning options - plan needs to be agreed with child, family and school and flexible enough to support the condition’s variability</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indent="457200">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400">
              <a:solidFill>
                <a:srgbClr val="464D51"/>
              </a:solidFill>
              <a:latin typeface="Helvetica Neue"/>
              <a:ea typeface="Helvetica Neue"/>
              <a:cs typeface="Helvetica Neue"/>
              <a:sym typeface="Helvetica Neue"/>
            </a:endParaRPr>
          </a:p>
        </p:txBody>
      </p:sp>
      <p:sp>
        <p:nvSpPr>
          <p:cNvPr id="348" name="Google Shape;314;g232d5dcf410_0_53"/>
          <p:cNvSpPr/>
          <p:nvPr/>
        </p:nvSpPr>
        <p:spPr>
          <a:xfrm>
            <a:off x="479424" y="1350681"/>
            <a:ext cx="5400001" cy="1"/>
          </a:xfrm>
          <a:prstGeom prst="line">
            <a:avLst/>
          </a:prstGeom>
          <a:ln w="101600">
            <a:solidFill>
              <a:srgbClr val="FF7351"/>
            </a:solidFill>
            <a:miter/>
          </a:ln>
        </p:spPr>
        <p:txBody>
          <a:bodyPr lIns="0" tIns="0" rIns="0" bIns="0"/>
          <a:lstStyle/>
          <a:p>
            <a:endParaRPr/>
          </a:p>
        </p:txBody>
      </p:sp>
      <p:sp>
        <p:nvSpPr>
          <p:cNvPr id="349" name="Google Shape;315;g232d5dcf410_0_53"/>
          <p:cNvSpPr/>
          <p:nvPr/>
        </p:nvSpPr>
        <p:spPr>
          <a:xfrm>
            <a:off x="479424" y="450000"/>
            <a:ext cx="11233201" cy="1"/>
          </a:xfrm>
          <a:prstGeom prst="line">
            <a:avLst/>
          </a:prstGeom>
          <a:ln w="38100">
            <a:solidFill>
              <a:srgbClr val="FF7351"/>
            </a:solidFill>
            <a:miter/>
          </a:ln>
        </p:spPr>
        <p:txBody>
          <a:bodyPr lIns="0" tIns="0" rIns="0" bIns="0"/>
          <a:lstStyle/>
          <a:p>
            <a:endParaRPr/>
          </a:p>
        </p:txBody>
      </p:sp>
      <p:sp>
        <p:nvSpPr>
          <p:cNvPr id="350" name="Google Shape;316;g232d5dcf410_0_53"/>
          <p:cNvSpPr txBox="1"/>
          <p:nvPr/>
        </p:nvSpPr>
        <p:spPr>
          <a:xfrm>
            <a:off x="6113174" y="1616124"/>
            <a:ext cx="5003101" cy="5718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spcBef>
                <a:spcPts val="500"/>
              </a:spcBef>
              <a:defRPr sz="2200">
                <a:solidFill>
                  <a:srgbClr val="464D51"/>
                </a:solidFill>
                <a:latin typeface="Helvetica Neue"/>
                <a:ea typeface="Helvetica Neue"/>
                <a:cs typeface="Helvetica Neue"/>
                <a:sym typeface="Helvetica Neue"/>
              </a:defRPr>
            </a:pPr>
            <a:r>
              <a:t>If there is an extended period of time where they cannot sustain full time then consider supporting EHCP application (although SEND provision is currently in review)</a:t>
            </a:r>
          </a:p>
          <a:p>
            <a:pPr>
              <a:spcBef>
                <a:spcPts val="500"/>
              </a:spcBef>
            </a:pPr>
            <a:endParaRPr sz="2200">
              <a:solidFill>
                <a:srgbClr val="464D51"/>
              </a:solidFill>
              <a:latin typeface="Helvetica Neue"/>
              <a:ea typeface="Helvetica Neue"/>
              <a:cs typeface="Helvetica Neue"/>
              <a:sym typeface="Helvetica Neue"/>
            </a:endParaRPr>
          </a:p>
          <a:p>
            <a:pPr>
              <a:spcBef>
                <a:spcPts val="1300"/>
              </a:spcBef>
              <a:defRPr sz="2200" u="sng">
                <a:solidFill>
                  <a:srgbClr val="FF7352"/>
                </a:solidFill>
                <a:latin typeface="Helvetica Neue"/>
                <a:ea typeface="Helvetica Neue"/>
                <a:cs typeface="Helvetica Neue"/>
                <a:sym typeface="Helvetica Neue"/>
              </a:defRPr>
            </a:pPr>
            <a:r>
              <a:rPr>
                <a:solidFill>
                  <a:srgbClr val="0563C1"/>
                </a:solidFill>
                <a:uFill>
                  <a:solidFill>
                    <a:srgbClr val="0563C1"/>
                  </a:solidFill>
                </a:uFill>
                <a:hlinkClick r:id="rId4"/>
              </a:rPr>
              <a:t>Educational Toolkit </a:t>
            </a:r>
            <a:r>
              <a:rPr u="none">
                <a:solidFill>
                  <a:srgbClr val="464D51"/>
                </a:solidFill>
              </a:rPr>
              <a:t>- designed for schools/educators but equally relevant to health/social care</a:t>
            </a:r>
            <a:endParaRPr sz="2800">
              <a:solidFill>
                <a:srgbClr val="464D51"/>
              </a:solidFill>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defRPr>
                <a:latin typeface="Calibri"/>
                <a:ea typeface="Calibri"/>
                <a:cs typeface="Calibri"/>
                <a:sym typeface="Calibri"/>
              </a:defRPr>
            </a:pPr>
            <a:r>
              <a:t>/.</a:t>
            </a:r>
          </a:p>
        </p:txBody>
      </p:sp>
      <p:sp>
        <p:nvSpPr>
          <p:cNvPr id="351" name="Google Shape;317;g232d5dcf410_0_53"/>
          <p:cNvSpPr/>
          <p:nvPr/>
        </p:nvSpPr>
        <p:spPr>
          <a:xfrm>
            <a:off x="6113174" y="1363156"/>
            <a:ext cx="5400001" cy="1"/>
          </a:xfrm>
          <a:prstGeom prst="line">
            <a:avLst/>
          </a:prstGeom>
          <a:ln w="101600">
            <a:solidFill>
              <a:srgbClr val="FF7351"/>
            </a:solidFill>
            <a:miter/>
          </a:ln>
        </p:spPr>
        <p:txBody>
          <a:bodyPr lIns="0" tIns="0" rIns="0" bIns="0"/>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Google Shape;322;g232d5dcf410_0_62"/>
          <p:cNvSpPr txBox="1"/>
          <p:nvPr/>
        </p:nvSpPr>
        <p:spPr>
          <a:xfrm>
            <a:off x="434425" y="503999"/>
            <a:ext cx="5308552" cy="965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defRPr sz="2800" b="1">
                <a:solidFill>
                  <a:srgbClr val="464D51"/>
                </a:solidFill>
                <a:latin typeface="Helvetica Neue"/>
                <a:ea typeface="Helvetica Neue"/>
                <a:cs typeface="Helvetica Neue"/>
                <a:sym typeface="Helvetica Neue"/>
              </a:defRPr>
            </a:lvl1pPr>
          </a:lstStyle>
          <a:p>
            <a:r>
              <a:t>Leisure</a:t>
            </a:r>
          </a:p>
        </p:txBody>
      </p:sp>
      <p:pic>
        <p:nvPicPr>
          <p:cNvPr id="356" name="Google Shape;323;g232d5dcf410_0_62" descr="Google Shape;323;g232d5dcf410_0_62"/>
          <p:cNvPicPr>
            <a:picLocks noChangeAspect="1"/>
          </p:cNvPicPr>
          <p:nvPr/>
        </p:nvPicPr>
        <p:blipFill>
          <a:blip r:embed="rId2"/>
          <a:stretch>
            <a:fillRect/>
          </a:stretch>
        </p:blipFill>
        <p:spPr>
          <a:xfrm>
            <a:off x="142503" y="5899150"/>
            <a:ext cx="3162301" cy="958850"/>
          </a:xfrm>
          <a:prstGeom prst="rect">
            <a:avLst/>
          </a:prstGeom>
          <a:ln w="12700">
            <a:miter lim="400000"/>
          </a:ln>
        </p:spPr>
      </p:pic>
      <p:sp>
        <p:nvSpPr>
          <p:cNvPr id="357" name="Google Shape;324;g232d5dcf410_0_62"/>
          <p:cNvSpPr txBox="1"/>
          <p:nvPr/>
        </p:nvSpPr>
        <p:spPr>
          <a:xfrm>
            <a:off x="434424" y="1350675"/>
            <a:ext cx="5691952" cy="6942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spcBef>
                <a:spcPts val="500"/>
              </a:spcBef>
              <a:defRPr sz="2200">
                <a:solidFill>
                  <a:srgbClr val="464D51"/>
                </a:solidFill>
                <a:latin typeface="Helvetica Neue"/>
                <a:ea typeface="Helvetica Neue"/>
                <a:cs typeface="Helvetica Neue"/>
                <a:sym typeface="Helvetica Neue"/>
              </a:defRPr>
            </a:pPr>
            <a:r>
              <a:t>Children and young people need time to play, have fun, take part in hobbies and spend time with friends and family. This is essential to health and wellbeing. </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defRPr sz="2200">
                <a:solidFill>
                  <a:srgbClr val="464D51"/>
                </a:solidFill>
                <a:latin typeface="Helvetica Neue"/>
                <a:ea typeface="Helvetica Neue"/>
                <a:cs typeface="Helvetica Neue"/>
                <a:sym typeface="Helvetica Neue"/>
              </a:defRPr>
            </a:pPr>
            <a:r>
              <a:t>Let’s not uphold a system only focuses on school to the detriment of the rest of their lives. </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defRPr sz="2200" b="1">
                <a:solidFill>
                  <a:srgbClr val="464D51"/>
                </a:solidFill>
                <a:latin typeface="Helvetica Neue"/>
                <a:ea typeface="Helvetica Neue"/>
                <a:cs typeface="Helvetica Neue"/>
                <a:sym typeface="Helvetica Neue"/>
              </a:defRPr>
            </a:pPr>
            <a:r>
              <a:t>71%</a:t>
            </a:r>
            <a:r>
              <a:rPr b="0"/>
              <a:t> did not take part in any extracurricular activities now</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defRPr sz="2200">
                <a:solidFill>
                  <a:srgbClr val="464D51"/>
                </a:solidFill>
                <a:latin typeface="Helvetica Neue"/>
                <a:ea typeface="Helvetica Neue"/>
                <a:cs typeface="Helvetica Neue"/>
                <a:sym typeface="Helvetica Neue"/>
              </a:defRPr>
            </a:pPr>
            <a:r>
              <a:t>Many have lost friendships</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indent="457200">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400">
              <a:solidFill>
                <a:srgbClr val="464D51"/>
              </a:solidFill>
              <a:latin typeface="Helvetica Neue"/>
              <a:ea typeface="Helvetica Neue"/>
              <a:cs typeface="Helvetica Neue"/>
              <a:sym typeface="Helvetica Neue"/>
            </a:endParaRPr>
          </a:p>
        </p:txBody>
      </p:sp>
      <p:sp>
        <p:nvSpPr>
          <p:cNvPr id="358" name="Google Shape;326;g232d5dcf410_0_62"/>
          <p:cNvSpPr/>
          <p:nvPr/>
        </p:nvSpPr>
        <p:spPr>
          <a:xfrm>
            <a:off x="479424" y="1350681"/>
            <a:ext cx="5400001" cy="1"/>
          </a:xfrm>
          <a:prstGeom prst="line">
            <a:avLst/>
          </a:prstGeom>
          <a:ln w="101600">
            <a:solidFill>
              <a:srgbClr val="FF7351"/>
            </a:solidFill>
            <a:miter/>
          </a:ln>
        </p:spPr>
        <p:txBody>
          <a:bodyPr lIns="0" tIns="0" rIns="0" bIns="0"/>
          <a:lstStyle/>
          <a:p>
            <a:endParaRPr/>
          </a:p>
        </p:txBody>
      </p:sp>
      <p:sp>
        <p:nvSpPr>
          <p:cNvPr id="359" name="Google Shape;327;g232d5dcf410_0_62"/>
          <p:cNvSpPr/>
          <p:nvPr/>
        </p:nvSpPr>
        <p:spPr>
          <a:xfrm>
            <a:off x="479424" y="450000"/>
            <a:ext cx="11233201" cy="1"/>
          </a:xfrm>
          <a:prstGeom prst="line">
            <a:avLst/>
          </a:prstGeom>
          <a:ln w="38100">
            <a:solidFill>
              <a:srgbClr val="FF7351"/>
            </a:solidFill>
            <a:miter/>
          </a:ln>
        </p:spPr>
        <p:txBody>
          <a:bodyPr lIns="0" tIns="0" rIns="0" bIns="0"/>
          <a:lstStyle/>
          <a:p>
            <a:endParaRPr/>
          </a:p>
        </p:txBody>
      </p:sp>
      <p:sp>
        <p:nvSpPr>
          <p:cNvPr id="360" name="Google Shape;328;g232d5dcf410_0_62"/>
          <p:cNvSpPr txBox="1"/>
          <p:nvPr/>
        </p:nvSpPr>
        <p:spPr>
          <a:xfrm>
            <a:off x="6594674" y="1571175"/>
            <a:ext cx="5308551" cy="7283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spcBef>
                <a:spcPts val="500"/>
              </a:spcBef>
              <a:defRPr sz="2200">
                <a:solidFill>
                  <a:srgbClr val="464D51"/>
                </a:solidFill>
                <a:latin typeface="Helvetica Neue"/>
                <a:ea typeface="Helvetica Neue"/>
                <a:cs typeface="Helvetica Neue"/>
                <a:sym typeface="Helvetica Neue"/>
              </a:defRPr>
            </a:pPr>
            <a:r>
              <a:t>We need to recognise how children’s leisure occupations have changed - especially since the pandemic. </a:t>
            </a:r>
          </a:p>
          <a:p>
            <a:pPr>
              <a:spcBef>
                <a:spcPts val="500"/>
              </a:spcBef>
            </a:pPr>
            <a:endParaRPr sz="2200">
              <a:solidFill>
                <a:srgbClr val="464D51"/>
              </a:solidFill>
              <a:latin typeface="Helvetica Neue"/>
              <a:ea typeface="Helvetica Neue"/>
              <a:cs typeface="Helvetica Neue"/>
              <a:sym typeface="Helvetica Neue"/>
            </a:endParaRPr>
          </a:p>
          <a:p>
            <a:pPr marL="457200" indent="-368300">
              <a:spcBef>
                <a:spcPts val="500"/>
              </a:spcBef>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Online friendships are valid. </a:t>
            </a:r>
          </a:p>
          <a:p>
            <a:pPr marL="457200" indent="-368300">
              <a:spcBef>
                <a:spcPts val="500"/>
              </a:spcBef>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Gaming, TV, Socials, are lifelines.</a:t>
            </a:r>
          </a:p>
          <a:p>
            <a:pPr marL="457200" indent="-368300">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Peer support from others with Long Covid can be helpful - but not for all.</a:t>
            </a:r>
          </a:p>
          <a:p>
            <a:pPr marL="457200" indent="-368300">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Children want to be included, give advice to schools on how friends can keep in touch in healthy ways.</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a:p>
            <a:pPr indent="457200">
              <a:spcBef>
                <a:spcPts val="500"/>
              </a:spcBef>
            </a:pPr>
            <a:endParaRPr sz="2200">
              <a:solidFill>
                <a:srgbClr val="464D51"/>
              </a:solidFill>
              <a:latin typeface="Helvetica Neue"/>
              <a:ea typeface="Helvetica Neue"/>
              <a:cs typeface="Helvetica Neue"/>
              <a:sym typeface="Helvetica Neue"/>
            </a:endParaRPr>
          </a:p>
          <a:p>
            <a:pPr>
              <a:spcBef>
                <a:spcPts val="500"/>
              </a:spcBef>
            </a:pPr>
            <a:endParaRPr sz="2400">
              <a:solidFill>
                <a:srgbClr val="464D51"/>
              </a:solidFill>
              <a:latin typeface="Helvetica Neue"/>
              <a:ea typeface="Helvetica Neue"/>
              <a:cs typeface="Helvetica Neue"/>
              <a:sym typeface="Helvetica Neue"/>
            </a:endParaRPr>
          </a:p>
        </p:txBody>
      </p:sp>
      <p:sp>
        <p:nvSpPr>
          <p:cNvPr id="361" name="Google Shape;329;g232d5dcf410_0_62"/>
          <p:cNvSpPr/>
          <p:nvPr/>
        </p:nvSpPr>
        <p:spPr>
          <a:xfrm>
            <a:off x="6421774" y="1350681"/>
            <a:ext cx="5400002" cy="1"/>
          </a:xfrm>
          <a:prstGeom prst="line">
            <a:avLst/>
          </a:prstGeom>
          <a:ln w="101600">
            <a:solidFill>
              <a:srgbClr val="FF7351"/>
            </a:solidFill>
            <a:miter/>
          </a:ln>
        </p:spPr>
        <p:txBody>
          <a:bodyPr lIns="0" tIns="0" rIns="0" bIns="0"/>
          <a:lstStyle/>
          <a:p>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Impact of Long Covid on Education and the Family | Long Covid Kids Educational Toolkit">
            <a:hlinkClick r:id="" action="ppaction://media"/>
            <a:extLst>
              <a:ext uri="{FF2B5EF4-FFF2-40B4-BE49-F238E27FC236}">
                <a16:creationId xmlns:a16="http://schemas.microsoft.com/office/drawing/2014/main" id="{52638750-A451-D978-6C0D-A2D9F920E3A6}"/>
              </a:ext>
            </a:extLst>
          </p:cNvPr>
          <p:cNvPicPr>
            <a:picLocks noRot="1" noChangeAspect="1"/>
          </p:cNvPicPr>
          <p:nvPr>
            <a:videoFile r:link="rId1"/>
          </p:nvPr>
        </p:nvPicPr>
        <p:blipFill>
          <a:blip r:embed="rId3"/>
          <a:stretch>
            <a:fillRect/>
          </a:stretch>
        </p:blipFill>
        <p:spPr>
          <a:xfrm>
            <a:off x="22225" y="0"/>
            <a:ext cx="12147550" cy="6858000"/>
          </a:xfrm>
          <a:prstGeom prst="rect">
            <a:avLst/>
          </a:prstGeom>
        </p:spPr>
      </p:pic>
    </p:spTree>
    <p:extLst>
      <p:ext uri="{BB962C8B-B14F-4D97-AF65-F5344CB8AC3E}">
        <p14:creationId xmlns:p14="http://schemas.microsoft.com/office/powerpoint/2010/main" val="18557206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Google Shape;340;g232d5dcf410_0_44"/>
          <p:cNvSpPr txBox="1"/>
          <p:nvPr/>
        </p:nvSpPr>
        <p:spPr>
          <a:xfrm>
            <a:off x="434425" y="503999"/>
            <a:ext cx="5308552" cy="965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defRPr sz="2800" b="1">
                <a:solidFill>
                  <a:srgbClr val="464D51"/>
                </a:solidFill>
                <a:latin typeface="Helvetica Neue"/>
                <a:ea typeface="Helvetica Neue"/>
                <a:cs typeface="Helvetica Neue"/>
                <a:sym typeface="Helvetica Neue"/>
              </a:defRPr>
            </a:lvl1pPr>
          </a:lstStyle>
          <a:p>
            <a:r>
              <a:t>Disability &amp; Benefits</a:t>
            </a:r>
          </a:p>
        </p:txBody>
      </p:sp>
      <p:pic>
        <p:nvPicPr>
          <p:cNvPr id="366" name="Google Shape;341;g232d5dcf410_0_44" descr="Google Shape;341;g232d5dcf410_0_44"/>
          <p:cNvPicPr>
            <a:picLocks noChangeAspect="1"/>
          </p:cNvPicPr>
          <p:nvPr/>
        </p:nvPicPr>
        <p:blipFill>
          <a:blip r:embed="rId2"/>
          <a:stretch>
            <a:fillRect/>
          </a:stretch>
        </p:blipFill>
        <p:spPr>
          <a:xfrm>
            <a:off x="142503" y="5899150"/>
            <a:ext cx="3162301" cy="958850"/>
          </a:xfrm>
          <a:prstGeom prst="rect">
            <a:avLst/>
          </a:prstGeom>
          <a:ln w="12700">
            <a:miter lim="400000"/>
          </a:ln>
        </p:spPr>
      </p:pic>
      <p:sp>
        <p:nvSpPr>
          <p:cNvPr id="367" name="Google Shape;342;g232d5dcf410_0_44"/>
          <p:cNvSpPr txBox="1"/>
          <p:nvPr/>
        </p:nvSpPr>
        <p:spPr>
          <a:xfrm>
            <a:off x="434424" y="1685899"/>
            <a:ext cx="5308552" cy="4388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spcBef>
                <a:spcPts val="500"/>
              </a:spcBef>
              <a:defRPr sz="2200">
                <a:solidFill>
                  <a:srgbClr val="464D51"/>
                </a:solidFill>
                <a:latin typeface="Helvetica Neue"/>
                <a:ea typeface="Helvetica Neue"/>
                <a:cs typeface="Helvetica Neue"/>
                <a:sym typeface="Helvetica Neue"/>
              </a:defRPr>
            </a:pPr>
            <a:r>
              <a:t>“The letter from the long covid clinic said x is over doing it - hence fatigue. They came to this conclusion after asking x to do a standing/sitting test which x tried really hard on for 30 seconds”</a:t>
            </a:r>
          </a:p>
          <a:p>
            <a:pPr>
              <a:spcBef>
                <a:spcPts val="500"/>
              </a:spcBef>
              <a:defRPr sz="2200">
                <a:solidFill>
                  <a:srgbClr val="464D51"/>
                </a:solidFill>
                <a:latin typeface="Helvetica Neue"/>
                <a:ea typeface="Helvetica Neue"/>
                <a:cs typeface="Helvetica Neue"/>
                <a:sym typeface="Helvetica Neue"/>
              </a:defRPr>
            </a:pPr>
            <a:r>
              <a:t>- We scored 0 across everything. </a:t>
            </a:r>
          </a:p>
          <a:p>
            <a:pPr indent="457200">
              <a:spcBef>
                <a:spcPts val="500"/>
              </a:spcBef>
            </a:pPr>
            <a:endParaRPr sz="2200">
              <a:solidFill>
                <a:srgbClr val="464D51"/>
              </a:solidFill>
              <a:latin typeface="Helvetica Neue"/>
              <a:ea typeface="Helvetica Neue"/>
              <a:cs typeface="Helvetica Neue"/>
              <a:sym typeface="Helvetica Neue"/>
            </a:endParaRPr>
          </a:p>
          <a:p>
            <a:pPr>
              <a:spcBef>
                <a:spcPts val="500"/>
              </a:spcBef>
              <a:defRPr sz="2200" b="1">
                <a:solidFill>
                  <a:srgbClr val="464D51"/>
                </a:solidFill>
                <a:latin typeface="Helvetica Neue"/>
                <a:ea typeface="Helvetica Neue"/>
                <a:cs typeface="Helvetica Neue"/>
                <a:sym typeface="Helvetica Neue"/>
              </a:defRPr>
            </a:pPr>
            <a:r>
              <a:t>Consider how your documentation will be used to support or deny claims for benefits e.g. DLA/PIP and devolved equivalents</a:t>
            </a:r>
          </a:p>
        </p:txBody>
      </p:sp>
      <p:sp>
        <p:nvSpPr>
          <p:cNvPr id="368" name="Google Shape;344;g232d5dcf410_0_44"/>
          <p:cNvSpPr/>
          <p:nvPr/>
        </p:nvSpPr>
        <p:spPr>
          <a:xfrm>
            <a:off x="479424" y="1350681"/>
            <a:ext cx="5400001" cy="1"/>
          </a:xfrm>
          <a:prstGeom prst="line">
            <a:avLst/>
          </a:prstGeom>
          <a:ln w="101600">
            <a:solidFill>
              <a:srgbClr val="FF7351"/>
            </a:solidFill>
            <a:miter/>
          </a:ln>
        </p:spPr>
        <p:txBody>
          <a:bodyPr lIns="0" tIns="0" rIns="0" bIns="0"/>
          <a:lstStyle/>
          <a:p>
            <a:endParaRPr/>
          </a:p>
        </p:txBody>
      </p:sp>
      <p:sp>
        <p:nvSpPr>
          <p:cNvPr id="369" name="Google Shape;345;g232d5dcf410_0_44"/>
          <p:cNvSpPr/>
          <p:nvPr/>
        </p:nvSpPr>
        <p:spPr>
          <a:xfrm>
            <a:off x="479424" y="450000"/>
            <a:ext cx="11233201" cy="1"/>
          </a:xfrm>
          <a:prstGeom prst="line">
            <a:avLst/>
          </a:prstGeom>
          <a:ln w="38100">
            <a:solidFill>
              <a:srgbClr val="FF7351"/>
            </a:solidFill>
            <a:miter/>
          </a:ln>
        </p:spPr>
        <p:txBody>
          <a:bodyPr lIns="0" tIns="0" rIns="0" bIns="0"/>
          <a:lstStyle/>
          <a:p>
            <a:endParaRPr/>
          </a:p>
        </p:txBody>
      </p:sp>
      <p:sp>
        <p:nvSpPr>
          <p:cNvPr id="370" name="Google Shape;346;g232d5dcf410_0_44"/>
          <p:cNvSpPr/>
          <p:nvPr/>
        </p:nvSpPr>
        <p:spPr>
          <a:xfrm>
            <a:off x="6305799" y="1350681"/>
            <a:ext cx="5400001" cy="1"/>
          </a:xfrm>
          <a:prstGeom prst="line">
            <a:avLst/>
          </a:prstGeom>
          <a:ln w="101600">
            <a:solidFill>
              <a:srgbClr val="FF7351"/>
            </a:solidFill>
            <a:miter/>
          </a:ln>
        </p:spPr>
        <p:txBody>
          <a:bodyPr lIns="0" tIns="0" rIns="0" bIns="0"/>
          <a:lstStyle/>
          <a:p>
            <a:endParaRPr/>
          </a:p>
        </p:txBody>
      </p:sp>
      <p:sp>
        <p:nvSpPr>
          <p:cNvPr id="371" name="Google Shape;347;g232d5dcf410_0_44"/>
          <p:cNvSpPr txBox="1"/>
          <p:nvPr/>
        </p:nvSpPr>
        <p:spPr>
          <a:xfrm>
            <a:off x="6351524" y="1796149"/>
            <a:ext cx="5308552" cy="3423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spcBef>
                <a:spcPts val="500"/>
              </a:spcBef>
              <a:defRPr sz="2200">
                <a:solidFill>
                  <a:srgbClr val="464D51"/>
                </a:solidFill>
                <a:latin typeface="Helvetica Neue"/>
                <a:ea typeface="Helvetica Neue"/>
                <a:cs typeface="Helvetica Neue"/>
                <a:sym typeface="Helvetica Neue"/>
              </a:defRPr>
            </a:pPr>
            <a:r>
              <a:t>Make appropriate conclusions relative to the level of assessment/intervention undertaken. </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defRPr sz="2200">
                <a:solidFill>
                  <a:srgbClr val="464D51"/>
                </a:solidFill>
                <a:latin typeface="Helvetica Neue"/>
                <a:ea typeface="Helvetica Neue"/>
                <a:cs typeface="Helvetica Neue"/>
                <a:sym typeface="Helvetica Neue"/>
              </a:defRPr>
            </a:pPr>
            <a:r>
              <a:t>If there is uncertainty - be clear that this exists. </a:t>
            </a:r>
          </a:p>
          <a:p>
            <a:pPr>
              <a:spcBef>
                <a:spcPts val="500"/>
              </a:spcBef>
            </a:pPr>
            <a:endParaRPr sz="2200">
              <a:solidFill>
                <a:srgbClr val="464D51"/>
              </a:solidFill>
              <a:latin typeface="Helvetica Neue"/>
              <a:ea typeface="Helvetica Neue"/>
              <a:cs typeface="Helvetica Neue"/>
              <a:sym typeface="Helvetica Neue"/>
            </a:endParaRPr>
          </a:p>
          <a:p>
            <a:pPr>
              <a:spcBef>
                <a:spcPts val="500"/>
              </a:spcBef>
              <a:defRPr sz="2200" b="1">
                <a:solidFill>
                  <a:srgbClr val="464D51"/>
                </a:solidFill>
                <a:latin typeface="Helvetica Neue"/>
                <a:ea typeface="Helvetica Neue"/>
                <a:cs typeface="Helvetica Neue"/>
                <a:sym typeface="Helvetica Neue"/>
              </a:defRPr>
            </a:pPr>
            <a:r>
              <a:t>DISABILITY IS NOT A DIRTY WORD</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 name="Lucinda Leal 1.jpgGoogle Shape;353;g3c40e00812d_0_87" descr="Lucinda Leal 1.jpgGoogle Shape;353;g3c40e00812d_0_87"/>
          <p:cNvPicPr>
            <a:picLocks noChangeAspect="1"/>
          </p:cNvPicPr>
          <p:nvPr/>
        </p:nvPicPr>
        <p:blipFill>
          <a:blip r:embed="rId2"/>
          <a:stretch>
            <a:fillRect/>
          </a:stretch>
        </p:blipFill>
        <p:spPr>
          <a:xfrm>
            <a:off x="1507523" y="-1123950"/>
            <a:ext cx="9176951" cy="12641427"/>
          </a:xfrm>
          <a:prstGeom prst="rect">
            <a:avLst/>
          </a:prstGeom>
          <a:ln w="12700">
            <a:miter lim="400000"/>
          </a:ln>
        </p:spPr>
      </p:pic>
      <p:sp>
        <p:nvSpPr>
          <p:cNvPr id="374" name="Google Shape;354;g3c40e00812d_0_87"/>
          <p:cNvSpPr txBox="1"/>
          <p:nvPr/>
        </p:nvSpPr>
        <p:spPr>
          <a:xfrm>
            <a:off x="0" y="3790950"/>
            <a:ext cx="2267100" cy="2240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nSpc>
                <a:spcPct val="115000"/>
              </a:lnSpc>
            </a:pPr>
            <a:endParaRPr sz="1600">
              <a:solidFill>
                <a:srgbClr val="464D51"/>
              </a:solidFill>
              <a:latin typeface="Helvetica Neue"/>
              <a:ea typeface="Helvetica Neue"/>
              <a:cs typeface="Helvetica Neue"/>
              <a:sym typeface="Helvetica Neue"/>
            </a:endParaRPr>
          </a:p>
          <a:p>
            <a:pPr>
              <a:lnSpc>
                <a:spcPct val="115000"/>
              </a:lnSpc>
              <a:defRPr sz="1600">
                <a:solidFill>
                  <a:srgbClr val="464D51"/>
                </a:solidFill>
                <a:latin typeface="Helvetica Neue"/>
                <a:ea typeface="Helvetica Neue"/>
                <a:cs typeface="Helvetica Neue"/>
                <a:sym typeface="Helvetica Neue"/>
              </a:defRPr>
            </a:pPr>
            <a:r>
              <a:t>Please see this </a:t>
            </a:r>
            <a:r>
              <a:rPr u="sng">
                <a:solidFill>
                  <a:srgbClr val="0563C1"/>
                </a:solidFill>
                <a:uFill>
                  <a:solidFill>
                    <a:srgbClr val="0563C1"/>
                  </a:solidFill>
                </a:uFill>
                <a:hlinkClick r:id="rId3"/>
              </a:rPr>
              <a:t>post</a:t>
            </a:r>
            <a:r>
              <a:t> on the co-produced Long Covid STARS research project and read and view the individual creative contributions </a:t>
            </a:r>
          </a:p>
        </p:txBody>
      </p:sp>
      <p:sp>
        <p:nvSpPr>
          <p:cNvPr id="375" name="Google Shape;355;g3c40e00812d_0_87"/>
          <p:cNvSpPr txBox="1"/>
          <p:nvPr/>
        </p:nvSpPr>
        <p:spPr>
          <a:xfrm>
            <a:off x="0" y="800099"/>
            <a:ext cx="1657500" cy="1191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nSpc>
                <a:spcPct val="115000"/>
              </a:lnSpc>
              <a:defRPr sz="1600">
                <a:solidFill>
                  <a:srgbClr val="464D51"/>
                </a:solidFill>
                <a:latin typeface="Helvetica Neue"/>
                <a:ea typeface="Helvetica Neue"/>
                <a:cs typeface="Helvetica Neue"/>
                <a:sym typeface="Helvetica Neue"/>
              </a:defRPr>
            </a:pPr>
            <a:r>
              <a:t>An Extract from</a:t>
            </a:r>
          </a:p>
          <a:p>
            <a:pPr>
              <a:lnSpc>
                <a:spcPct val="115000"/>
              </a:lnSpc>
              <a:defRPr sz="1600">
                <a:solidFill>
                  <a:srgbClr val="464D51"/>
                </a:solidFill>
                <a:latin typeface="Helvetica Neue"/>
                <a:ea typeface="Helvetica Neue"/>
                <a:cs typeface="Helvetica Neue"/>
                <a:sym typeface="Helvetica Neue"/>
              </a:defRPr>
            </a:pPr>
            <a:r>
              <a:t>Shattered </a:t>
            </a:r>
          </a:p>
          <a:p>
            <a:pPr>
              <a:lnSpc>
                <a:spcPct val="115000"/>
              </a:lnSpc>
              <a:defRPr sz="1600">
                <a:solidFill>
                  <a:srgbClr val="464D51"/>
                </a:solidFill>
                <a:latin typeface="Helvetica Neue"/>
                <a:ea typeface="Helvetica Neue"/>
                <a:cs typeface="Helvetica Neue"/>
                <a:sym typeface="Helvetica Neue"/>
              </a:defRPr>
            </a:pPr>
            <a:r>
              <a:t>by Lucinda Leal (now 18)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Google Shape;361;p20"/>
          <p:cNvSpPr/>
          <p:nvPr/>
        </p:nvSpPr>
        <p:spPr>
          <a:xfrm>
            <a:off x="0" y="0"/>
            <a:ext cx="12192000" cy="6858000"/>
          </a:xfrm>
          <a:prstGeom prst="rect">
            <a:avLst/>
          </a:prstGeom>
          <a:solidFill>
            <a:srgbClr val="464D51"/>
          </a:solidFill>
          <a:ln w="12700">
            <a:solidFill>
              <a:srgbClr val="AE3038"/>
            </a:solidFill>
            <a:miter/>
          </a:ln>
        </p:spPr>
        <p:txBody>
          <a:bodyPr lIns="0" tIns="0" rIns="0" bIns="0" anchor="ctr"/>
          <a:lstStyle/>
          <a:p>
            <a:pPr algn="ctr">
              <a:defRPr sz="1800">
                <a:solidFill>
                  <a:srgbClr val="FFFFFF"/>
                </a:solidFill>
                <a:latin typeface="Calibri"/>
                <a:ea typeface="Calibri"/>
                <a:cs typeface="Calibri"/>
                <a:sym typeface="Calibri"/>
              </a:defRPr>
            </a:pPr>
            <a:endParaRPr/>
          </a:p>
        </p:txBody>
      </p:sp>
      <p:pic>
        <p:nvPicPr>
          <p:cNvPr id="378" name="Google Shape;362;p20" descr="Google Shape;362;p20"/>
          <p:cNvPicPr>
            <a:picLocks noChangeAspect="1"/>
          </p:cNvPicPr>
          <p:nvPr/>
        </p:nvPicPr>
        <p:blipFill>
          <a:blip r:embed="rId3"/>
          <a:stretch>
            <a:fillRect/>
          </a:stretch>
        </p:blipFill>
        <p:spPr>
          <a:xfrm>
            <a:off x="1954060" y="1127343"/>
            <a:ext cx="15227301" cy="8166101"/>
          </a:xfrm>
          <a:prstGeom prst="rect">
            <a:avLst/>
          </a:prstGeom>
          <a:ln w="12700">
            <a:miter lim="400000"/>
          </a:ln>
        </p:spPr>
      </p:pic>
      <p:sp>
        <p:nvSpPr>
          <p:cNvPr id="379" name="Google Shape;364;p20"/>
          <p:cNvSpPr txBox="1"/>
          <p:nvPr/>
        </p:nvSpPr>
        <p:spPr>
          <a:xfrm>
            <a:off x="434525" y="504000"/>
            <a:ext cx="8111051"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lvl1pPr>
              <a:defRPr sz="3000" b="1">
                <a:solidFill>
                  <a:srgbClr val="FFFFFF"/>
                </a:solidFill>
                <a:latin typeface="Helvetica Neue"/>
                <a:ea typeface="Helvetica Neue"/>
                <a:cs typeface="Helvetica Neue"/>
                <a:sym typeface="Helvetica Neue"/>
              </a:defRPr>
            </a:lvl1pPr>
          </a:lstStyle>
          <a:p>
            <a:r>
              <a:t>How Long Covid Kids Can Help…</a:t>
            </a:r>
          </a:p>
        </p:txBody>
      </p:sp>
      <p:sp>
        <p:nvSpPr>
          <p:cNvPr id="380" name="Google Shape;365;p20"/>
          <p:cNvSpPr/>
          <p:nvPr/>
        </p:nvSpPr>
        <p:spPr>
          <a:xfrm>
            <a:off x="480174" y="450000"/>
            <a:ext cx="3494763" cy="1"/>
          </a:xfrm>
          <a:prstGeom prst="line">
            <a:avLst/>
          </a:prstGeom>
          <a:ln w="38100">
            <a:solidFill>
              <a:srgbClr val="FF7351"/>
            </a:solidFill>
            <a:miter/>
          </a:ln>
        </p:spPr>
        <p:txBody>
          <a:bodyPr lIns="0" tIns="0" rIns="0" bIns="0"/>
          <a:lstStyle/>
          <a:p>
            <a:endParaRPr/>
          </a:p>
        </p:txBody>
      </p:sp>
      <p:pic>
        <p:nvPicPr>
          <p:cNvPr id="381" name="Google Shape;366;p20" descr="Google Shape;366;p20"/>
          <p:cNvPicPr>
            <a:picLocks noChangeAspect="1"/>
          </p:cNvPicPr>
          <p:nvPr/>
        </p:nvPicPr>
        <p:blipFill>
          <a:blip r:embed="rId4"/>
          <a:stretch>
            <a:fillRect/>
          </a:stretch>
        </p:blipFill>
        <p:spPr>
          <a:xfrm>
            <a:off x="2506" y="4437074"/>
            <a:ext cx="2333626" cy="244792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Google Shape;186;p18" descr="Google Shape;186;p18"/>
          <p:cNvPicPr>
            <a:picLocks noChangeAspect="1"/>
          </p:cNvPicPr>
          <p:nvPr/>
        </p:nvPicPr>
        <p:blipFill>
          <a:blip r:embed="rId2"/>
          <a:stretch>
            <a:fillRect/>
          </a:stretch>
        </p:blipFill>
        <p:spPr>
          <a:xfrm>
            <a:off x="142503" y="5899150"/>
            <a:ext cx="3162301" cy="958850"/>
          </a:xfrm>
          <a:prstGeom prst="rect">
            <a:avLst/>
          </a:prstGeom>
          <a:ln w="12700">
            <a:miter lim="400000"/>
          </a:ln>
        </p:spPr>
      </p:pic>
      <p:pic>
        <p:nvPicPr>
          <p:cNvPr id="246" name="Google Shape;187;p18" descr="Google Shape;187;p18"/>
          <p:cNvPicPr>
            <a:picLocks noChangeAspect="1"/>
          </p:cNvPicPr>
          <p:nvPr/>
        </p:nvPicPr>
        <p:blipFill>
          <a:blip r:embed="rId3"/>
          <a:stretch>
            <a:fillRect/>
          </a:stretch>
        </p:blipFill>
        <p:spPr>
          <a:xfrm>
            <a:off x="4289674" y="0"/>
            <a:ext cx="6984178" cy="6857998"/>
          </a:xfrm>
          <a:prstGeom prst="rect">
            <a:avLst/>
          </a:prstGeom>
          <a:ln w="12700">
            <a:miter lim="400000"/>
          </a:ln>
        </p:spPr>
      </p:pic>
      <p:sp>
        <p:nvSpPr>
          <p:cNvPr id="247" name="Google Shape;188;p18"/>
          <p:cNvSpPr txBox="1"/>
          <p:nvPr/>
        </p:nvSpPr>
        <p:spPr>
          <a:xfrm>
            <a:off x="870850" y="2051350"/>
            <a:ext cx="2167501" cy="189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2200" b="1">
                <a:latin typeface="Calibri"/>
                <a:ea typeface="Calibri"/>
                <a:cs typeface="Calibri"/>
                <a:sym typeface="Calibri"/>
              </a:defRPr>
            </a:lvl1pPr>
          </a:lstStyle>
          <a:p>
            <a:r>
              <a:t>Artwork by Rosie Pidgeon LCK Member - Words from LCK Members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Google Shape;372;g23728793ccd_0_567"/>
          <p:cNvSpPr txBox="1"/>
          <p:nvPr/>
        </p:nvSpPr>
        <p:spPr>
          <a:xfrm>
            <a:off x="345124" y="1453199"/>
            <a:ext cx="5781952" cy="4868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marL="457200" indent="-335279">
              <a:lnSpc>
                <a:spcPct val="80000"/>
              </a:lnSpc>
              <a:buClr>
                <a:srgbClr val="464D51"/>
              </a:buClr>
              <a:buSzPct val="100000"/>
              <a:buFont typeface="Helvetica Neue"/>
              <a:buChar char="●"/>
              <a:defRPr sz="1600">
                <a:solidFill>
                  <a:srgbClr val="464D51"/>
                </a:solidFill>
                <a:latin typeface="Helvetica Neue"/>
                <a:ea typeface="Helvetica Neue"/>
                <a:cs typeface="Helvetica Neue"/>
                <a:sym typeface="Helvetica Neue"/>
              </a:defRPr>
            </a:pPr>
            <a:r>
              <a:t>Long Covid Kids charity exists to make sure that children and young people’s voices - and those of their parents and caregivers - are heard, respected, and acted upon at every level of decision-making.  </a:t>
            </a:r>
            <a:endParaRPr sz="2400"/>
          </a:p>
          <a:p>
            <a:pPr>
              <a:lnSpc>
                <a:spcPct val="80000"/>
              </a:lnSpc>
              <a:defRPr sz="900"/>
            </a:pPr>
            <a:endParaRPr sz="2400">
              <a:solidFill>
                <a:srgbClr val="464D51"/>
              </a:solidFill>
              <a:latin typeface="Helvetica Neue"/>
              <a:ea typeface="Helvetica Neue"/>
              <a:cs typeface="Helvetica Neue"/>
              <a:sym typeface="Helvetica Neue"/>
            </a:endParaRPr>
          </a:p>
          <a:p>
            <a:pPr marL="457200" indent="-335279">
              <a:lnSpc>
                <a:spcPct val="80000"/>
              </a:lnSpc>
              <a:buClr>
                <a:srgbClr val="464D51"/>
              </a:buClr>
              <a:buSzPct val="100000"/>
              <a:buFont typeface="Helvetica Neue"/>
              <a:buChar char="●"/>
              <a:defRPr sz="1600">
                <a:solidFill>
                  <a:srgbClr val="464D51"/>
                </a:solidFill>
                <a:latin typeface="Helvetica Neue"/>
                <a:ea typeface="Helvetica Neue"/>
                <a:cs typeface="Helvetica Neue"/>
                <a:sym typeface="Helvetica Neue"/>
              </a:defRPr>
            </a:pPr>
            <a:r>
              <a:t>Through our Charity Team, Youth Advisory Panel (YAP), and Parents and Caregivers Advisory Panel (PCAP), we work in partnership with researchers, commissioners, and service providers to deliver insight rooted in lived experience.</a:t>
            </a:r>
            <a:endParaRPr sz="2400"/>
          </a:p>
          <a:p>
            <a:pPr indent="457200">
              <a:lnSpc>
                <a:spcPct val="80000"/>
              </a:lnSpc>
              <a:defRPr sz="900"/>
            </a:pPr>
            <a:endParaRPr sz="2400">
              <a:solidFill>
                <a:srgbClr val="464D51"/>
              </a:solidFill>
              <a:latin typeface="Helvetica Neue"/>
              <a:ea typeface="Helvetica Neue"/>
              <a:cs typeface="Helvetica Neue"/>
              <a:sym typeface="Helvetica Neue"/>
            </a:endParaRPr>
          </a:p>
          <a:p>
            <a:pPr>
              <a:lnSpc>
                <a:spcPct val="80000"/>
              </a:lnSpc>
              <a:defRPr sz="1600" b="1">
                <a:solidFill>
                  <a:srgbClr val="464D51"/>
                </a:solidFill>
                <a:latin typeface="Helvetica Neue"/>
                <a:ea typeface="Helvetica Neue"/>
                <a:cs typeface="Helvetica Neue"/>
                <a:sym typeface="Helvetica Neue"/>
              </a:defRPr>
            </a:pPr>
            <a:r>
              <a:t>We prioritise projects that:</a:t>
            </a:r>
            <a:endParaRPr sz="2400"/>
          </a:p>
          <a:p>
            <a:pPr marL="457200" indent="-335279">
              <a:lnSpc>
                <a:spcPct val="80000"/>
              </a:lnSpc>
              <a:buClr>
                <a:srgbClr val="464D51"/>
              </a:buClr>
              <a:buSzPct val="100000"/>
              <a:buFont typeface="Helvetica Neue"/>
              <a:buChar char="●"/>
              <a:defRPr sz="1600">
                <a:solidFill>
                  <a:srgbClr val="464D51"/>
                </a:solidFill>
                <a:latin typeface="Helvetica Neue"/>
                <a:ea typeface="Helvetica Neue"/>
                <a:cs typeface="Helvetica Neue"/>
                <a:sym typeface="Helvetica Neue"/>
              </a:defRPr>
            </a:pPr>
            <a:r>
              <a:t>Are genuinely co-produced, not tokenistic</a:t>
            </a:r>
            <a:endParaRPr sz="2400"/>
          </a:p>
          <a:p>
            <a:pPr marL="457200" indent="-335279">
              <a:lnSpc>
                <a:spcPct val="80000"/>
              </a:lnSpc>
              <a:buClr>
                <a:srgbClr val="464D51"/>
              </a:buClr>
              <a:buSzPct val="100000"/>
              <a:buFont typeface="Helvetica Neue"/>
              <a:buChar char="●"/>
              <a:defRPr sz="1600">
                <a:solidFill>
                  <a:srgbClr val="464D51"/>
                </a:solidFill>
                <a:latin typeface="Helvetica Neue"/>
                <a:ea typeface="Helvetica Neue"/>
                <a:cs typeface="Helvetica Neue"/>
                <a:sym typeface="Helvetica Neue"/>
              </a:defRPr>
            </a:pPr>
            <a:r>
              <a:t>Centre people living with Long Covid as experts in their own lives</a:t>
            </a:r>
            <a:endParaRPr sz="2400"/>
          </a:p>
          <a:p>
            <a:pPr marL="457200" indent="-335279">
              <a:lnSpc>
                <a:spcPct val="80000"/>
              </a:lnSpc>
              <a:buClr>
                <a:srgbClr val="464D51"/>
              </a:buClr>
              <a:buSzPct val="100000"/>
              <a:buFont typeface="Helvetica Neue"/>
              <a:buChar char="●"/>
              <a:defRPr sz="1600">
                <a:solidFill>
                  <a:srgbClr val="464D51"/>
                </a:solidFill>
                <a:latin typeface="Helvetica Neue"/>
                <a:ea typeface="Helvetica Neue"/>
                <a:cs typeface="Helvetica Neue"/>
                <a:sym typeface="Helvetica Neue"/>
              </a:defRPr>
            </a:pPr>
            <a:r>
              <a:t>Proactively address barriers to inclusion.</a:t>
            </a:r>
            <a:endParaRPr sz="2400"/>
          </a:p>
          <a:p>
            <a:pPr marL="457200" indent="-335279">
              <a:lnSpc>
                <a:spcPct val="80000"/>
              </a:lnSpc>
              <a:buClr>
                <a:srgbClr val="464D51"/>
              </a:buClr>
              <a:buSzPct val="100000"/>
              <a:buFont typeface="Helvetica Neue"/>
              <a:buChar char="●"/>
              <a:defRPr sz="1600">
                <a:solidFill>
                  <a:srgbClr val="464D51"/>
                </a:solidFill>
                <a:latin typeface="Helvetica Neue"/>
                <a:ea typeface="Helvetica Neue"/>
                <a:cs typeface="Helvetica Neue"/>
                <a:sym typeface="Helvetica Neue"/>
              </a:defRPr>
            </a:pPr>
            <a:r>
              <a:t>Fairly compensate contributors for their time, skills, and insight</a:t>
            </a:r>
            <a:endParaRPr sz="2400"/>
          </a:p>
          <a:p>
            <a:pPr marL="457200" indent="-335279">
              <a:lnSpc>
                <a:spcPct val="80000"/>
              </a:lnSpc>
              <a:buClr>
                <a:srgbClr val="464D51"/>
              </a:buClr>
              <a:buSzPct val="100000"/>
              <a:buFont typeface="Helvetica Neue"/>
              <a:buChar char="●"/>
              <a:defRPr sz="1600">
                <a:solidFill>
                  <a:srgbClr val="464D51"/>
                </a:solidFill>
                <a:latin typeface="Helvetica Neue"/>
                <a:ea typeface="Helvetica Neue"/>
                <a:cs typeface="Helvetica Neue"/>
                <a:sym typeface="Helvetica Neue"/>
              </a:defRPr>
            </a:pPr>
            <a:r>
              <a:t>This is not consultation for compliance — it is collaboration for change.</a:t>
            </a:r>
            <a:endParaRPr sz="2400"/>
          </a:p>
          <a:p>
            <a:pPr indent="457200">
              <a:lnSpc>
                <a:spcPct val="80000"/>
              </a:lnSpc>
              <a:defRPr sz="900"/>
            </a:pPr>
            <a:endParaRPr sz="2400">
              <a:solidFill>
                <a:srgbClr val="464D51"/>
              </a:solidFill>
              <a:latin typeface="Helvetica Neue"/>
              <a:ea typeface="Helvetica Neue"/>
              <a:cs typeface="Helvetica Neue"/>
              <a:sym typeface="Helvetica Neue"/>
            </a:endParaRPr>
          </a:p>
          <a:p>
            <a:pPr marL="457200" indent="-335279">
              <a:lnSpc>
                <a:spcPct val="80000"/>
              </a:lnSpc>
              <a:buClr>
                <a:srgbClr val="464D51"/>
              </a:buClr>
              <a:buSzPct val="100000"/>
              <a:buFont typeface="Helvetica Neue"/>
              <a:buChar char="●"/>
              <a:defRPr sz="1600">
                <a:solidFill>
                  <a:srgbClr val="464D51"/>
                </a:solidFill>
                <a:latin typeface="Helvetica Neue"/>
                <a:ea typeface="Helvetica Neue"/>
                <a:cs typeface="Helvetica Neue"/>
                <a:sym typeface="Helvetica Neue"/>
              </a:defRPr>
            </a:pPr>
            <a:r>
              <a:t>Read more about </a:t>
            </a:r>
            <a:r>
              <a:rPr u="sng">
                <a:solidFill>
                  <a:srgbClr val="0563C1"/>
                </a:solidFill>
                <a:uFill>
                  <a:solidFill>
                    <a:srgbClr val="0563C1"/>
                  </a:solidFill>
                </a:uFill>
                <a:hlinkClick r:id="rId3"/>
              </a:rPr>
              <a:t>Co-Production</a:t>
            </a:r>
            <a:r>
              <a:t> values and practice </a:t>
            </a:r>
          </a:p>
        </p:txBody>
      </p:sp>
      <p:pic>
        <p:nvPicPr>
          <p:cNvPr id="386" name="Google Shape;373;g23728793ccd_0_567" descr="Google Shape;373;g23728793ccd_0_567"/>
          <p:cNvPicPr>
            <a:picLocks noChangeAspect="1"/>
          </p:cNvPicPr>
          <p:nvPr/>
        </p:nvPicPr>
        <p:blipFill>
          <a:blip r:embed="rId4"/>
          <a:stretch>
            <a:fillRect/>
          </a:stretch>
        </p:blipFill>
        <p:spPr>
          <a:xfrm>
            <a:off x="142503" y="5899150"/>
            <a:ext cx="3162301" cy="958850"/>
          </a:xfrm>
          <a:prstGeom prst="rect">
            <a:avLst/>
          </a:prstGeom>
          <a:ln w="12700">
            <a:miter lim="400000"/>
          </a:ln>
        </p:spPr>
      </p:pic>
      <p:sp>
        <p:nvSpPr>
          <p:cNvPr id="387" name="Google Shape;375;g23728793ccd_0_567"/>
          <p:cNvSpPr txBox="1"/>
          <p:nvPr/>
        </p:nvSpPr>
        <p:spPr>
          <a:xfrm>
            <a:off x="6661500" y="1453199"/>
            <a:ext cx="5155501" cy="34589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spcBef>
                <a:spcPts val="1300"/>
              </a:spcBef>
              <a:defRPr sz="1600" u="sng">
                <a:solidFill>
                  <a:srgbClr val="FF7352"/>
                </a:solidFill>
                <a:latin typeface="Helvetica Neue"/>
                <a:ea typeface="Helvetica Neue"/>
                <a:cs typeface="Helvetica Neue"/>
                <a:sym typeface="Helvetica Neue"/>
              </a:defRPr>
            </a:pPr>
            <a:r>
              <a:rPr>
                <a:solidFill>
                  <a:srgbClr val="0563C1"/>
                </a:solidFill>
                <a:uFill>
                  <a:solidFill>
                    <a:srgbClr val="0563C1"/>
                  </a:solidFill>
                </a:uFill>
                <a:hlinkClick r:id="rId5"/>
              </a:rPr>
              <a:t>LCK biannual professionals’ newsletter </a:t>
            </a:r>
            <a:r>
              <a:rPr u="none">
                <a:solidFill>
                  <a:srgbClr val="464D51"/>
                </a:solidFill>
              </a:rPr>
              <a:t>(sign up on the link at the bottom of the page)</a:t>
            </a:r>
            <a:endParaRPr>
              <a:solidFill>
                <a:srgbClr val="464D51"/>
              </a:solidFill>
            </a:endParaRPr>
          </a:p>
          <a:p>
            <a:pPr>
              <a:spcBef>
                <a:spcPts val="800"/>
              </a:spcBef>
            </a:pPr>
            <a:endParaRPr sz="1600">
              <a:solidFill>
                <a:srgbClr val="464D51"/>
              </a:solidFill>
              <a:latin typeface="Helvetica Neue"/>
              <a:ea typeface="Helvetica Neue"/>
              <a:cs typeface="Helvetica Neue"/>
              <a:sym typeface="Helvetica Neue"/>
            </a:endParaRPr>
          </a:p>
          <a:p>
            <a:pPr>
              <a:lnSpc>
                <a:spcPct val="115000"/>
              </a:lnSpc>
              <a:defRPr sz="1600"/>
            </a:pPr>
            <a:r>
              <a:t>Long Covid Kids Collates a list of Relevant Research </a:t>
            </a:r>
            <a:r>
              <a:rPr u="sng">
                <a:solidFill>
                  <a:srgbClr val="0563C1"/>
                </a:solidFill>
                <a:uFill>
                  <a:solidFill>
                    <a:srgbClr val="0563C1"/>
                  </a:solidFill>
                </a:uFill>
                <a:hlinkClick r:id="rId6"/>
              </a:rPr>
              <a:t>here</a:t>
            </a:r>
            <a:endParaRPr>
              <a:solidFill>
                <a:srgbClr val="464D51"/>
              </a:solidFill>
              <a:latin typeface="Helvetica Neue"/>
              <a:ea typeface="Helvetica Neue"/>
              <a:cs typeface="Helvetica Neue"/>
              <a:sym typeface="Helvetica Neue"/>
            </a:endParaRPr>
          </a:p>
          <a:p>
            <a:pPr>
              <a:lnSpc>
                <a:spcPct val="115000"/>
              </a:lnSpc>
            </a:pPr>
            <a:endParaRPr sz="1600">
              <a:solidFill>
                <a:srgbClr val="464D51"/>
              </a:solidFill>
              <a:latin typeface="Helvetica Neue"/>
              <a:ea typeface="Helvetica Neue"/>
              <a:cs typeface="Helvetica Neue"/>
              <a:sym typeface="Helvetica Neue"/>
            </a:endParaRPr>
          </a:p>
          <a:p>
            <a:pPr>
              <a:lnSpc>
                <a:spcPct val="115000"/>
              </a:lnSpc>
              <a:defRPr sz="1600">
                <a:solidFill>
                  <a:srgbClr val="464D51"/>
                </a:solidFill>
                <a:latin typeface="Helvetica Neue"/>
                <a:ea typeface="Helvetica Neue"/>
                <a:cs typeface="Helvetica Neue"/>
                <a:sym typeface="Helvetica Neue"/>
              </a:defRPr>
            </a:pPr>
            <a:r>
              <a:t>You can find our Blog </a:t>
            </a:r>
            <a:r>
              <a:rPr u="sng">
                <a:solidFill>
                  <a:srgbClr val="0563C1"/>
                </a:solidFill>
                <a:uFill>
                  <a:solidFill>
                    <a:srgbClr val="0563C1"/>
                  </a:solidFill>
                </a:uFill>
                <a:hlinkClick r:id="rId7"/>
              </a:rPr>
              <a:t>here</a:t>
            </a:r>
          </a:p>
          <a:p>
            <a:pPr>
              <a:lnSpc>
                <a:spcPct val="115000"/>
              </a:lnSpc>
            </a:pPr>
            <a:endParaRPr sz="1600">
              <a:solidFill>
                <a:srgbClr val="464D51"/>
              </a:solidFill>
              <a:latin typeface="Helvetica Neue"/>
              <a:ea typeface="Helvetica Neue"/>
              <a:cs typeface="Helvetica Neue"/>
              <a:sym typeface="Helvetica Neue"/>
            </a:endParaRPr>
          </a:p>
          <a:p>
            <a:pPr>
              <a:lnSpc>
                <a:spcPct val="115000"/>
              </a:lnSpc>
            </a:pPr>
            <a:endParaRPr sz="1600">
              <a:solidFill>
                <a:srgbClr val="464D51"/>
              </a:solidFill>
              <a:latin typeface="Helvetica Neue"/>
              <a:ea typeface="Helvetica Neue"/>
              <a:cs typeface="Helvetica Neue"/>
              <a:sym typeface="Helvetica Neue"/>
            </a:endParaRPr>
          </a:p>
          <a:p>
            <a:pPr>
              <a:lnSpc>
                <a:spcPct val="115000"/>
              </a:lnSpc>
            </a:pPr>
            <a:endParaRPr sz="1600">
              <a:solidFill>
                <a:srgbClr val="464D51"/>
              </a:solidFill>
              <a:latin typeface="Helvetica Neue"/>
              <a:ea typeface="Helvetica Neue"/>
              <a:cs typeface="Helvetica Neue"/>
              <a:sym typeface="Helvetica Neue"/>
            </a:endParaRPr>
          </a:p>
          <a:p>
            <a:pPr>
              <a:spcBef>
                <a:spcPts val="800"/>
              </a:spcBef>
              <a:defRPr sz="1600" u="sng">
                <a:solidFill>
                  <a:srgbClr val="FF7352"/>
                </a:solidFill>
                <a:latin typeface="Helvetica Neue"/>
                <a:ea typeface="Helvetica Neue"/>
                <a:cs typeface="Helvetica Neue"/>
                <a:sym typeface="Helvetica Neue"/>
              </a:defRPr>
            </a:pPr>
            <a:r>
              <a:rPr>
                <a:solidFill>
                  <a:srgbClr val="0563C1"/>
                </a:solidFill>
                <a:uFill>
                  <a:solidFill>
                    <a:srgbClr val="0563C1"/>
                  </a:solidFill>
                </a:uFill>
                <a:hlinkClick r:id="rId8"/>
              </a:rPr>
              <a:t>info@longcovidkids.org</a:t>
            </a:r>
            <a:endParaRPr>
              <a:solidFill>
                <a:srgbClr val="464D51"/>
              </a:solidFill>
            </a:endParaRPr>
          </a:p>
          <a:p>
            <a:pPr>
              <a:spcBef>
                <a:spcPts val="800"/>
              </a:spcBef>
              <a:defRPr sz="1600">
                <a:solidFill>
                  <a:srgbClr val="464D51"/>
                </a:solidFill>
                <a:latin typeface="Helvetica Neue"/>
                <a:ea typeface="Helvetica Neue"/>
                <a:cs typeface="Helvetica Neue"/>
                <a:sym typeface="Helvetica Neue"/>
              </a:defRPr>
            </a:pPr>
            <a:r>
              <a:t>E-mail address for general enquiries        </a:t>
            </a:r>
          </a:p>
        </p:txBody>
      </p:sp>
      <p:pic>
        <p:nvPicPr>
          <p:cNvPr id="388" name="Google Shape;376;g23728793ccd_0_567" descr="Google Shape;376;g23728793ccd_0_567"/>
          <p:cNvPicPr>
            <a:picLocks noChangeAspect="1"/>
          </p:cNvPicPr>
          <p:nvPr/>
        </p:nvPicPr>
        <p:blipFill>
          <a:blip r:embed="rId9"/>
          <a:stretch>
            <a:fillRect/>
          </a:stretch>
        </p:blipFill>
        <p:spPr>
          <a:xfrm flipH="1">
            <a:off x="6746108" y="3925491"/>
            <a:ext cx="457714" cy="457714"/>
          </a:xfrm>
          <a:prstGeom prst="rect">
            <a:avLst/>
          </a:prstGeom>
          <a:ln w="12700">
            <a:miter lim="400000"/>
          </a:ln>
        </p:spPr>
      </p:pic>
      <p:sp>
        <p:nvSpPr>
          <p:cNvPr id="389" name="Google Shape;377;g23728793ccd_0_567"/>
          <p:cNvSpPr txBox="1"/>
          <p:nvPr/>
        </p:nvSpPr>
        <p:spPr>
          <a:xfrm>
            <a:off x="345125" y="283049"/>
            <a:ext cx="5308552" cy="96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a:lnSpc>
                <a:spcPct val="90000"/>
              </a:lnSpc>
            </a:pPr>
            <a:endParaRPr sz="1800" b="1">
              <a:solidFill>
                <a:srgbClr val="464D51"/>
              </a:solidFill>
              <a:latin typeface="Helvetica Neue"/>
              <a:ea typeface="Helvetica Neue"/>
              <a:cs typeface="Helvetica Neue"/>
              <a:sym typeface="Helvetica Neue"/>
            </a:endParaRPr>
          </a:p>
          <a:p>
            <a:pPr>
              <a:lnSpc>
                <a:spcPct val="90000"/>
              </a:lnSpc>
              <a:defRPr sz="1800" b="1">
                <a:solidFill>
                  <a:srgbClr val="464D51"/>
                </a:solidFill>
                <a:latin typeface="Helvetica Neue"/>
                <a:ea typeface="Helvetica Neue"/>
                <a:cs typeface="Helvetica Neue"/>
                <a:sym typeface="Helvetica Neue"/>
              </a:defRPr>
            </a:pPr>
            <a:r>
              <a:t>…Health Professionals and Researchers</a:t>
            </a:r>
          </a:p>
        </p:txBody>
      </p:sp>
      <p:sp>
        <p:nvSpPr>
          <p:cNvPr id="390" name="Google Shape;378;g23728793ccd_0_567"/>
          <p:cNvSpPr/>
          <p:nvPr/>
        </p:nvSpPr>
        <p:spPr>
          <a:xfrm>
            <a:off x="479399" y="295625"/>
            <a:ext cx="11233201" cy="1"/>
          </a:xfrm>
          <a:prstGeom prst="line">
            <a:avLst/>
          </a:prstGeom>
          <a:ln w="38100">
            <a:solidFill>
              <a:srgbClr val="FF7351"/>
            </a:solidFill>
            <a:miter/>
          </a:ln>
        </p:spPr>
        <p:txBody>
          <a:bodyPr lIns="0" tIns="0" rIns="0" bIns="0"/>
          <a:lstStyle/>
          <a:p>
            <a:endParaRPr/>
          </a:p>
        </p:txBody>
      </p:sp>
      <p:sp>
        <p:nvSpPr>
          <p:cNvPr id="391" name="Google Shape;379;g23728793ccd_0_567"/>
          <p:cNvSpPr/>
          <p:nvPr/>
        </p:nvSpPr>
        <p:spPr>
          <a:xfrm>
            <a:off x="299399" y="1350681"/>
            <a:ext cx="5400001" cy="1"/>
          </a:xfrm>
          <a:prstGeom prst="line">
            <a:avLst/>
          </a:prstGeom>
          <a:ln w="101600">
            <a:solidFill>
              <a:srgbClr val="FF7351"/>
            </a:solidFill>
            <a:miter/>
          </a:ln>
        </p:spPr>
        <p:txBody>
          <a:bodyPr lIns="0" tIns="0" rIns="0" bIns="0"/>
          <a:lstStyle/>
          <a:p>
            <a:endParaRPr/>
          </a:p>
        </p:txBody>
      </p:sp>
      <p:sp>
        <p:nvSpPr>
          <p:cNvPr id="392" name="Google Shape;380;g23728793ccd_0_567"/>
          <p:cNvSpPr/>
          <p:nvPr/>
        </p:nvSpPr>
        <p:spPr>
          <a:xfrm>
            <a:off x="5943599" y="1350681"/>
            <a:ext cx="5873402" cy="33301"/>
          </a:xfrm>
          <a:prstGeom prst="line">
            <a:avLst/>
          </a:prstGeom>
          <a:ln w="101600">
            <a:solidFill>
              <a:srgbClr val="FF7351"/>
            </a:solidFill>
            <a:miter/>
          </a:ln>
        </p:spPr>
        <p:txBody>
          <a:bodyPr lIns="0" tIns="0" rIns="0" bIns="0"/>
          <a:lstStyle/>
          <a:p>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Google Shape;386;g3c40e00812d_0_16"/>
          <p:cNvSpPr txBox="1"/>
          <p:nvPr/>
        </p:nvSpPr>
        <p:spPr>
          <a:xfrm>
            <a:off x="345124" y="1453199"/>
            <a:ext cx="5308552" cy="45258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indent="457200">
              <a:lnSpc>
                <a:spcPct val="80000"/>
              </a:lnSpc>
              <a:defRPr sz="2000" u="sng">
                <a:solidFill>
                  <a:srgbClr val="464D51"/>
                </a:solidFill>
                <a:latin typeface="Helvetica Neue"/>
                <a:ea typeface="Helvetica Neue"/>
                <a:cs typeface="Helvetica Neue"/>
                <a:sym typeface="Helvetica Neue"/>
              </a:defRPr>
            </a:pPr>
            <a:r>
              <a:t>For Children/Young People</a:t>
            </a:r>
            <a:endParaRPr sz="2400"/>
          </a:p>
          <a:p>
            <a:pPr indent="457200">
              <a:lnSpc>
                <a:spcPct val="80000"/>
              </a:lnSpc>
              <a:defRPr sz="1100"/>
            </a:pPr>
            <a:endParaRPr sz="2400" u="sng">
              <a:solidFill>
                <a:srgbClr val="464D51"/>
              </a:solidFill>
              <a:latin typeface="Helvetica Neue"/>
              <a:ea typeface="Helvetica Neue"/>
              <a:cs typeface="Helvetica Neue"/>
              <a:sym typeface="Helvetica Neue"/>
            </a:endParaRPr>
          </a:p>
          <a:p>
            <a:pPr marL="457200" indent="-358140">
              <a:lnSpc>
                <a:spcPct val="80000"/>
              </a:lnSpc>
              <a:buClr>
                <a:srgbClr val="464D51"/>
              </a:buClr>
              <a:buSzPct val="100000"/>
              <a:buFont typeface="Helvetica Neue"/>
              <a:buChar char="-"/>
              <a:defRPr sz="2000">
                <a:solidFill>
                  <a:srgbClr val="464D51"/>
                </a:solidFill>
                <a:latin typeface="Helvetica Neue"/>
                <a:ea typeface="Helvetica Neue"/>
                <a:cs typeface="Helvetica Neue"/>
                <a:sym typeface="Helvetica Neue"/>
              </a:defRPr>
            </a:pPr>
            <a:r>
              <a:t>LCK Connected Teens (13+) (weekly zoom - chat and games - led by members of our Youth Advisory Panel)</a:t>
            </a:r>
            <a:endParaRPr sz="2400"/>
          </a:p>
          <a:p>
            <a:pPr marL="457200" indent="-358140">
              <a:lnSpc>
                <a:spcPct val="80000"/>
              </a:lnSpc>
              <a:buClr>
                <a:srgbClr val="464D51"/>
              </a:buClr>
              <a:buSzPct val="100000"/>
              <a:buFont typeface="Helvetica Neue"/>
              <a:buChar char="-"/>
              <a:defRPr sz="2000">
                <a:solidFill>
                  <a:srgbClr val="464D51"/>
                </a:solidFill>
                <a:latin typeface="Helvetica Neue"/>
                <a:ea typeface="Helvetica Neue"/>
                <a:cs typeface="Helvetica Neue"/>
                <a:sym typeface="Helvetica Neue"/>
              </a:defRPr>
            </a:pPr>
            <a:r>
              <a:t>LCK Connected 6-12 (bi-weekly zooms - chat and games - led by members of our Youth Advisory Panel)</a:t>
            </a:r>
            <a:endParaRPr sz="2400"/>
          </a:p>
          <a:p>
            <a:pPr marL="457200" indent="-358140">
              <a:lnSpc>
                <a:spcPct val="80000"/>
              </a:lnSpc>
              <a:buClr>
                <a:srgbClr val="464D51"/>
              </a:buClr>
              <a:buSzPct val="100000"/>
              <a:buFont typeface="Helvetica Neue"/>
              <a:buChar char="-"/>
              <a:defRPr sz="2000">
                <a:solidFill>
                  <a:srgbClr val="464D51"/>
                </a:solidFill>
                <a:latin typeface="Helvetica Neue"/>
                <a:ea typeface="Helvetica Neue"/>
                <a:cs typeface="Helvetica Neue"/>
                <a:sym typeface="Helvetica Neue"/>
              </a:defRPr>
            </a:pPr>
            <a:r>
              <a:t>LCK Choir (All Ages)(weekly zoom sing along)</a:t>
            </a:r>
            <a:endParaRPr sz="2400"/>
          </a:p>
          <a:p>
            <a:pPr marL="457200" indent="-358140">
              <a:lnSpc>
                <a:spcPct val="80000"/>
              </a:lnSpc>
              <a:buClr>
                <a:srgbClr val="464D51"/>
              </a:buClr>
              <a:buSzPct val="100000"/>
              <a:buFont typeface="Helvetica Neue"/>
              <a:buChar char="-"/>
              <a:defRPr sz="2000">
                <a:solidFill>
                  <a:srgbClr val="464D51"/>
                </a:solidFill>
                <a:latin typeface="Helvetica Neue"/>
                <a:ea typeface="Helvetica Neue"/>
                <a:cs typeface="Helvetica Neue"/>
                <a:sym typeface="Helvetica Neue"/>
              </a:defRPr>
            </a:pPr>
            <a:r>
              <a:t>Discord Server for chat, connection and support (13+)</a:t>
            </a:r>
            <a:endParaRPr sz="2400"/>
          </a:p>
          <a:p>
            <a:pPr marL="457200" indent="-358140">
              <a:lnSpc>
                <a:spcPct val="80000"/>
              </a:lnSpc>
              <a:buClr>
                <a:srgbClr val="464D51"/>
              </a:buClr>
              <a:buSzPct val="100000"/>
              <a:buFont typeface="Helvetica Neue"/>
              <a:buChar char="-"/>
              <a:defRPr sz="2000">
                <a:solidFill>
                  <a:srgbClr val="464D51"/>
                </a:solidFill>
                <a:latin typeface="Helvetica Neue"/>
                <a:ea typeface="Helvetica Neue"/>
                <a:cs typeface="Helvetica Neue"/>
                <a:sym typeface="Helvetica Neue"/>
              </a:defRPr>
            </a:pPr>
            <a:r>
              <a:t>Newsletter - The Long Covid Chronic-ill</a:t>
            </a:r>
            <a:endParaRPr sz="2400"/>
          </a:p>
          <a:p>
            <a:pPr marL="457200" indent="-358140">
              <a:lnSpc>
                <a:spcPct val="80000"/>
              </a:lnSpc>
              <a:buClr>
                <a:srgbClr val="464D51"/>
              </a:buClr>
              <a:buSzPct val="100000"/>
              <a:buFont typeface="Helvetica Neue"/>
              <a:buChar char="-"/>
              <a:defRPr sz="2000">
                <a:solidFill>
                  <a:srgbClr val="464D51"/>
                </a:solidFill>
                <a:latin typeface="Helvetica Neue"/>
                <a:ea typeface="Helvetica Neue"/>
                <a:cs typeface="Helvetica Neue"/>
                <a:sym typeface="Helvetica Neue"/>
              </a:defRPr>
            </a:pPr>
            <a:r>
              <a:t>NEW - Monthly Book Group</a:t>
            </a:r>
            <a:endParaRPr sz="2400"/>
          </a:p>
          <a:p>
            <a:pPr marL="457200" indent="-358140">
              <a:lnSpc>
                <a:spcPct val="80000"/>
              </a:lnSpc>
              <a:buClr>
                <a:srgbClr val="464D51"/>
              </a:buClr>
              <a:buSzPct val="100000"/>
              <a:buFont typeface="Helvetica Neue"/>
              <a:buChar char="-"/>
              <a:defRPr sz="2000">
                <a:solidFill>
                  <a:srgbClr val="464D51"/>
                </a:solidFill>
                <a:latin typeface="Helvetica Neue"/>
                <a:ea typeface="Helvetica Neue"/>
                <a:cs typeface="Helvetica Neue"/>
                <a:sym typeface="Helvetica Neue"/>
              </a:defRPr>
            </a:pPr>
            <a:r>
              <a:t>NEW - #AtOurPace - Blog Project</a:t>
            </a:r>
            <a:endParaRPr sz="2400"/>
          </a:p>
          <a:p>
            <a:pPr marL="457200" indent="-358140">
              <a:lnSpc>
                <a:spcPct val="80000"/>
              </a:lnSpc>
              <a:buClr>
                <a:srgbClr val="464D51"/>
              </a:buClr>
              <a:buSzPct val="100000"/>
              <a:buFont typeface="Helvetica Neue"/>
              <a:buChar char="-"/>
              <a:defRPr sz="2000">
                <a:solidFill>
                  <a:srgbClr val="464D51"/>
                </a:solidFill>
                <a:latin typeface="Helvetica Neue"/>
                <a:ea typeface="Helvetica Neue"/>
                <a:cs typeface="Helvetica Neue"/>
                <a:sym typeface="Helvetica Neue"/>
              </a:defRPr>
            </a:pPr>
            <a:r>
              <a:t>COMING - Hear Our Voices Podcast</a:t>
            </a:r>
            <a:endParaRPr sz="2400"/>
          </a:p>
        </p:txBody>
      </p:sp>
      <p:pic>
        <p:nvPicPr>
          <p:cNvPr id="397" name="Google Shape;387;g3c40e00812d_0_16" descr="Google Shape;387;g3c40e00812d_0_16"/>
          <p:cNvPicPr>
            <a:picLocks noChangeAspect="1"/>
          </p:cNvPicPr>
          <p:nvPr/>
        </p:nvPicPr>
        <p:blipFill>
          <a:blip r:embed="rId3"/>
          <a:stretch>
            <a:fillRect/>
          </a:stretch>
        </p:blipFill>
        <p:spPr>
          <a:xfrm>
            <a:off x="142503" y="5899150"/>
            <a:ext cx="3162301" cy="958850"/>
          </a:xfrm>
          <a:prstGeom prst="rect">
            <a:avLst/>
          </a:prstGeom>
          <a:ln w="12700">
            <a:miter lim="400000"/>
          </a:ln>
        </p:spPr>
      </p:pic>
      <p:sp>
        <p:nvSpPr>
          <p:cNvPr id="398" name="Google Shape;389;g3c40e00812d_0_16"/>
          <p:cNvSpPr txBox="1"/>
          <p:nvPr/>
        </p:nvSpPr>
        <p:spPr>
          <a:xfrm>
            <a:off x="5863824" y="1590450"/>
            <a:ext cx="5997902" cy="34890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indent="457200">
              <a:defRPr sz="2400" u="sng">
                <a:solidFill>
                  <a:srgbClr val="464D51"/>
                </a:solidFill>
                <a:latin typeface="Helvetica Neue"/>
                <a:ea typeface="Helvetica Neue"/>
                <a:cs typeface="Helvetica Neue"/>
                <a:sym typeface="Helvetica Neue"/>
              </a:defRPr>
            </a:pPr>
            <a:r>
              <a:t>For Parents/Caregivers</a:t>
            </a:r>
          </a:p>
          <a:p>
            <a:pPr indent="457200"/>
            <a:endParaRPr sz="2400" u="sng">
              <a:solidFill>
                <a:srgbClr val="464D51"/>
              </a:solidFill>
              <a:latin typeface="Helvetica Neue"/>
              <a:ea typeface="Helvetica Neue"/>
              <a:cs typeface="Helvetica Neue"/>
              <a:sym typeface="Helvetica Neue"/>
            </a:endParaRPr>
          </a:p>
          <a:p>
            <a:pPr marL="457200" indent="-381000">
              <a:buClr>
                <a:srgbClr val="464D51"/>
              </a:buClr>
              <a:buSzPts val="2400"/>
              <a:buFont typeface="Helvetica Neue"/>
              <a:buChar char="-"/>
              <a:defRPr sz="2400">
                <a:solidFill>
                  <a:srgbClr val="464D51"/>
                </a:solidFill>
                <a:latin typeface="Helvetica Neue"/>
                <a:ea typeface="Helvetica Neue"/>
                <a:cs typeface="Helvetica Neue"/>
                <a:sym typeface="Helvetica Neue"/>
              </a:defRPr>
            </a:pPr>
            <a:r>
              <a:t>LCK Connected Parents and Caregivers (bimonthly zooms which either focus on peer support for parents of children/young people with varying presentations of Long Covid;  or on Education, e.g. EHCPs, Benefits)</a:t>
            </a:r>
          </a:p>
          <a:p>
            <a:pPr marL="457200" indent="-381000">
              <a:buClr>
                <a:srgbClr val="464D51"/>
              </a:buClr>
              <a:buSzPts val="2400"/>
              <a:buFont typeface="Helvetica Neue"/>
              <a:buChar char="-"/>
              <a:defRPr sz="2400">
                <a:solidFill>
                  <a:srgbClr val="464D51"/>
                </a:solidFill>
                <a:latin typeface="Helvetica Neue"/>
                <a:ea typeface="Helvetica Neue"/>
                <a:cs typeface="Helvetica Neue"/>
                <a:sym typeface="Helvetica Neue"/>
              </a:defRPr>
            </a:pPr>
            <a:r>
              <a:t>Facebook Support Group </a:t>
            </a:r>
          </a:p>
        </p:txBody>
      </p:sp>
      <p:sp>
        <p:nvSpPr>
          <p:cNvPr id="399" name="Google Shape;390;g3c40e00812d_0_16"/>
          <p:cNvSpPr txBox="1"/>
          <p:nvPr/>
        </p:nvSpPr>
        <p:spPr>
          <a:xfrm>
            <a:off x="345125" y="283049"/>
            <a:ext cx="5308552" cy="96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a:lnSpc>
                <a:spcPct val="90000"/>
              </a:lnSpc>
            </a:pPr>
            <a:endParaRPr sz="1800" b="1">
              <a:solidFill>
                <a:srgbClr val="464D51"/>
              </a:solidFill>
              <a:latin typeface="Helvetica Neue"/>
              <a:ea typeface="Helvetica Neue"/>
              <a:cs typeface="Helvetica Neue"/>
              <a:sym typeface="Helvetica Neue"/>
            </a:endParaRPr>
          </a:p>
          <a:p>
            <a:pPr>
              <a:lnSpc>
                <a:spcPct val="90000"/>
              </a:lnSpc>
              <a:defRPr sz="1800" b="1">
                <a:solidFill>
                  <a:srgbClr val="464D51"/>
                </a:solidFill>
                <a:latin typeface="Helvetica Neue"/>
                <a:ea typeface="Helvetica Neue"/>
                <a:cs typeface="Helvetica Neue"/>
                <a:sym typeface="Helvetica Neue"/>
              </a:defRPr>
            </a:pPr>
            <a:r>
              <a:t>…Children, Young People and Families</a:t>
            </a:r>
          </a:p>
        </p:txBody>
      </p:sp>
      <p:sp>
        <p:nvSpPr>
          <p:cNvPr id="400" name="Google Shape;391;g3c40e00812d_0_16"/>
          <p:cNvSpPr/>
          <p:nvPr/>
        </p:nvSpPr>
        <p:spPr>
          <a:xfrm>
            <a:off x="479399" y="295625"/>
            <a:ext cx="11233201" cy="1"/>
          </a:xfrm>
          <a:prstGeom prst="line">
            <a:avLst/>
          </a:prstGeom>
          <a:ln w="38100">
            <a:solidFill>
              <a:srgbClr val="FF7351"/>
            </a:solidFill>
            <a:miter/>
          </a:ln>
        </p:spPr>
        <p:txBody>
          <a:bodyPr lIns="0" tIns="0" rIns="0" bIns="0"/>
          <a:lstStyle/>
          <a:p>
            <a:endParaRPr/>
          </a:p>
        </p:txBody>
      </p:sp>
      <p:sp>
        <p:nvSpPr>
          <p:cNvPr id="401" name="Google Shape;392;g3c40e00812d_0_16"/>
          <p:cNvSpPr/>
          <p:nvPr/>
        </p:nvSpPr>
        <p:spPr>
          <a:xfrm>
            <a:off x="299399" y="1350681"/>
            <a:ext cx="5400001" cy="1"/>
          </a:xfrm>
          <a:prstGeom prst="line">
            <a:avLst/>
          </a:prstGeom>
          <a:ln w="101600">
            <a:solidFill>
              <a:srgbClr val="FF7351"/>
            </a:solidFill>
            <a:miter/>
          </a:ln>
        </p:spPr>
        <p:txBody>
          <a:bodyPr lIns="0" tIns="0" rIns="0" bIns="0"/>
          <a:lstStyle/>
          <a:p>
            <a:endParaRPr/>
          </a:p>
        </p:txBody>
      </p:sp>
      <p:sp>
        <p:nvSpPr>
          <p:cNvPr id="402" name="Google Shape;393;g3c40e00812d_0_16"/>
          <p:cNvSpPr/>
          <p:nvPr/>
        </p:nvSpPr>
        <p:spPr>
          <a:xfrm>
            <a:off x="5943599" y="1350681"/>
            <a:ext cx="5873402" cy="33301"/>
          </a:xfrm>
          <a:prstGeom prst="line">
            <a:avLst/>
          </a:prstGeom>
          <a:ln w="101600">
            <a:solidFill>
              <a:srgbClr val="FF7351"/>
            </a:solidFill>
            <a:miter/>
          </a:ln>
        </p:spPr>
        <p:txBody>
          <a:bodyPr lIns="0" tIns="0" rIns="0" bIns="0"/>
          <a:lstStyle/>
          <a:p>
            <a:endParaRPr/>
          </a:p>
        </p:txBody>
      </p:sp>
      <p:pic>
        <p:nvPicPr>
          <p:cNvPr id="403" name="The Long Covid Chronic-ill Banner.pngGoogle Shape;394;g3c40e00812d_0_16" descr="The Long Covid Chronic-ill Banner.pngGoogle Shape;394;g3c40e00812d_0_16"/>
          <p:cNvPicPr>
            <a:picLocks noChangeAspect="1"/>
          </p:cNvPicPr>
          <p:nvPr/>
        </p:nvPicPr>
        <p:blipFill>
          <a:blip r:embed="rId4"/>
          <a:srcRect r="2699"/>
          <a:stretch>
            <a:fillRect/>
          </a:stretch>
        </p:blipFill>
        <p:spPr>
          <a:xfrm>
            <a:off x="5938189" y="5306324"/>
            <a:ext cx="2679698" cy="1551677"/>
          </a:xfrm>
          <a:prstGeom prst="rect">
            <a:avLst/>
          </a:prstGeom>
          <a:ln w="12700">
            <a:miter lim="400000"/>
          </a:ln>
        </p:spPr>
      </p:pic>
      <p:pic>
        <p:nvPicPr>
          <p:cNvPr id="404" name="LCK Hear Our Voices Podcast Logo.jpegGoogle Shape;395;g3c40e00812d_0_16" descr="LCK Hear Our Voices Podcast Logo.jpegGoogle Shape;395;g3c40e00812d_0_16"/>
          <p:cNvPicPr>
            <a:picLocks noChangeAspect="1"/>
          </p:cNvPicPr>
          <p:nvPr/>
        </p:nvPicPr>
        <p:blipFill>
          <a:blip r:embed="rId5"/>
          <a:stretch>
            <a:fillRect/>
          </a:stretch>
        </p:blipFill>
        <p:spPr>
          <a:xfrm>
            <a:off x="8531524" y="5294550"/>
            <a:ext cx="1596854" cy="1596849"/>
          </a:xfrm>
          <a:prstGeom prst="rect">
            <a:avLst/>
          </a:prstGeom>
          <a:ln w="12700">
            <a:miter lim="400000"/>
          </a:ln>
        </p:spPr>
      </p:pic>
      <p:pic>
        <p:nvPicPr>
          <p:cNvPr id="405" name="PHOTO-2026-02-04-20-52-46.jpgGoogle Shape;396;g3c40e00812d_0_16" descr="PHOTO-2026-02-04-20-52-46.jpgGoogle Shape;396;g3c40e00812d_0_16"/>
          <p:cNvPicPr>
            <a:picLocks noChangeAspect="1"/>
          </p:cNvPicPr>
          <p:nvPr/>
        </p:nvPicPr>
        <p:blipFill>
          <a:blip r:embed="rId6"/>
          <a:stretch>
            <a:fillRect/>
          </a:stretch>
        </p:blipFill>
        <p:spPr>
          <a:xfrm>
            <a:off x="10128373" y="5294550"/>
            <a:ext cx="2063628" cy="1551677"/>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Google Shape;193;p15"/>
          <p:cNvSpPr/>
          <p:nvPr/>
        </p:nvSpPr>
        <p:spPr>
          <a:xfrm>
            <a:off x="0" y="0"/>
            <a:ext cx="12192000" cy="6858000"/>
          </a:xfrm>
          <a:prstGeom prst="rect">
            <a:avLst/>
          </a:prstGeom>
          <a:solidFill>
            <a:srgbClr val="464D51"/>
          </a:solidFill>
          <a:ln w="12700">
            <a:solidFill>
              <a:srgbClr val="AE3038"/>
            </a:solidFill>
            <a:miter/>
          </a:ln>
        </p:spPr>
        <p:txBody>
          <a:bodyPr lIns="0" tIns="0" rIns="0" bIns="0" anchor="ctr"/>
          <a:lstStyle/>
          <a:p>
            <a:pPr algn="ctr">
              <a:defRPr sz="1800">
                <a:solidFill>
                  <a:srgbClr val="FFFFFF"/>
                </a:solidFill>
                <a:latin typeface="Calibri"/>
                <a:ea typeface="Calibri"/>
                <a:cs typeface="Calibri"/>
                <a:sym typeface="Calibri"/>
              </a:defRPr>
            </a:pPr>
            <a:endParaRPr/>
          </a:p>
        </p:txBody>
      </p:sp>
      <p:pic>
        <p:nvPicPr>
          <p:cNvPr id="250" name="Google Shape;194;p15" descr="Google Shape;194;p15"/>
          <p:cNvPicPr>
            <a:picLocks noChangeAspect="1"/>
          </p:cNvPicPr>
          <p:nvPr/>
        </p:nvPicPr>
        <p:blipFill>
          <a:blip r:embed="rId3"/>
          <a:stretch>
            <a:fillRect/>
          </a:stretch>
        </p:blipFill>
        <p:spPr>
          <a:xfrm rot="10800000">
            <a:off x="-3234382" y="1612853"/>
            <a:ext cx="15227301" cy="8166101"/>
          </a:xfrm>
          <a:prstGeom prst="rect">
            <a:avLst/>
          </a:prstGeom>
          <a:ln w="12700">
            <a:miter lim="400000"/>
          </a:ln>
        </p:spPr>
      </p:pic>
      <p:pic>
        <p:nvPicPr>
          <p:cNvPr id="251" name="Google Shape;195;p15" descr="Google Shape;195;p15"/>
          <p:cNvPicPr>
            <a:picLocks noChangeAspect="1"/>
          </p:cNvPicPr>
          <p:nvPr/>
        </p:nvPicPr>
        <p:blipFill>
          <a:blip r:embed="rId4"/>
          <a:stretch>
            <a:fillRect/>
          </a:stretch>
        </p:blipFill>
        <p:spPr>
          <a:xfrm>
            <a:off x="2506" y="4437074"/>
            <a:ext cx="2333626" cy="2447926"/>
          </a:xfrm>
          <a:prstGeom prst="rect">
            <a:avLst/>
          </a:prstGeom>
          <a:ln w="12700">
            <a:miter lim="400000"/>
          </a:ln>
        </p:spPr>
      </p:pic>
      <p:sp>
        <p:nvSpPr>
          <p:cNvPr id="252" name="Google Shape;196;p15"/>
          <p:cNvSpPr txBox="1"/>
          <p:nvPr/>
        </p:nvSpPr>
        <p:spPr>
          <a:xfrm>
            <a:off x="434525" y="504000"/>
            <a:ext cx="8111051" cy="96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normAutofit/>
          </a:bodyPr>
          <a:lstStyle/>
          <a:p>
            <a:pPr defTabSz="832104">
              <a:lnSpc>
                <a:spcPct val="80000"/>
              </a:lnSpc>
              <a:defRPr sz="2093" b="1">
                <a:solidFill>
                  <a:srgbClr val="FFFFFF"/>
                </a:solidFill>
                <a:latin typeface="Helvetica Neue"/>
                <a:ea typeface="Helvetica Neue"/>
                <a:cs typeface="Helvetica Neue"/>
                <a:sym typeface="Helvetica Neue"/>
              </a:defRPr>
            </a:pPr>
            <a:r>
              <a:t>Improving Health Experiences </a:t>
            </a:r>
          </a:p>
          <a:p>
            <a:pPr defTabSz="832104">
              <a:lnSpc>
                <a:spcPct val="80000"/>
              </a:lnSpc>
              <a:defRPr sz="2093" b="1">
                <a:solidFill>
                  <a:srgbClr val="FFFFFF"/>
                </a:solidFill>
                <a:latin typeface="Helvetica Neue"/>
                <a:ea typeface="Helvetica Neue"/>
                <a:cs typeface="Helvetica Neue"/>
                <a:sym typeface="Helvetica Neue"/>
              </a:defRPr>
            </a:pPr>
            <a:br/>
            <a:endParaRPr/>
          </a:p>
        </p:txBody>
      </p:sp>
      <p:sp>
        <p:nvSpPr>
          <p:cNvPr id="253" name="Google Shape;197;p15"/>
          <p:cNvSpPr/>
          <p:nvPr/>
        </p:nvSpPr>
        <p:spPr>
          <a:xfrm>
            <a:off x="479425" y="450000"/>
            <a:ext cx="11233151" cy="1"/>
          </a:xfrm>
          <a:prstGeom prst="line">
            <a:avLst/>
          </a:prstGeom>
          <a:ln w="38100">
            <a:solidFill>
              <a:srgbClr val="FBCE42"/>
            </a:solidFill>
            <a:miter/>
          </a:ln>
        </p:spPr>
        <p:txBody>
          <a:bodyPr lIns="0" tIns="0" rIns="0" bIns="0"/>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 name="Google Shape;203;g159e72987c9_0_97" descr="Google Shape;203;g159e72987c9_0_97"/>
          <p:cNvPicPr>
            <a:picLocks noChangeAspect="1"/>
          </p:cNvPicPr>
          <p:nvPr/>
        </p:nvPicPr>
        <p:blipFill>
          <a:blip r:embed="rId4"/>
          <a:stretch>
            <a:fillRect/>
          </a:stretch>
        </p:blipFill>
        <p:spPr>
          <a:xfrm>
            <a:off x="142503" y="5899150"/>
            <a:ext cx="3162301" cy="958850"/>
          </a:xfrm>
          <a:prstGeom prst="rect">
            <a:avLst/>
          </a:prstGeom>
          <a:ln w="12700">
            <a:miter lim="400000"/>
          </a:ln>
        </p:spPr>
      </p:pic>
      <p:pic>
        <p:nvPicPr>
          <p:cNvPr id="258" name="Lucinda" descr="Lucinda"/>
          <p:cNvPicPr>
            <a:picLocks/>
          </p:cNvPicPr>
          <p:nvPr>
            <a:videoFile r:link="rId1"/>
          </p:nvPr>
        </p:nvPicPr>
        <p:blipFill>
          <a:blip r:embed="rId5"/>
          <a:stretch>
            <a:fillRect/>
          </a:stretch>
        </p:blipFill>
        <p:spPr>
          <a:xfrm>
            <a:off x="0" y="0"/>
            <a:ext cx="12192000" cy="68580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58"/>
                </p:tgtEl>
              </p:cMediaNode>
            </p:video>
            <p:seq concurrent="1" prevAc="none" nextAc="seek">
              <p:cTn id="8" restart="whenNotActive" fill="hold" evtFilter="cancelBubble" nodeType="interactiveSeq">
                <p:stCondLst>
                  <p:cond evt="onClick" delay="0">
                    <p:tgtEl>
                      <p:spTgt spid="25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58"/>
                                        </p:tgtEl>
                                      </p:cBhvr>
                                    </p:cmd>
                                  </p:childTnLst>
                                </p:cTn>
                              </p:par>
                            </p:childTnLst>
                          </p:cTn>
                        </p:par>
                      </p:childTnLst>
                    </p:cTn>
                  </p:par>
                </p:childTnLst>
              </p:cTn>
              <p:nextCondLst>
                <p:cond evt="onClick" delay="0">
                  <p:tgtEl>
                    <p:spTgt spid="25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Google Shape;210;g3c40e00812d_0_34"/>
          <p:cNvSpPr txBox="1"/>
          <p:nvPr/>
        </p:nvSpPr>
        <p:spPr>
          <a:xfrm>
            <a:off x="434425" y="503999"/>
            <a:ext cx="5308552" cy="965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pPr defTabSz="859536">
              <a:lnSpc>
                <a:spcPct val="80000"/>
              </a:lnSpc>
              <a:defRPr sz="1316"/>
            </a:pPr>
            <a:endParaRPr sz="1692" b="1">
              <a:solidFill>
                <a:srgbClr val="464D51"/>
              </a:solidFill>
              <a:latin typeface="Helvetica Neue"/>
              <a:ea typeface="Helvetica Neue"/>
              <a:cs typeface="Helvetica Neue"/>
              <a:sym typeface="Helvetica Neue"/>
            </a:endParaRPr>
          </a:p>
          <a:p>
            <a:pPr defTabSz="859536">
              <a:lnSpc>
                <a:spcPct val="80000"/>
              </a:lnSpc>
              <a:defRPr sz="2632" b="1">
                <a:solidFill>
                  <a:srgbClr val="464D51"/>
                </a:solidFill>
                <a:latin typeface="Helvetica Neue"/>
                <a:ea typeface="Helvetica Neue"/>
                <a:cs typeface="Helvetica Neue"/>
                <a:sym typeface="Helvetica Neue"/>
              </a:defRPr>
            </a:pPr>
            <a:r>
              <a:t>Trauma Informed Care</a:t>
            </a:r>
            <a:endParaRPr sz="2256"/>
          </a:p>
        </p:txBody>
      </p:sp>
      <p:pic>
        <p:nvPicPr>
          <p:cNvPr id="263" name="Google Shape;211;g3c40e00812d_0_34" descr="Google Shape;211;g3c40e00812d_0_34"/>
          <p:cNvPicPr>
            <a:picLocks noChangeAspect="1"/>
          </p:cNvPicPr>
          <p:nvPr/>
        </p:nvPicPr>
        <p:blipFill>
          <a:blip r:embed="rId3"/>
          <a:stretch>
            <a:fillRect/>
          </a:stretch>
        </p:blipFill>
        <p:spPr>
          <a:xfrm>
            <a:off x="142503" y="5899150"/>
            <a:ext cx="3162301" cy="958850"/>
          </a:xfrm>
          <a:prstGeom prst="rect">
            <a:avLst/>
          </a:prstGeom>
          <a:ln w="12700">
            <a:miter lim="400000"/>
          </a:ln>
        </p:spPr>
      </p:pic>
      <p:sp>
        <p:nvSpPr>
          <p:cNvPr id="264" name="Google Shape;212;g3c40e00812d_0_34"/>
          <p:cNvSpPr txBox="1"/>
          <p:nvPr/>
        </p:nvSpPr>
        <p:spPr>
          <a:xfrm>
            <a:off x="291524" y="1519624"/>
            <a:ext cx="11511952" cy="5645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457200" indent="-387350">
              <a:lnSpc>
                <a:spcPct val="150000"/>
              </a:lnSpc>
              <a:buClr>
                <a:srgbClr val="464D51"/>
              </a:buClr>
              <a:buSzPts val="2500"/>
              <a:buFont typeface="Helvetica Neue"/>
              <a:buChar char="●"/>
              <a:defRPr sz="2500">
                <a:solidFill>
                  <a:srgbClr val="464D51"/>
                </a:solidFill>
                <a:latin typeface="Helvetica Neue"/>
                <a:ea typeface="Helvetica Neue"/>
                <a:cs typeface="Helvetica Neue"/>
                <a:sym typeface="Helvetica Neue"/>
              </a:defRPr>
            </a:pPr>
            <a:r>
              <a:t>Early experiences of healthcare for those with Long Covid have not always been positive - some children and families have medical trauma as a result</a:t>
            </a:r>
          </a:p>
          <a:p>
            <a:pPr marL="457200" indent="-387350">
              <a:lnSpc>
                <a:spcPct val="150000"/>
              </a:lnSpc>
              <a:buClr>
                <a:srgbClr val="464D51"/>
              </a:buClr>
              <a:buSzPts val="2500"/>
              <a:buFont typeface="Helvetica Neue"/>
              <a:buChar char="●"/>
              <a:defRPr sz="2500">
                <a:solidFill>
                  <a:srgbClr val="464D51"/>
                </a:solidFill>
                <a:latin typeface="Helvetica Neue"/>
                <a:ea typeface="Helvetica Neue"/>
                <a:cs typeface="Helvetica Neue"/>
                <a:sym typeface="Helvetica Neue"/>
              </a:defRPr>
            </a:pPr>
            <a:r>
              <a:t>Long Covid is still seen as ‘The Elephant in the Room’ for a population that want to forget the pandemic - don’t ignore it</a:t>
            </a:r>
          </a:p>
          <a:p>
            <a:pPr marL="457200" indent="-387350">
              <a:lnSpc>
                <a:spcPct val="150000"/>
              </a:lnSpc>
              <a:buClr>
                <a:srgbClr val="464D51"/>
              </a:buClr>
              <a:buSzPts val="2500"/>
              <a:buFont typeface="Helvetica Neue"/>
              <a:buChar char="●"/>
              <a:defRPr sz="2500">
                <a:solidFill>
                  <a:srgbClr val="464D51"/>
                </a:solidFill>
                <a:latin typeface="Helvetica Neue"/>
                <a:ea typeface="Helvetica Neue"/>
                <a:cs typeface="Helvetica Neue"/>
                <a:sym typeface="Helvetica Neue"/>
              </a:defRPr>
            </a:pPr>
            <a:r>
              <a:t>Focus on Safety and Dignity, Aim to Reduce Fear and Foster Trust</a:t>
            </a:r>
          </a:p>
          <a:p>
            <a:pPr marL="457200" indent="-387350">
              <a:lnSpc>
                <a:spcPct val="150000"/>
              </a:lnSpc>
              <a:buClr>
                <a:srgbClr val="464D51"/>
              </a:buClr>
              <a:buSzPts val="2500"/>
              <a:buFont typeface="Helvetica Neue"/>
              <a:buChar char="●"/>
              <a:defRPr sz="2500">
                <a:solidFill>
                  <a:srgbClr val="464D51"/>
                </a:solidFill>
                <a:latin typeface="Helvetica Neue"/>
                <a:ea typeface="Helvetica Neue"/>
                <a:cs typeface="Helvetica Neue"/>
                <a:sym typeface="Helvetica Neue"/>
              </a:defRPr>
            </a:pPr>
            <a:r>
              <a:t>Informed Consent </a:t>
            </a:r>
          </a:p>
          <a:p>
            <a:pPr marL="457200" indent="-387350">
              <a:lnSpc>
                <a:spcPct val="150000"/>
              </a:lnSpc>
              <a:buClr>
                <a:srgbClr val="464D51"/>
              </a:buClr>
              <a:buSzPts val="2500"/>
              <a:buFont typeface="Helvetica Neue"/>
              <a:buChar char="●"/>
              <a:defRPr sz="2500">
                <a:solidFill>
                  <a:srgbClr val="464D51"/>
                </a:solidFill>
                <a:latin typeface="Helvetica Neue"/>
                <a:ea typeface="Helvetica Neue"/>
                <a:cs typeface="Helvetica Neue"/>
                <a:sym typeface="Helvetica Neue"/>
              </a:defRPr>
            </a:pPr>
            <a:r>
              <a:t>Informed Opinion</a:t>
            </a:r>
          </a:p>
          <a:p>
            <a:pPr marL="457200" indent="-387350">
              <a:lnSpc>
                <a:spcPct val="150000"/>
              </a:lnSpc>
              <a:buClr>
                <a:srgbClr val="464D51"/>
              </a:buClr>
              <a:buSzPts val="2500"/>
              <a:buFont typeface="Helvetica Neue"/>
              <a:buChar char="●"/>
              <a:defRPr sz="2500">
                <a:solidFill>
                  <a:srgbClr val="464D51"/>
                </a:solidFill>
                <a:latin typeface="Helvetica Neue"/>
                <a:ea typeface="Helvetica Neue"/>
                <a:cs typeface="Helvetica Neue"/>
                <a:sym typeface="Helvetica Neue"/>
              </a:defRPr>
            </a:pPr>
            <a:r>
              <a:t>Acknowledge your own knowledge and service limitations</a:t>
            </a:r>
          </a:p>
          <a:p>
            <a:pPr>
              <a:spcBef>
                <a:spcPts val="500"/>
              </a:spcBef>
            </a:pPr>
            <a:endParaRPr sz="3100">
              <a:solidFill>
                <a:srgbClr val="464D51"/>
              </a:solidFill>
              <a:latin typeface="Helvetica Neue"/>
              <a:ea typeface="Helvetica Neue"/>
              <a:cs typeface="Helvetica Neue"/>
              <a:sym typeface="Helvetica Neue"/>
            </a:endParaRPr>
          </a:p>
        </p:txBody>
      </p:sp>
      <p:sp>
        <p:nvSpPr>
          <p:cNvPr id="265" name="Google Shape;214;g3c40e00812d_0_34"/>
          <p:cNvSpPr/>
          <p:nvPr/>
        </p:nvSpPr>
        <p:spPr>
          <a:xfrm>
            <a:off x="479424" y="450000"/>
            <a:ext cx="11233201" cy="1"/>
          </a:xfrm>
          <a:prstGeom prst="line">
            <a:avLst/>
          </a:prstGeom>
          <a:ln w="38100">
            <a:solidFill>
              <a:srgbClr val="FF7351"/>
            </a:solidFill>
            <a:miter/>
          </a:ln>
        </p:spPr>
        <p:txBody>
          <a:bodyPr lIns="0" tIns="0" rIns="0" bIns="0"/>
          <a:lstStyle/>
          <a:p>
            <a:endParaRPr/>
          </a:p>
        </p:txBody>
      </p:sp>
      <p:sp>
        <p:nvSpPr>
          <p:cNvPr id="266" name="Google Shape;215;g3c40e00812d_0_34"/>
          <p:cNvSpPr/>
          <p:nvPr/>
        </p:nvSpPr>
        <p:spPr>
          <a:xfrm>
            <a:off x="376150" y="1407606"/>
            <a:ext cx="11342701" cy="61501"/>
          </a:xfrm>
          <a:prstGeom prst="line">
            <a:avLst/>
          </a:prstGeom>
          <a:ln w="101600">
            <a:solidFill>
              <a:srgbClr val="FF7351"/>
            </a:solidFill>
            <a:miter/>
          </a:ln>
        </p:spPr>
        <p:txBody>
          <a:bodyPr lIns="0" tIns="0" rIns="0" bIns="0"/>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 name="Google Shape;220;g3c40e00812d_0_55" descr="Google Shape;220;g3c40e00812d_0_55"/>
          <p:cNvPicPr>
            <a:picLocks noChangeAspect="1"/>
          </p:cNvPicPr>
          <p:nvPr/>
        </p:nvPicPr>
        <p:blipFill>
          <a:blip r:embed="rId3"/>
          <a:stretch>
            <a:fillRect/>
          </a:stretch>
        </p:blipFill>
        <p:spPr>
          <a:xfrm>
            <a:off x="142503" y="5899150"/>
            <a:ext cx="3162301" cy="958850"/>
          </a:xfrm>
          <a:prstGeom prst="rect">
            <a:avLst/>
          </a:prstGeom>
          <a:ln w="12700">
            <a:miter lim="400000"/>
          </a:ln>
        </p:spPr>
      </p:pic>
      <p:sp>
        <p:nvSpPr>
          <p:cNvPr id="271" name="Google Shape;222;g3c40e00812d_0_55"/>
          <p:cNvSpPr/>
          <p:nvPr/>
        </p:nvSpPr>
        <p:spPr>
          <a:xfrm>
            <a:off x="479424" y="450000"/>
            <a:ext cx="11233201" cy="1"/>
          </a:xfrm>
          <a:prstGeom prst="line">
            <a:avLst/>
          </a:prstGeom>
          <a:ln w="38100">
            <a:solidFill>
              <a:srgbClr val="FF7351"/>
            </a:solidFill>
            <a:miter/>
          </a:ln>
        </p:spPr>
        <p:txBody>
          <a:bodyPr lIns="0" tIns="0" rIns="0" bIns="0"/>
          <a:lstStyle/>
          <a:p>
            <a:endParaRPr/>
          </a:p>
        </p:txBody>
      </p:sp>
      <p:sp>
        <p:nvSpPr>
          <p:cNvPr id="272" name="Google Shape;223;g3c40e00812d_0_55"/>
          <p:cNvSpPr txBox="1"/>
          <p:nvPr/>
        </p:nvSpPr>
        <p:spPr>
          <a:xfrm>
            <a:off x="525149" y="554525"/>
            <a:ext cx="6572752" cy="917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b="1">
                <a:solidFill>
                  <a:srgbClr val="464D51"/>
                </a:solidFill>
                <a:latin typeface="Helvetica Neue"/>
                <a:ea typeface="Helvetica Neue"/>
                <a:cs typeface="Helvetica Neue"/>
                <a:sym typeface="Helvetica Neue"/>
              </a:defRPr>
            </a:lvl1pPr>
          </a:lstStyle>
          <a:p>
            <a:r>
              <a:t>Collaborative and Partnership Care</a:t>
            </a:r>
          </a:p>
        </p:txBody>
      </p:sp>
      <p:sp>
        <p:nvSpPr>
          <p:cNvPr id="273" name="Google Shape;224;g3c40e00812d_0_55"/>
          <p:cNvSpPr txBox="1"/>
          <p:nvPr/>
        </p:nvSpPr>
        <p:spPr>
          <a:xfrm>
            <a:off x="409049" y="1642274"/>
            <a:ext cx="11141752" cy="57951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The child/young person and their parent/caregiver should be at the centre of their care.</a:t>
            </a:r>
          </a:p>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Recognise that families may have accessed/be accessing private care and support - approach with curiosity and with a view to appropriate collaboration/communication. </a:t>
            </a:r>
          </a:p>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Recognise and value the research that families bring to share - show curiosity and support their understanding.</a:t>
            </a:r>
          </a:p>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Be non-judgemental when acknowledging or identifying risks and explain any concerns.</a:t>
            </a:r>
          </a:p>
          <a:p>
            <a:pPr marL="457200" indent="-368300">
              <a:lnSpc>
                <a:spcPct val="150000"/>
              </a:lnSpc>
              <a:buClr>
                <a:srgbClr val="464D51"/>
              </a:buClr>
              <a:buSzPts val="2200"/>
              <a:buFont typeface="Helvetica Neue"/>
              <a:buChar char="●"/>
              <a:defRPr sz="2200">
                <a:solidFill>
                  <a:srgbClr val="464D51"/>
                </a:solidFill>
                <a:latin typeface="Helvetica Neue"/>
                <a:ea typeface="Helvetica Neue"/>
                <a:cs typeface="Helvetica Neue"/>
                <a:sym typeface="Helvetica Neue"/>
              </a:defRPr>
            </a:pPr>
            <a:r>
              <a:t>Consider who else it would be beneficial to involve. </a:t>
            </a:r>
          </a:p>
          <a:p>
            <a:pPr indent="457200">
              <a:spcBef>
                <a:spcPts val="500"/>
              </a:spcBef>
            </a:pPr>
            <a:endParaRPr sz="2000">
              <a:solidFill>
                <a:srgbClr val="464D51"/>
              </a:solidFill>
              <a:latin typeface="Helvetica Neue"/>
              <a:ea typeface="Helvetica Neue"/>
              <a:cs typeface="Helvetica Neue"/>
              <a:sym typeface="Helvetica Neue"/>
            </a:endParaRPr>
          </a:p>
          <a:p>
            <a:pPr>
              <a:spcBef>
                <a:spcPts val="500"/>
              </a:spcBef>
            </a:pPr>
            <a:endParaRPr sz="2200">
              <a:solidFill>
                <a:srgbClr val="464D51"/>
              </a:solidFill>
              <a:latin typeface="Helvetica Neue"/>
              <a:ea typeface="Helvetica Neue"/>
              <a:cs typeface="Helvetica Neue"/>
              <a:sym typeface="Helvetica Neue"/>
            </a:endParaRPr>
          </a:p>
        </p:txBody>
      </p:sp>
      <p:sp>
        <p:nvSpPr>
          <p:cNvPr id="274" name="Google Shape;225;g3c40e00812d_0_55"/>
          <p:cNvSpPr/>
          <p:nvPr/>
        </p:nvSpPr>
        <p:spPr>
          <a:xfrm>
            <a:off x="411175" y="1519630"/>
            <a:ext cx="11342701" cy="61501"/>
          </a:xfrm>
          <a:prstGeom prst="line">
            <a:avLst/>
          </a:prstGeom>
          <a:ln w="101600">
            <a:solidFill>
              <a:srgbClr val="FF7351"/>
            </a:solidFill>
            <a:miter/>
          </a:ln>
        </p:spPr>
        <p:txBody>
          <a:bodyPr lIns="0" tIns="0" rIns="0" bIns="0"/>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Google Shape;231;g3c40e00812d_0_48"/>
          <p:cNvSpPr txBox="1">
            <a:spLocks noGrp="1"/>
          </p:cNvSpPr>
          <p:nvPr>
            <p:ph type="title"/>
          </p:nvPr>
        </p:nvSpPr>
        <p:spPr>
          <a:xfrm>
            <a:off x="415599" y="593366"/>
            <a:ext cx="11360702" cy="763501"/>
          </a:xfrm>
          <a:prstGeom prst="rect">
            <a:avLst/>
          </a:prstGeom>
        </p:spPr>
        <p:txBody>
          <a:bodyPr/>
          <a:lstStyle>
            <a:lvl1pPr>
              <a:defRPr sz="2800" b="1"/>
            </a:lvl1pPr>
          </a:lstStyle>
          <a:p>
            <a:r>
              <a:t>Supporting the COVID Conscious </a:t>
            </a:r>
          </a:p>
        </p:txBody>
      </p:sp>
      <p:sp>
        <p:nvSpPr>
          <p:cNvPr id="279" name="Google Shape;232;g3c40e00812d_0_48"/>
          <p:cNvSpPr txBox="1">
            <a:spLocks noGrp="1"/>
          </p:cNvSpPr>
          <p:nvPr>
            <p:ph type="body" sz="half" idx="1"/>
          </p:nvPr>
        </p:nvSpPr>
        <p:spPr>
          <a:xfrm>
            <a:off x="415600" y="1743874"/>
            <a:ext cx="5836500" cy="4926301"/>
          </a:xfrm>
          <a:prstGeom prst="rect">
            <a:avLst/>
          </a:prstGeom>
        </p:spPr>
        <p:txBody>
          <a:bodyPr/>
          <a:lstStyle/>
          <a:p>
            <a:pPr>
              <a:buChar char="-"/>
            </a:pPr>
            <a:r>
              <a:t>Being COVID Conscious is </a:t>
            </a:r>
            <a:r>
              <a:rPr u="sng"/>
              <a:t>not anxiety</a:t>
            </a:r>
            <a:r>
              <a:t>, instead it should be viewed as informed risk management (that has often stemmed from the severity of Long Covid or impact of reinfection/s)</a:t>
            </a:r>
          </a:p>
          <a:p>
            <a:pPr>
              <a:spcBef>
                <a:spcPts val="0"/>
              </a:spcBef>
              <a:buChar char="-"/>
            </a:pPr>
            <a:r>
              <a:t>Some families will feel unsafe attending appointments where staff are unmasked - please consider mitigation measures such as Clean Air and Masking.</a:t>
            </a:r>
          </a:p>
        </p:txBody>
      </p:sp>
      <p:pic>
        <p:nvPicPr>
          <p:cNvPr id="280" name="Google Shape;233;g3c40e00812d_0_48" descr="Google Shape;233;g3c40e00812d_0_48"/>
          <p:cNvPicPr>
            <a:picLocks noChangeAspect="1"/>
          </p:cNvPicPr>
          <p:nvPr/>
        </p:nvPicPr>
        <p:blipFill>
          <a:blip r:embed="rId2"/>
          <a:stretch>
            <a:fillRect/>
          </a:stretch>
        </p:blipFill>
        <p:spPr>
          <a:xfrm>
            <a:off x="6252100" y="1360091"/>
            <a:ext cx="5836499" cy="5342461"/>
          </a:xfrm>
          <a:prstGeom prst="rect">
            <a:avLst/>
          </a:prstGeom>
          <a:ln w="12700">
            <a:miter lim="400000"/>
          </a:ln>
        </p:spPr>
      </p:pic>
      <p:sp>
        <p:nvSpPr>
          <p:cNvPr id="281" name="Google Shape;234;g3c40e00812d_0_48"/>
          <p:cNvSpPr/>
          <p:nvPr/>
        </p:nvSpPr>
        <p:spPr>
          <a:xfrm>
            <a:off x="479424" y="450000"/>
            <a:ext cx="11233201" cy="1"/>
          </a:xfrm>
          <a:prstGeom prst="line">
            <a:avLst/>
          </a:prstGeom>
          <a:ln w="38100">
            <a:solidFill>
              <a:srgbClr val="FF7351"/>
            </a:solidFill>
            <a:miter/>
          </a:ln>
        </p:spPr>
        <p:txBody>
          <a:bodyPr lIns="0" tIns="0" rIns="0" bIns="0"/>
          <a:lstStyle/>
          <a:p>
            <a:endParaRPr/>
          </a:p>
        </p:txBody>
      </p:sp>
      <p:sp>
        <p:nvSpPr>
          <p:cNvPr id="282" name="Google Shape;235;g3c40e00812d_0_48"/>
          <p:cNvSpPr/>
          <p:nvPr/>
        </p:nvSpPr>
        <p:spPr>
          <a:xfrm>
            <a:off x="411175" y="1519630"/>
            <a:ext cx="11342701" cy="61501"/>
          </a:xfrm>
          <a:prstGeom prst="line">
            <a:avLst/>
          </a:prstGeom>
          <a:ln w="101600">
            <a:solidFill>
              <a:srgbClr val="FF7351"/>
            </a:solidFill>
            <a:miter/>
          </a:ln>
        </p:spPr>
        <p:txBody>
          <a:bodyPr lIns="0" tIns="0" rIns="0" bIns="0"/>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Google Shape;240;g159e72987c9_0_221"/>
          <p:cNvSpPr/>
          <p:nvPr/>
        </p:nvSpPr>
        <p:spPr>
          <a:xfrm>
            <a:off x="0" y="0"/>
            <a:ext cx="12192000" cy="6858000"/>
          </a:xfrm>
          <a:prstGeom prst="rect">
            <a:avLst/>
          </a:prstGeom>
          <a:solidFill>
            <a:srgbClr val="444444"/>
          </a:solidFill>
          <a:ln w="12700">
            <a:solidFill>
              <a:srgbClr val="AE3038"/>
            </a:solidFill>
            <a:miter/>
          </a:ln>
        </p:spPr>
        <p:txBody>
          <a:bodyPr lIns="0" tIns="0" rIns="0" bIns="0" anchor="ctr"/>
          <a:lstStyle/>
          <a:p>
            <a:pPr algn="ctr">
              <a:defRPr sz="1800">
                <a:solidFill>
                  <a:srgbClr val="FFFFFF"/>
                </a:solidFill>
                <a:latin typeface="Calibri"/>
                <a:ea typeface="Calibri"/>
                <a:cs typeface="Calibri"/>
                <a:sym typeface="Calibri"/>
              </a:defRPr>
            </a:pPr>
            <a:endParaRPr/>
          </a:p>
        </p:txBody>
      </p:sp>
      <p:pic>
        <p:nvPicPr>
          <p:cNvPr id="285" name="Google Shape;241;g159e72987c9_0_221" descr="Google Shape;241;g159e72987c9_0_221"/>
          <p:cNvPicPr>
            <a:picLocks noChangeAspect="1"/>
          </p:cNvPicPr>
          <p:nvPr/>
        </p:nvPicPr>
        <p:blipFill>
          <a:blip r:embed="rId3"/>
          <a:stretch>
            <a:fillRect/>
          </a:stretch>
        </p:blipFill>
        <p:spPr>
          <a:xfrm>
            <a:off x="1515650" y="1337280"/>
            <a:ext cx="15227302" cy="8166101"/>
          </a:xfrm>
          <a:prstGeom prst="rect">
            <a:avLst/>
          </a:prstGeom>
          <a:ln w="12700">
            <a:miter lim="400000"/>
          </a:ln>
        </p:spPr>
      </p:pic>
      <p:pic>
        <p:nvPicPr>
          <p:cNvPr id="286" name="Google Shape;242;g159e72987c9_0_221" descr="Google Shape;242;g159e72987c9_0_221"/>
          <p:cNvPicPr>
            <a:picLocks noChangeAspect="1"/>
          </p:cNvPicPr>
          <p:nvPr/>
        </p:nvPicPr>
        <p:blipFill>
          <a:blip r:embed="rId4"/>
          <a:stretch>
            <a:fillRect/>
          </a:stretch>
        </p:blipFill>
        <p:spPr>
          <a:xfrm>
            <a:off x="2506" y="4437074"/>
            <a:ext cx="2333626" cy="2447926"/>
          </a:xfrm>
          <a:prstGeom prst="rect">
            <a:avLst/>
          </a:prstGeom>
          <a:ln w="12700">
            <a:miter lim="400000"/>
          </a:ln>
        </p:spPr>
      </p:pic>
      <p:sp>
        <p:nvSpPr>
          <p:cNvPr id="287" name="Google Shape;243;g159e72987c9_0_221"/>
          <p:cNvSpPr txBox="1"/>
          <p:nvPr/>
        </p:nvSpPr>
        <p:spPr>
          <a:xfrm>
            <a:off x="434524" y="503999"/>
            <a:ext cx="8111152" cy="9651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normAutofit/>
          </a:bodyPr>
          <a:lstStyle>
            <a:lvl1pPr>
              <a:defRPr sz="3000" b="1">
                <a:solidFill>
                  <a:srgbClr val="FFFFFF"/>
                </a:solidFill>
                <a:latin typeface="Helvetica Neue"/>
                <a:ea typeface="Helvetica Neue"/>
                <a:cs typeface="Helvetica Neue"/>
                <a:sym typeface="Helvetica Neue"/>
              </a:defRPr>
            </a:lvl1pPr>
          </a:lstStyle>
          <a:p>
            <a:r>
              <a:t>Setting Appropriate Expectations</a:t>
            </a:r>
          </a:p>
        </p:txBody>
      </p:sp>
      <p:sp>
        <p:nvSpPr>
          <p:cNvPr id="288" name="Google Shape;244;g159e72987c9_0_221"/>
          <p:cNvSpPr/>
          <p:nvPr/>
        </p:nvSpPr>
        <p:spPr>
          <a:xfrm>
            <a:off x="479424" y="450000"/>
            <a:ext cx="11233201" cy="1"/>
          </a:xfrm>
          <a:prstGeom prst="line">
            <a:avLst/>
          </a:prstGeom>
          <a:ln w="38100">
            <a:solidFill>
              <a:schemeClr val="accent3"/>
            </a:solidFill>
            <a:miter/>
          </a:ln>
        </p:spPr>
        <p:txBody>
          <a:bodyPr lIns="0" tIns="0" rIns="0" bIns="0"/>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Google Shape;250;g1d11ddc0536_0_281" descr="Google Shape;250;g1d11ddc0536_0_281"/>
          <p:cNvPicPr>
            <a:picLocks noChangeAspect="1"/>
          </p:cNvPicPr>
          <p:nvPr/>
        </p:nvPicPr>
        <p:blipFill>
          <a:blip r:embed="rId3"/>
          <a:stretch>
            <a:fillRect/>
          </a:stretch>
        </p:blipFill>
        <p:spPr>
          <a:xfrm>
            <a:off x="142503" y="5899150"/>
            <a:ext cx="3162301" cy="958850"/>
          </a:xfrm>
          <a:prstGeom prst="rect">
            <a:avLst/>
          </a:prstGeom>
          <a:ln w="12700">
            <a:miter lim="400000"/>
          </a:ln>
        </p:spPr>
      </p:pic>
      <p:sp>
        <p:nvSpPr>
          <p:cNvPr id="293" name="Google Shape;251;g1d11ddc0536_0_281"/>
          <p:cNvSpPr/>
          <p:nvPr/>
        </p:nvSpPr>
        <p:spPr>
          <a:xfrm>
            <a:off x="3925446" y="1082769"/>
            <a:ext cx="4668301" cy="4668301"/>
          </a:xfrm>
          <a:prstGeom prst="ellipse">
            <a:avLst/>
          </a:prstGeom>
          <a:solidFill>
            <a:srgbClr val="3BBDC8"/>
          </a:solidFill>
          <a:ln w="12700">
            <a:miter lim="400000"/>
          </a:ln>
        </p:spPr>
        <p:txBody>
          <a:bodyPr lIns="0" tIns="0" rIns="0" bIns="0" anchor="ctr"/>
          <a:lstStyle/>
          <a:p>
            <a:endParaRPr/>
          </a:p>
        </p:txBody>
      </p:sp>
      <p:grpSp>
        <p:nvGrpSpPr>
          <p:cNvPr id="298" name="Google Shape;252;g1d11ddc0536_0_281"/>
          <p:cNvGrpSpPr/>
          <p:nvPr/>
        </p:nvGrpSpPr>
        <p:grpSpPr>
          <a:xfrm>
            <a:off x="4815580" y="552456"/>
            <a:ext cx="2887929" cy="2887929"/>
            <a:chOff x="0" y="0"/>
            <a:chExt cx="2887927" cy="2887927"/>
          </a:xfrm>
        </p:grpSpPr>
        <p:sp>
          <p:nvSpPr>
            <p:cNvPr id="294" name="Google Shape;253;g1d11ddc0536_0_281"/>
            <p:cNvSpPr/>
            <p:nvPr/>
          </p:nvSpPr>
          <p:spPr>
            <a:xfrm>
              <a:off x="0" y="0"/>
              <a:ext cx="2887928" cy="2887928"/>
            </a:xfrm>
            <a:prstGeom prst="ellipse">
              <a:avLst/>
            </a:prstGeom>
            <a:solidFill>
              <a:srgbClr val="FF7352"/>
            </a:solidFill>
            <a:ln w="9525" cap="flat">
              <a:solidFill>
                <a:srgbClr val="FF7352"/>
              </a:solidFill>
              <a:prstDash val="solid"/>
              <a:round/>
            </a:ln>
            <a:effectLst/>
          </p:spPr>
          <p:txBody>
            <a:bodyPr wrap="square" lIns="0" tIns="0" rIns="0" bIns="0" numCol="1" anchor="ctr">
              <a:noAutofit/>
            </a:bodyPr>
            <a:lstStyle/>
            <a:p>
              <a:endParaRPr/>
            </a:p>
          </p:txBody>
        </p:sp>
        <p:grpSp>
          <p:nvGrpSpPr>
            <p:cNvPr id="297" name="Google Shape;254;g1d11ddc0536_0_281"/>
            <p:cNvGrpSpPr/>
            <p:nvPr/>
          </p:nvGrpSpPr>
          <p:grpSpPr>
            <a:xfrm>
              <a:off x="474348" y="817514"/>
              <a:ext cx="1994751" cy="937177"/>
              <a:chOff x="0" y="0"/>
              <a:chExt cx="1994749" cy="937176"/>
            </a:xfrm>
          </p:grpSpPr>
          <p:sp>
            <p:nvSpPr>
              <p:cNvPr id="295" name="Rectangle"/>
              <p:cNvSpPr/>
              <p:nvPr/>
            </p:nvSpPr>
            <p:spPr>
              <a:xfrm>
                <a:off x="0" y="-1"/>
                <a:ext cx="1994750" cy="937178"/>
              </a:xfrm>
              <a:prstGeom prst="rect">
                <a:avLst/>
              </a:prstGeom>
              <a:noFill/>
              <a:ln w="9525" cap="flat">
                <a:solidFill>
                  <a:srgbClr val="FF7352"/>
                </a:solidFill>
                <a:prstDash val="solid"/>
                <a:round/>
              </a:ln>
              <a:effectLst/>
            </p:spPr>
            <p:txBody>
              <a:bodyPr wrap="square" lIns="0" tIns="0" rIns="0" bIns="0" numCol="1" anchor="ctr">
                <a:noAutofit/>
              </a:bodyPr>
              <a:lstStyle/>
              <a:p>
                <a:pPr algn="ctr">
                  <a:defRPr sz="1300">
                    <a:solidFill>
                      <a:srgbClr val="FFFFFF"/>
                    </a:solidFill>
                    <a:latin typeface="Roboto"/>
                    <a:ea typeface="Roboto"/>
                    <a:cs typeface="Roboto"/>
                    <a:sym typeface="Roboto"/>
                  </a:defRPr>
                </a:pPr>
                <a:endParaRPr/>
              </a:p>
            </p:txBody>
          </p:sp>
          <p:sp>
            <p:nvSpPr>
              <p:cNvPr id="296" name="Biological"/>
              <p:cNvSpPr txBox="1"/>
              <p:nvPr/>
            </p:nvSpPr>
            <p:spPr>
              <a:xfrm>
                <a:off x="4762" y="149838"/>
                <a:ext cx="1985226" cy="6375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spAutoFit/>
              </a:bodyPr>
              <a:lstStyle/>
              <a:p>
                <a:pPr algn="ctr">
                  <a:defRPr sz="2600">
                    <a:solidFill>
                      <a:srgbClr val="FFFFFF"/>
                    </a:solidFill>
                    <a:latin typeface="Roboto"/>
                    <a:ea typeface="Roboto"/>
                    <a:cs typeface="Roboto"/>
                    <a:sym typeface="Roboto"/>
                  </a:defRPr>
                </a:pPr>
                <a:r>
                  <a:t>Biological</a:t>
                </a:r>
                <a:r>
                  <a:rPr sz="1300"/>
                  <a:t> </a:t>
                </a:r>
              </a:p>
            </p:txBody>
          </p:sp>
        </p:grpSp>
      </p:grpSp>
      <p:grpSp>
        <p:nvGrpSpPr>
          <p:cNvPr id="303" name="Google Shape;255;g1d11ddc0536_0_281"/>
          <p:cNvGrpSpPr/>
          <p:nvPr/>
        </p:nvGrpSpPr>
        <p:grpSpPr>
          <a:xfrm>
            <a:off x="6082858" y="2710418"/>
            <a:ext cx="2887929" cy="2887929"/>
            <a:chOff x="0" y="0"/>
            <a:chExt cx="2887927" cy="2887927"/>
          </a:xfrm>
        </p:grpSpPr>
        <p:sp>
          <p:nvSpPr>
            <p:cNvPr id="299" name="Google Shape;256;g1d11ddc0536_0_281"/>
            <p:cNvSpPr/>
            <p:nvPr/>
          </p:nvSpPr>
          <p:spPr>
            <a:xfrm>
              <a:off x="0" y="0"/>
              <a:ext cx="2887928" cy="2887928"/>
            </a:xfrm>
            <a:prstGeom prst="ellipse">
              <a:avLst/>
            </a:prstGeom>
            <a:solidFill>
              <a:srgbClr val="B6D741"/>
            </a:solidFill>
            <a:ln w="9525" cap="flat">
              <a:solidFill>
                <a:srgbClr val="B6D741"/>
              </a:solidFill>
              <a:prstDash val="solid"/>
              <a:round/>
            </a:ln>
            <a:effectLst/>
          </p:spPr>
          <p:txBody>
            <a:bodyPr wrap="square" lIns="0" tIns="0" rIns="0" bIns="0" numCol="1" anchor="ctr">
              <a:noAutofit/>
            </a:bodyPr>
            <a:lstStyle/>
            <a:p>
              <a:endParaRPr/>
            </a:p>
          </p:txBody>
        </p:sp>
        <p:grpSp>
          <p:nvGrpSpPr>
            <p:cNvPr id="302" name="Google Shape;257;g1d11ddc0536_0_281"/>
            <p:cNvGrpSpPr/>
            <p:nvPr/>
          </p:nvGrpSpPr>
          <p:grpSpPr>
            <a:xfrm>
              <a:off x="690100" y="1069125"/>
              <a:ext cx="1994751" cy="937177"/>
              <a:chOff x="0" y="0"/>
              <a:chExt cx="1994749" cy="937176"/>
            </a:xfrm>
          </p:grpSpPr>
          <p:sp>
            <p:nvSpPr>
              <p:cNvPr id="300" name="Rectangle"/>
              <p:cNvSpPr/>
              <p:nvPr/>
            </p:nvSpPr>
            <p:spPr>
              <a:xfrm>
                <a:off x="0" y="-1"/>
                <a:ext cx="1994750" cy="937178"/>
              </a:xfrm>
              <a:prstGeom prst="rect">
                <a:avLst/>
              </a:prstGeom>
              <a:solidFill>
                <a:srgbClr val="B6D741"/>
              </a:solidFill>
              <a:ln w="9525" cap="flat">
                <a:solidFill>
                  <a:srgbClr val="B6D741"/>
                </a:solidFill>
                <a:prstDash val="solid"/>
                <a:round/>
              </a:ln>
              <a:effectLst/>
            </p:spPr>
            <p:txBody>
              <a:bodyPr wrap="square" lIns="0" tIns="0" rIns="0" bIns="0" numCol="1" anchor="ctr">
                <a:noAutofit/>
              </a:bodyPr>
              <a:lstStyle/>
              <a:p>
                <a:pPr algn="ctr">
                  <a:defRPr sz="2700">
                    <a:solidFill>
                      <a:srgbClr val="FFFFFF"/>
                    </a:solidFill>
                    <a:latin typeface="Roboto"/>
                    <a:ea typeface="Roboto"/>
                    <a:cs typeface="Roboto"/>
                    <a:sym typeface="Roboto"/>
                  </a:defRPr>
                </a:pPr>
                <a:endParaRPr/>
              </a:p>
            </p:txBody>
          </p:sp>
          <p:sp>
            <p:nvSpPr>
              <p:cNvPr id="301" name="Social"/>
              <p:cNvSpPr txBox="1"/>
              <p:nvPr/>
            </p:nvSpPr>
            <p:spPr>
              <a:xfrm>
                <a:off x="4762" y="143488"/>
                <a:ext cx="1985226" cy="6502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spAutoFit/>
              </a:bodyPr>
              <a:lstStyle>
                <a:lvl1pPr algn="ctr">
                  <a:defRPr sz="2700">
                    <a:solidFill>
                      <a:srgbClr val="FFFFFF"/>
                    </a:solidFill>
                    <a:latin typeface="Roboto"/>
                    <a:ea typeface="Roboto"/>
                    <a:cs typeface="Roboto"/>
                    <a:sym typeface="Roboto"/>
                  </a:defRPr>
                </a:lvl1pPr>
              </a:lstStyle>
              <a:p>
                <a:r>
                  <a:t>Social </a:t>
                </a:r>
              </a:p>
            </p:txBody>
          </p:sp>
        </p:grpSp>
      </p:grpSp>
      <p:grpSp>
        <p:nvGrpSpPr>
          <p:cNvPr id="306" name="Google Shape;258;g1d11ddc0536_0_281"/>
          <p:cNvGrpSpPr/>
          <p:nvPr/>
        </p:nvGrpSpPr>
        <p:grpSpPr>
          <a:xfrm>
            <a:off x="3603743" y="2710418"/>
            <a:ext cx="2887929" cy="2887929"/>
            <a:chOff x="0" y="0"/>
            <a:chExt cx="2887927" cy="2887927"/>
          </a:xfrm>
        </p:grpSpPr>
        <p:sp>
          <p:nvSpPr>
            <p:cNvPr id="304" name="Google Shape;259;g1d11ddc0536_0_281"/>
            <p:cNvSpPr/>
            <p:nvPr/>
          </p:nvSpPr>
          <p:spPr>
            <a:xfrm>
              <a:off x="0" y="0"/>
              <a:ext cx="2887928" cy="2887928"/>
            </a:xfrm>
            <a:prstGeom prst="ellipse">
              <a:avLst/>
            </a:prstGeom>
            <a:solidFill>
              <a:srgbClr val="EF434E"/>
            </a:solidFill>
            <a:ln w="12700" cap="flat">
              <a:noFill/>
              <a:miter lim="400000"/>
            </a:ln>
            <a:effectLst/>
          </p:spPr>
          <p:txBody>
            <a:bodyPr wrap="square" lIns="0" tIns="0" rIns="0" bIns="0" numCol="1" anchor="ctr">
              <a:noAutofit/>
            </a:bodyPr>
            <a:lstStyle/>
            <a:p>
              <a:endParaRPr/>
            </a:p>
          </p:txBody>
        </p:sp>
        <p:sp>
          <p:nvSpPr>
            <p:cNvPr id="305" name="Google Shape;260;g1d11ddc0536_0_281"/>
            <p:cNvSpPr txBox="1"/>
            <p:nvPr/>
          </p:nvSpPr>
          <p:spPr>
            <a:xfrm>
              <a:off x="203201" y="1250713"/>
              <a:ext cx="1994751" cy="574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spAutoFit/>
            </a:bodyPr>
            <a:lstStyle>
              <a:lvl1pPr algn="ctr">
                <a:defRPr sz="2200">
                  <a:solidFill>
                    <a:srgbClr val="FFFFFF"/>
                  </a:solidFill>
                  <a:latin typeface="Roboto"/>
                  <a:ea typeface="Roboto"/>
                  <a:cs typeface="Roboto"/>
                  <a:sym typeface="Roboto"/>
                </a:defRPr>
              </a:lvl1pPr>
            </a:lstStyle>
            <a:p>
              <a:r>
                <a:t>Psychological </a:t>
              </a:r>
            </a:p>
          </p:txBody>
        </p:sp>
      </p:grpSp>
      <p:grpSp>
        <p:nvGrpSpPr>
          <p:cNvPr id="309" name="Google Shape;261;g1d11ddc0536_0_281"/>
          <p:cNvGrpSpPr/>
          <p:nvPr/>
        </p:nvGrpSpPr>
        <p:grpSpPr>
          <a:xfrm>
            <a:off x="5446240" y="2594987"/>
            <a:ext cx="1634401" cy="1634401"/>
            <a:chOff x="0" y="0"/>
            <a:chExt cx="1634400" cy="1634400"/>
          </a:xfrm>
        </p:grpSpPr>
        <p:sp>
          <p:nvSpPr>
            <p:cNvPr id="307" name="Circle"/>
            <p:cNvSpPr/>
            <p:nvPr/>
          </p:nvSpPr>
          <p:spPr>
            <a:xfrm>
              <a:off x="-1" y="-1"/>
              <a:ext cx="1634402" cy="1634402"/>
            </a:xfrm>
            <a:prstGeom prst="ellipse">
              <a:avLst/>
            </a:prstGeom>
            <a:solidFill>
              <a:srgbClr val="3BBDC8"/>
            </a:solidFill>
            <a:ln w="12700" cap="flat">
              <a:noFill/>
              <a:miter lim="400000"/>
            </a:ln>
            <a:effectLst/>
          </p:spPr>
          <p:txBody>
            <a:bodyPr wrap="square" lIns="0" tIns="0" rIns="0" bIns="0" numCol="1" anchor="ctr">
              <a:noAutofit/>
            </a:bodyPr>
            <a:lstStyle/>
            <a:p>
              <a:pPr algn="ctr">
                <a:defRPr sz="7500">
                  <a:solidFill>
                    <a:srgbClr val="FFFFFF"/>
                  </a:solidFill>
                </a:defRPr>
              </a:pPr>
              <a:endParaRPr/>
            </a:p>
          </p:txBody>
        </p:sp>
        <p:sp>
          <p:nvSpPr>
            <p:cNvPr id="308" name="="/>
            <p:cNvSpPr txBox="1"/>
            <p:nvPr/>
          </p:nvSpPr>
          <p:spPr>
            <a:xfrm>
              <a:off x="239351" y="164780"/>
              <a:ext cx="1155698" cy="13048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21899" tIns="121899" rIns="121899" bIns="121899" numCol="1" anchor="ctr">
              <a:spAutoFit/>
            </a:bodyPr>
            <a:lstStyle>
              <a:lvl1pPr algn="ctr">
                <a:defRPr sz="7500">
                  <a:solidFill>
                    <a:srgbClr val="FFFFFF"/>
                  </a:solidFill>
                </a:defRPr>
              </a:lvl1pPr>
            </a:lstStyle>
            <a:p>
              <a:r>
                <a:t>=</a:t>
              </a:r>
            </a:p>
          </p:txBody>
        </p:sp>
      </p:grpSp>
      <p:sp>
        <p:nvSpPr>
          <p:cNvPr id="310" name="Google Shape;262;g1d11ddc0536_0_281"/>
          <p:cNvSpPr txBox="1"/>
          <p:nvPr/>
        </p:nvSpPr>
        <p:spPr>
          <a:xfrm>
            <a:off x="252874" y="147674"/>
            <a:ext cx="3672601" cy="1878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marL="457200" indent="-342900">
              <a:buClr>
                <a:srgbClr val="464D51"/>
              </a:buClr>
              <a:buSzPts val="1800"/>
              <a:buFont typeface="Helvetica Neue"/>
              <a:buChar char="●"/>
              <a:defRPr sz="1800" b="1">
                <a:solidFill>
                  <a:srgbClr val="464D51"/>
                </a:solidFill>
                <a:latin typeface="Helvetica Neue"/>
                <a:ea typeface="Helvetica Neue"/>
                <a:cs typeface="Helvetica Neue"/>
                <a:sym typeface="Helvetica Neue"/>
              </a:defRPr>
            </a:pPr>
            <a:r>
              <a:t>Assess (for safe input)</a:t>
            </a:r>
          </a:p>
          <a:p>
            <a:pPr marL="457200" indent="-342900">
              <a:buClr>
                <a:srgbClr val="464D51"/>
              </a:buClr>
              <a:buSzPts val="1800"/>
              <a:buFont typeface="Helvetica Neue"/>
              <a:buChar char="●"/>
              <a:defRPr sz="1800">
                <a:solidFill>
                  <a:srgbClr val="464D51"/>
                </a:solidFill>
                <a:latin typeface="Helvetica Neue"/>
                <a:ea typeface="Helvetica Neue"/>
                <a:cs typeface="Helvetica Neue"/>
                <a:sym typeface="Helvetica Neue"/>
              </a:defRPr>
            </a:pPr>
            <a:r>
              <a:t>Rule in/out</a:t>
            </a:r>
          </a:p>
          <a:p>
            <a:pPr marL="457200" indent="-342900">
              <a:buClr>
                <a:srgbClr val="464D51"/>
              </a:buClr>
              <a:buSzPts val="1800"/>
              <a:buFont typeface="Helvetica Neue"/>
              <a:buChar char="●"/>
              <a:defRPr sz="1800" b="1">
                <a:solidFill>
                  <a:srgbClr val="464D51"/>
                </a:solidFill>
                <a:latin typeface="Helvetica Neue"/>
                <a:ea typeface="Helvetica Neue"/>
                <a:cs typeface="Helvetica Neue"/>
                <a:sym typeface="Helvetica Neue"/>
              </a:defRPr>
            </a:pPr>
            <a:r>
              <a:t>Treat what you can </a:t>
            </a:r>
          </a:p>
          <a:p>
            <a:pPr marL="457200" indent="-342900">
              <a:buClr>
                <a:srgbClr val="464D51"/>
              </a:buClr>
              <a:buSzPts val="1800"/>
              <a:buFont typeface="Helvetica Neue"/>
              <a:buChar char="●"/>
              <a:defRPr sz="1800">
                <a:solidFill>
                  <a:srgbClr val="464D51"/>
                </a:solidFill>
                <a:latin typeface="Helvetica Neue"/>
                <a:ea typeface="Helvetica Neue"/>
                <a:cs typeface="Helvetica Neue"/>
                <a:sym typeface="Helvetica Neue"/>
              </a:defRPr>
            </a:pPr>
            <a:r>
              <a:t>Keep avenues for testing open - there may be a delay in tests showing issues</a:t>
            </a:r>
          </a:p>
        </p:txBody>
      </p:sp>
      <p:sp>
        <p:nvSpPr>
          <p:cNvPr id="311" name="Google Shape;263;g1d11ddc0536_0_281"/>
          <p:cNvSpPr txBox="1"/>
          <p:nvPr/>
        </p:nvSpPr>
        <p:spPr>
          <a:xfrm>
            <a:off x="197475" y="2440425"/>
            <a:ext cx="3350700" cy="35927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marL="457200" indent="-342900">
              <a:buClr>
                <a:srgbClr val="464D51"/>
              </a:buClr>
              <a:buSzPts val="1800"/>
              <a:buFont typeface="Helvetica Neue"/>
              <a:buChar char="●"/>
              <a:defRPr sz="1800" b="1">
                <a:solidFill>
                  <a:srgbClr val="464D51"/>
                </a:solidFill>
                <a:latin typeface="Helvetica Neue"/>
                <a:ea typeface="Helvetica Neue"/>
                <a:cs typeface="Helvetica Neue"/>
                <a:sym typeface="Helvetica Neue"/>
              </a:defRPr>
            </a:pPr>
            <a:r>
              <a:t>Don’t conflate cause and consequence </a:t>
            </a:r>
          </a:p>
          <a:p>
            <a:pPr marL="457200" indent="-342900">
              <a:buClr>
                <a:srgbClr val="464D51"/>
              </a:buClr>
              <a:buSzPts val="1800"/>
              <a:buFont typeface="Helvetica Neue"/>
              <a:buChar char="●"/>
              <a:defRPr sz="1800">
                <a:solidFill>
                  <a:srgbClr val="464D51"/>
                </a:solidFill>
                <a:latin typeface="Helvetica Neue"/>
                <a:ea typeface="Helvetica Neue"/>
                <a:cs typeface="Helvetica Neue"/>
                <a:sym typeface="Helvetica Neue"/>
              </a:defRPr>
            </a:pPr>
            <a:r>
              <a:t>Foster hope but support acceptance of the stage they are at</a:t>
            </a:r>
          </a:p>
          <a:p>
            <a:pPr marL="457200" indent="-342900">
              <a:buClr>
                <a:srgbClr val="464D51"/>
              </a:buClr>
              <a:buSzPts val="1800"/>
              <a:buFont typeface="Helvetica Neue"/>
              <a:buChar char="●"/>
              <a:defRPr sz="1800" b="1">
                <a:solidFill>
                  <a:srgbClr val="464D51"/>
                </a:solidFill>
                <a:latin typeface="Helvetica Neue"/>
                <a:ea typeface="Helvetica Neue"/>
                <a:cs typeface="Helvetica Neue"/>
                <a:sym typeface="Helvetica Neue"/>
              </a:defRPr>
            </a:pPr>
            <a:r>
              <a:t>Empower the child and family - equal partnership and respect </a:t>
            </a:r>
          </a:p>
          <a:p>
            <a:pPr marL="457200" indent="-342900">
              <a:buClr>
                <a:srgbClr val="464D51"/>
              </a:buClr>
              <a:buSzPts val="1800"/>
              <a:buFont typeface="Helvetica Neue"/>
              <a:buChar char="●"/>
              <a:defRPr sz="1800">
                <a:solidFill>
                  <a:srgbClr val="464D51"/>
                </a:solidFill>
                <a:latin typeface="Helvetica Neue"/>
                <a:ea typeface="Helvetica Neue"/>
                <a:cs typeface="Helvetica Neue"/>
                <a:sym typeface="Helvetica Neue"/>
              </a:defRPr>
            </a:pPr>
            <a:r>
              <a:t>There is a risk that too much focus on MH will create disengagement</a:t>
            </a:r>
          </a:p>
        </p:txBody>
      </p:sp>
      <p:sp>
        <p:nvSpPr>
          <p:cNvPr id="312" name="Google Shape;264;g1d11ddc0536_0_281"/>
          <p:cNvSpPr txBox="1"/>
          <p:nvPr/>
        </p:nvSpPr>
        <p:spPr>
          <a:xfrm>
            <a:off x="9111549" y="2904200"/>
            <a:ext cx="2887802" cy="3884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marL="457200" indent="-317500">
              <a:buClr>
                <a:srgbClr val="464D51"/>
              </a:buClr>
              <a:buSzPts val="1800"/>
              <a:buFont typeface="Helvetica Neue"/>
              <a:buChar char="●"/>
              <a:defRPr sz="1800" b="1">
                <a:solidFill>
                  <a:srgbClr val="464D51"/>
                </a:solidFill>
                <a:latin typeface="Helvetica Neue"/>
                <a:ea typeface="Helvetica Neue"/>
                <a:cs typeface="Helvetica Neue"/>
                <a:sym typeface="Helvetica Neue"/>
              </a:defRPr>
            </a:pPr>
            <a:r>
              <a:t>Pressure from school - attendance vs health</a:t>
            </a:r>
          </a:p>
          <a:p>
            <a:pPr marL="457200" indent="-342900">
              <a:buClr>
                <a:srgbClr val="464D51"/>
              </a:buClr>
              <a:buSzPts val="1800"/>
              <a:buFont typeface="Helvetica Neue"/>
              <a:buChar char="●"/>
              <a:defRPr sz="1800">
                <a:solidFill>
                  <a:srgbClr val="464D51"/>
                </a:solidFill>
                <a:latin typeface="Helvetica Neue"/>
                <a:ea typeface="Helvetica Neue"/>
                <a:cs typeface="Helvetica Neue"/>
                <a:sym typeface="Helvetica Neue"/>
              </a:defRPr>
            </a:pPr>
            <a:r>
              <a:t>Lack of understanding from peers</a:t>
            </a:r>
          </a:p>
          <a:p>
            <a:pPr marL="457200" indent="-342900">
              <a:buClr>
                <a:srgbClr val="464D51"/>
              </a:buClr>
              <a:buSzPts val="1800"/>
              <a:buFont typeface="Helvetica Neue"/>
              <a:buChar char="●"/>
              <a:defRPr sz="1800" b="1">
                <a:solidFill>
                  <a:srgbClr val="464D51"/>
                </a:solidFill>
                <a:latin typeface="Helvetica Neue"/>
                <a:ea typeface="Helvetica Neue"/>
                <a:cs typeface="Helvetica Neue"/>
                <a:sym typeface="Helvetica Neue"/>
              </a:defRPr>
            </a:pPr>
            <a:r>
              <a:t>Impact on wider family</a:t>
            </a:r>
          </a:p>
          <a:p>
            <a:pPr marL="457200" indent="-342900">
              <a:buClr>
                <a:srgbClr val="464D51"/>
              </a:buClr>
              <a:buSzPts val="1800"/>
              <a:buFont typeface="Helvetica Neue"/>
              <a:buChar char="●"/>
              <a:defRPr sz="1800">
                <a:solidFill>
                  <a:srgbClr val="464D51"/>
                </a:solidFill>
                <a:latin typeface="Helvetica Neue"/>
                <a:ea typeface="Helvetica Neue"/>
                <a:cs typeface="Helvetica Neue"/>
                <a:sym typeface="Helvetica Neue"/>
              </a:defRPr>
            </a:pPr>
            <a:r>
              <a:t>Inequitable access to healthcare and Support - particularly for minoritised groups</a:t>
            </a:r>
          </a:p>
          <a:p>
            <a:pPr marL="457200" indent="-342900">
              <a:buClr>
                <a:srgbClr val="464D51"/>
              </a:buClr>
              <a:buSzPts val="1800"/>
              <a:buFont typeface="Helvetica Neue"/>
              <a:buChar char="●"/>
              <a:defRPr sz="1800" b="1">
                <a:solidFill>
                  <a:srgbClr val="464D51"/>
                </a:solidFill>
                <a:latin typeface="Helvetica Neue"/>
                <a:ea typeface="Helvetica Neue"/>
                <a:cs typeface="Helvetica Neue"/>
                <a:sym typeface="Helvetica Neue"/>
              </a:defRPr>
            </a:pPr>
            <a:r>
              <a:t>Access to benefits</a:t>
            </a:r>
          </a:p>
        </p:txBody>
      </p:sp>
      <p:sp>
        <p:nvSpPr>
          <p:cNvPr id="313" name="Google Shape;265;g1d11ddc0536_0_281"/>
          <p:cNvSpPr txBox="1"/>
          <p:nvPr/>
        </p:nvSpPr>
        <p:spPr>
          <a:xfrm>
            <a:off x="8456675" y="147675"/>
            <a:ext cx="3350701" cy="27612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marL="457200" indent="-342900">
              <a:buClr>
                <a:srgbClr val="464D51"/>
              </a:buClr>
              <a:buSzPts val="1800"/>
              <a:buFont typeface="Calibri"/>
              <a:buChar char="●"/>
              <a:defRPr sz="1800" b="1">
                <a:solidFill>
                  <a:srgbClr val="464D51"/>
                </a:solidFill>
                <a:latin typeface="Calibri"/>
                <a:ea typeface="Calibri"/>
                <a:cs typeface="Calibri"/>
                <a:sym typeface="Calibri"/>
              </a:defRPr>
            </a:pPr>
            <a:r>
              <a:t>Early Advice and Signposting</a:t>
            </a:r>
          </a:p>
          <a:p>
            <a:pPr marL="457200" indent="-342900">
              <a:buClr>
                <a:srgbClr val="464D51"/>
              </a:buClr>
              <a:buSzPts val="1800"/>
              <a:buFont typeface="Calibri"/>
              <a:buChar char="●"/>
              <a:defRPr sz="1800">
                <a:solidFill>
                  <a:srgbClr val="464D51"/>
                </a:solidFill>
                <a:latin typeface="Calibri"/>
                <a:ea typeface="Calibri"/>
                <a:cs typeface="Calibri"/>
                <a:sym typeface="Calibri"/>
              </a:defRPr>
            </a:pPr>
            <a:r>
              <a:t>With Long Covid you may need to support </a:t>
            </a:r>
          </a:p>
          <a:p>
            <a:pPr indent="457200">
              <a:defRPr sz="1800" b="1">
                <a:solidFill>
                  <a:srgbClr val="464D51"/>
                </a:solidFill>
                <a:latin typeface="Calibri"/>
                <a:ea typeface="Calibri"/>
                <a:cs typeface="Calibri"/>
                <a:sym typeface="Calibri"/>
              </a:defRPr>
            </a:pPr>
            <a:r>
              <a:t>“Pulling Back to Move Forward”</a:t>
            </a:r>
          </a:p>
          <a:p>
            <a:pPr marL="457200" indent="-342900">
              <a:buClr>
                <a:srgbClr val="464D51"/>
              </a:buClr>
              <a:buSzPts val="1800"/>
              <a:buFont typeface="Calibri"/>
              <a:buChar char="●"/>
              <a:defRPr sz="1800">
                <a:solidFill>
                  <a:srgbClr val="464D51"/>
                </a:solidFill>
                <a:latin typeface="Calibri"/>
                <a:ea typeface="Calibri"/>
                <a:cs typeface="Calibri"/>
                <a:sym typeface="Calibri"/>
              </a:defRPr>
            </a:pPr>
            <a:r>
              <a:t>Work collaboratively with private services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2166</Words>
  <Application>Microsoft Office PowerPoint</Application>
  <PresentationFormat>Widescreen</PresentationFormat>
  <Paragraphs>245</Paragraphs>
  <Slides>21</Slides>
  <Notes>14</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Supporting the COVID Conscious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Anthony Ferrante-Sharp</cp:lastModifiedBy>
  <cp:revision>2</cp:revision>
  <dcterms:modified xsi:type="dcterms:W3CDTF">2026-02-05T09:44:15Z</dcterms:modified>
</cp:coreProperties>
</file>