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78" r:id="rId5"/>
    <p:sldId id="279" r:id="rId6"/>
    <p:sldId id="283" r:id="rId7"/>
    <p:sldId id="284" r:id="rId8"/>
    <p:sldId id="286" r:id="rId9"/>
    <p:sldId id="280" r:id="rId10"/>
    <p:sldId id="289" r:id="rId11"/>
    <p:sldId id="290" r:id="rId12"/>
    <p:sldId id="293" r:id="rId13"/>
    <p:sldId id="291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2756E9-95D9-4245-A6AC-3DA2BA748A8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20C4A0-B3ED-4F66-8224-073931D61B4F}">
      <dgm:prSet/>
      <dgm:spPr/>
      <dgm:t>
        <a:bodyPr/>
        <a:lstStyle/>
        <a:p>
          <a:r>
            <a:rPr lang="en-US" dirty="0"/>
            <a:t>“Psychiatric” disorders – anxiety, depression, psychosis</a:t>
          </a:r>
        </a:p>
      </dgm:t>
    </dgm:pt>
    <dgm:pt modelId="{CB4F7B23-2BA5-4958-B281-08026C212472}" type="parTrans" cxnId="{9239B1CD-576E-48F0-8D8F-610EB4F75393}">
      <dgm:prSet/>
      <dgm:spPr/>
      <dgm:t>
        <a:bodyPr/>
        <a:lstStyle/>
        <a:p>
          <a:endParaRPr lang="en-US"/>
        </a:p>
      </dgm:t>
    </dgm:pt>
    <dgm:pt modelId="{29A0A245-4187-4BFA-A09B-CC19D61D7C6A}" type="sibTrans" cxnId="{9239B1CD-576E-48F0-8D8F-610EB4F75393}">
      <dgm:prSet/>
      <dgm:spPr/>
      <dgm:t>
        <a:bodyPr/>
        <a:lstStyle/>
        <a:p>
          <a:endParaRPr lang="en-US"/>
        </a:p>
      </dgm:t>
    </dgm:pt>
    <dgm:pt modelId="{A3383F95-04EE-412D-A670-FDC3537F0ABB}">
      <dgm:prSet/>
      <dgm:spPr/>
      <dgm:t>
        <a:bodyPr/>
        <a:lstStyle/>
        <a:p>
          <a:r>
            <a:rPr lang="en-US" dirty="0"/>
            <a:t>Sensory processing changes – tinnitus, hearing loss, visual changes, anosmia, dysgeusia, hypersensitivities</a:t>
          </a:r>
        </a:p>
      </dgm:t>
    </dgm:pt>
    <dgm:pt modelId="{36396A50-F71F-4872-BA70-40F985FFB031}" type="parTrans" cxnId="{0222EFBF-4E60-4BCC-B6E0-4DC1372A6F79}">
      <dgm:prSet/>
      <dgm:spPr/>
      <dgm:t>
        <a:bodyPr/>
        <a:lstStyle/>
        <a:p>
          <a:endParaRPr lang="en-US"/>
        </a:p>
      </dgm:t>
    </dgm:pt>
    <dgm:pt modelId="{BB007CCE-2EAB-45D8-973F-CCBEE62B861D}" type="sibTrans" cxnId="{0222EFBF-4E60-4BCC-B6E0-4DC1372A6F79}">
      <dgm:prSet/>
      <dgm:spPr/>
      <dgm:t>
        <a:bodyPr/>
        <a:lstStyle/>
        <a:p>
          <a:endParaRPr lang="en-US"/>
        </a:p>
      </dgm:t>
    </dgm:pt>
    <dgm:pt modelId="{F971E2B2-6BD3-44BD-83C2-E2CCCE2755B8}">
      <dgm:prSet/>
      <dgm:spPr/>
      <dgm:t>
        <a:bodyPr/>
        <a:lstStyle/>
        <a:p>
          <a:r>
            <a:rPr lang="en-US"/>
            <a:t>Motor – dystonia, tics, coordination difficulties</a:t>
          </a:r>
        </a:p>
      </dgm:t>
    </dgm:pt>
    <dgm:pt modelId="{C735715B-B3CD-41CE-A707-667D7D5B4208}" type="parTrans" cxnId="{45F9D039-C52D-45A7-919B-44304E0AD885}">
      <dgm:prSet/>
      <dgm:spPr/>
      <dgm:t>
        <a:bodyPr/>
        <a:lstStyle/>
        <a:p>
          <a:endParaRPr lang="en-US"/>
        </a:p>
      </dgm:t>
    </dgm:pt>
    <dgm:pt modelId="{61737B7D-49FA-48DC-BC02-7F2579997921}" type="sibTrans" cxnId="{45F9D039-C52D-45A7-919B-44304E0AD885}">
      <dgm:prSet/>
      <dgm:spPr/>
      <dgm:t>
        <a:bodyPr/>
        <a:lstStyle/>
        <a:p>
          <a:endParaRPr lang="en-US"/>
        </a:p>
      </dgm:t>
    </dgm:pt>
    <dgm:pt modelId="{36E2E2D1-96E3-49F9-8BE8-29327899AC0B}">
      <dgm:prSet/>
      <dgm:spPr/>
      <dgm:t>
        <a:bodyPr/>
        <a:lstStyle/>
        <a:p>
          <a:r>
            <a:rPr lang="en-US"/>
            <a:t>Cognitive – attention, executive function, memory</a:t>
          </a:r>
        </a:p>
      </dgm:t>
    </dgm:pt>
    <dgm:pt modelId="{0AC3C0F5-9DF6-437C-A159-F48046EA42AC}" type="parTrans" cxnId="{78B35D4E-6FAE-4D00-B837-744CB8AE51DD}">
      <dgm:prSet/>
      <dgm:spPr/>
      <dgm:t>
        <a:bodyPr/>
        <a:lstStyle/>
        <a:p>
          <a:endParaRPr lang="en-US"/>
        </a:p>
      </dgm:t>
    </dgm:pt>
    <dgm:pt modelId="{CEC7E3D6-37F4-4B01-B847-C592AC9DE076}" type="sibTrans" cxnId="{78B35D4E-6FAE-4D00-B837-744CB8AE51DD}">
      <dgm:prSet/>
      <dgm:spPr/>
      <dgm:t>
        <a:bodyPr/>
        <a:lstStyle/>
        <a:p>
          <a:endParaRPr lang="en-US"/>
        </a:p>
      </dgm:t>
    </dgm:pt>
    <dgm:pt modelId="{022C3CB1-36EC-4252-9764-5EBB7C617349}">
      <dgm:prSet/>
      <dgm:spPr/>
      <dgm:t>
        <a:bodyPr/>
        <a:lstStyle/>
        <a:p>
          <a:r>
            <a:rPr lang="en-US"/>
            <a:t>Fatigue – cognitive and bodily</a:t>
          </a:r>
        </a:p>
      </dgm:t>
    </dgm:pt>
    <dgm:pt modelId="{D4FC3001-57FF-4CA6-8CD3-6C630DD240DB}" type="parTrans" cxnId="{0DF3DF4D-390C-459E-B38A-B551D333D316}">
      <dgm:prSet/>
      <dgm:spPr/>
      <dgm:t>
        <a:bodyPr/>
        <a:lstStyle/>
        <a:p>
          <a:endParaRPr lang="en-US"/>
        </a:p>
      </dgm:t>
    </dgm:pt>
    <dgm:pt modelId="{9E7E5748-45C6-451D-961E-B98983F1256D}" type="sibTrans" cxnId="{0DF3DF4D-390C-459E-B38A-B551D333D316}">
      <dgm:prSet/>
      <dgm:spPr/>
      <dgm:t>
        <a:bodyPr/>
        <a:lstStyle/>
        <a:p>
          <a:endParaRPr lang="en-US"/>
        </a:p>
      </dgm:t>
    </dgm:pt>
    <dgm:pt modelId="{31FB5C5F-9CF8-4880-9F3D-3E3EBA2AB9A1}">
      <dgm:prSet/>
      <dgm:spPr/>
      <dgm:t>
        <a:bodyPr/>
        <a:lstStyle/>
        <a:p>
          <a:r>
            <a:rPr lang="en-US"/>
            <a:t>Encephalitic presentations with fluctuating symptoms</a:t>
          </a:r>
        </a:p>
      </dgm:t>
    </dgm:pt>
    <dgm:pt modelId="{E00F956C-79CE-4160-ACE7-0683D4D9651B}" type="parTrans" cxnId="{5A854142-6948-4898-90AC-326088C9B0D3}">
      <dgm:prSet/>
      <dgm:spPr/>
      <dgm:t>
        <a:bodyPr/>
        <a:lstStyle/>
        <a:p>
          <a:endParaRPr lang="en-US"/>
        </a:p>
      </dgm:t>
    </dgm:pt>
    <dgm:pt modelId="{A43D54F6-01ED-4F81-87AA-1A1A23E8A7B5}" type="sibTrans" cxnId="{5A854142-6948-4898-90AC-326088C9B0D3}">
      <dgm:prSet/>
      <dgm:spPr/>
      <dgm:t>
        <a:bodyPr/>
        <a:lstStyle/>
        <a:p>
          <a:endParaRPr lang="en-US"/>
        </a:p>
      </dgm:t>
    </dgm:pt>
    <dgm:pt modelId="{38E1389A-0508-4D14-A8EB-D05A482F8E6C}">
      <dgm:prSet/>
      <dgm:spPr/>
      <dgm:t>
        <a:bodyPr/>
        <a:lstStyle/>
        <a:p>
          <a:r>
            <a:rPr lang="en-US"/>
            <a:t>Eating disorders – anorexia, ARFID, loss of appetite</a:t>
          </a:r>
        </a:p>
      </dgm:t>
    </dgm:pt>
    <dgm:pt modelId="{922B037E-CB17-47E2-858C-047830E67CEA}" type="parTrans" cxnId="{7C989138-A0D9-42B0-8A54-7A5812DA6DAA}">
      <dgm:prSet/>
      <dgm:spPr/>
      <dgm:t>
        <a:bodyPr/>
        <a:lstStyle/>
        <a:p>
          <a:endParaRPr lang="en-US"/>
        </a:p>
      </dgm:t>
    </dgm:pt>
    <dgm:pt modelId="{BC2BD4C7-3E0E-4FE9-9A81-9FC3BC0B1F87}" type="sibTrans" cxnId="{7C989138-A0D9-42B0-8A54-7A5812DA6DAA}">
      <dgm:prSet/>
      <dgm:spPr/>
      <dgm:t>
        <a:bodyPr/>
        <a:lstStyle/>
        <a:p>
          <a:endParaRPr lang="en-US"/>
        </a:p>
      </dgm:t>
    </dgm:pt>
    <dgm:pt modelId="{A076FC30-BEDE-4122-A26D-85B9C5199A8B}">
      <dgm:prSet/>
      <dgm:spPr/>
      <dgm:t>
        <a:bodyPr/>
        <a:lstStyle/>
        <a:p>
          <a:r>
            <a:rPr lang="en-US"/>
            <a:t>Sleep disorders</a:t>
          </a:r>
        </a:p>
      </dgm:t>
    </dgm:pt>
    <dgm:pt modelId="{6F72A32B-A276-4309-8B04-87413598B462}" type="parTrans" cxnId="{8EC77A9F-B86E-4066-9268-7F0CABEC97DB}">
      <dgm:prSet/>
      <dgm:spPr/>
      <dgm:t>
        <a:bodyPr/>
        <a:lstStyle/>
        <a:p>
          <a:endParaRPr lang="en-US"/>
        </a:p>
      </dgm:t>
    </dgm:pt>
    <dgm:pt modelId="{09DB651E-8C74-414B-BA20-BE773E3DC227}" type="sibTrans" cxnId="{8EC77A9F-B86E-4066-9268-7F0CABEC97DB}">
      <dgm:prSet/>
      <dgm:spPr/>
      <dgm:t>
        <a:bodyPr/>
        <a:lstStyle/>
        <a:p>
          <a:endParaRPr lang="en-US"/>
        </a:p>
      </dgm:t>
    </dgm:pt>
    <dgm:pt modelId="{C65146C8-0F93-4649-8283-62F3F5F4D27D}">
      <dgm:prSet/>
      <dgm:spPr/>
      <dgm:t>
        <a:bodyPr/>
        <a:lstStyle/>
        <a:p>
          <a:r>
            <a:rPr lang="en-US"/>
            <a:t>Possibly seizure disorders</a:t>
          </a:r>
        </a:p>
      </dgm:t>
    </dgm:pt>
    <dgm:pt modelId="{EBE999BD-5387-4261-8D6A-2AA1005F4CB8}" type="parTrans" cxnId="{47FC18E7-E2DF-4E2F-ADC1-95209C69D71F}">
      <dgm:prSet/>
      <dgm:spPr/>
      <dgm:t>
        <a:bodyPr/>
        <a:lstStyle/>
        <a:p>
          <a:endParaRPr lang="en-US"/>
        </a:p>
      </dgm:t>
    </dgm:pt>
    <dgm:pt modelId="{87C0E26D-AD36-4676-8896-D25CFCE9CAC1}" type="sibTrans" cxnId="{47FC18E7-E2DF-4E2F-ADC1-95209C69D71F}">
      <dgm:prSet/>
      <dgm:spPr/>
      <dgm:t>
        <a:bodyPr/>
        <a:lstStyle/>
        <a:p>
          <a:endParaRPr lang="en-US"/>
        </a:p>
      </dgm:t>
    </dgm:pt>
    <dgm:pt modelId="{29F55431-8239-490C-82D8-016DAF6B73AC}" type="pres">
      <dgm:prSet presAssocID="{872756E9-95D9-4245-A6AC-3DA2BA748A84}" presName="vert0" presStyleCnt="0">
        <dgm:presLayoutVars>
          <dgm:dir/>
          <dgm:animOne val="branch"/>
          <dgm:animLvl val="lvl"/>
        </dgm:presLayoutVars>
      </dgm:prSet>
      <dgm:spPr/>
    </dgm:pt>
    <dgm:pt modelId="{3DF11DF5-FA53-4DEA-8162-D1CA18C4564F}" type="pres">
      <dgm:prSet presAssocID="{FD20C4A0-B3ED-4F66-8224-073931D61B4F}" presName="thickLine" presStyleLbl="alignNode1" presStyleIdx="0" presStyleCnt="9"/>
      <dgm:spPr/>
    </dgm:pt>
    <dgm:pt modelId="{F6AE235E-BB1C-418B-AB56-10BCDDD7E7E2}" type="pres">
      <dgm:prSet presAssocID="{FD20C4A0-B3ED-4F66-8224-073931D61B4F}" presName="horz1" presStyleCnt="0"/>
      <dgm:spPr/>
    </dgm:pt>
    <dgm:pt modelId="{6BCA50AA-B348-4A6E-9173-704A8E2D8942}" type="pres">
      <dgm:prSet presAssocID="{FD20C4A0-B3ED-4F66-8224-073931D61B4F}" presName="tx1" presStyleLbl="revTx" presStyleIdx="0" presStyleCnt="9"/>
      <dgm:spPr/>
    </dgm:pt>
    <dgm:pt modelId="{7F830831-6058-44C9-913B-CF4628E3E077}" type="pres">
      <dgm:prSet presAssocID="{FD20C4A0-B3ED-4F66-8224-073931D61B4F}" presName="vert1" presStyleCnt="0"/>
      <dgm:spPr/>
    </dgm:pt>
    <dgm:pt modelId="{49A9480C-39DF-4EBE-AD2F-7324948B7C9F}" type="pres">
      <dgm:prSet presAssocID="{A3383F95-04EE-412D-A670-FDC3537F0ABB}" presName="thickLine" presStyleLbl="alignNode1" presStyleIdx="1" presStyleCnt="9"/>
      <dgm:spPr/>
    </dgm:pt>
    <dgm:pt modelId="{56EFE01E-3B9D-4FB2-AFFE-7E921F24CBE3}" type="pres">
      <dgm:prSet presAssocID="{A3383F95-04EE-412D-A670-FDC3537F0ABB}" presName="horz1" presStyleCnt="0"/>
      <dgm:spPr/>
    </dgm:pt>
    <dgm:pt modelId="{81E98603-20BF-4CAB-A900-DDB98F515A98}" type="pres">
      <dgm:prSet presAssocID="{A3383F95-04EE-412D-A670-FDC3537F0ABB}" presName="tx1" presStyleLbl="revTx" presStyleIdx="1" presStyleCnt="9"/>
      <dgm:spPr/>
    </dgm:pt>
    <dgm:pt modelId="{7C71BAD0-4EB4-40A3-A7F4-16DF47069A30}" type="pres">
      <dgm:prSet presAssocID="{A3383F95-04EE-412D-A670-FDC3537F0ABB}" presName="vert1" presStyleCnt="0"/>
      <dgm:spPr/>
    </dgm:pt>
    <dgm:pt modelId="{9C8DCB3C-26F9-4068-B7EF-E552378367D3}" type="pres">
      <dgm:prSet presAssocID="{F971E2B2-6BD3-44BD-83C2-E2CCCE2755B8}" presName="thickLine" presStyleLbl="alignNode1" presStyleIdx="2" presStyleCnt="9"/>
      <dgm:spPr/>
    </dgm:pt>
    <dgm:pt modelId="{40820EBF-5935-4B16-9FB1-7ED31A3639B6}" type="pres">
      <dgm:prSet presAssocID="{F971E2B2-6BD3-44BD-83C2-E2CCCE2755B8}" presName="horz1" presStyleCnt="0"/>
      <dgm:spPr/>
    </dgm:pt>
    <dgm:pt modelId="{A1529488-ED09-4F2A-BDF1-584C44B8A730}" type="pres">
      <dgm:prSet presAssocID="{F971E2B2-6BD3-44BD-83C2-E2CCCE2755B8}" presName="tx1" presStyleLbl="revTx" presStyleIdx="2" presStyleCnt="9"/>
      <dgm:spPr/>
    </dgm:pt>
    <dgm:pt modelId="{EDADC10A-F6C5-4477-8FBB-39E8F603A5C8}" type="pres">
      <dgm:prSet presAssocID="{F971E2B2-6BD3-44BD-83C2-E2CCCE2755B8}" presName="vert1" presStyleCnt="0"/>
      <dgm:spPr/>
    </dgm:pt>
    <dgm:pt modelId="{6A56BF56-9E0C-4FAC-AA91-567FE88BDF43}" type="pres">
      <dgm:prSet presAssocID="{36E2E2D1-96E3-49F9-8BE8-29327899AC0B}" presName="thickLine" presStyleLbl="alignNode1" presStyleIdx="3" presStyleCnt="9"/>
      <dgm:spPr/>
    </dgm:pt>
    <dgm:pt modelId="{07A25C43-14CD-477A-9D59-8C470B125B2D}" type="pres">
      <dgm:prSet presAssocID="{36E2E2D1-96E3-49F9-8BE8-29327899AC0B}" presName="horz1" presStyleCnt="0"/>
      <dgm:spPr/>
    </dgm:pt>
    <dgm:pt modelId="{AC9379FD-A908-4FB6-8384-71874DE5EED2}" type="pres">
      <dgm:prSet presAssocID="{36E2E2D1-96E3-49F9-8BE8-29327899AC0B}" presName="tx1" presStyleLbl="revTx" presStyleIdx="3" presStyleCnt="9"/>
      <dgm:spPr/>
    </dgm:pt>
    <dgm:pt modelId="{273101CC-E407-4CDC-8D00-AAE8EA92C908}" type="pres">
      <dgm:prSet presAssocID="{36E2E2D1-96E3-49F9-8BE8-29327899AC0B}" presName="vert1" presStyleCnt="0"/>
      <dgm:spPr/>
    </dgm:pt>
    <dgm:pt modelId="{A5E9DFE6-A246-4B28-AC17-26F57A24944B}" type="pres">
      <dgm:prSet presAssocID="{022C3CB1-36EC-4252-9764-5EBB7C617349}" presName="thickLine" presStyleLbl="alignNode1" presStyleIdx="4" presStyleCnt="9"/>
      <dgm:spPr/>
    </dgm:pt>
    <dgm:pt modelId="{192AC713-0372-4494-B62B-49A56069D782}" type="pres">
      <dgm:prSet presAssocID="{022C3CB1-36EC-4252-9764-5EBB7C617349}" presName="horz1" presStyleCnt="0"/>
      <dgm:spPr/>
    </dgm:pt>
    <dgm:pt modelId="{ED01427A-EF09-4C80-941E-F4782D6DC67D}" type="pres">
      <dgm:prSet presAssocID="{022C3CB1-36EC-4252-9764-5EBB7C617349}" presName="tx1" presStyleLbl="revTx" presStyleIdx="4" presStyleCnt="9"/>
      <dgm:spPr/>
    </dgm:pt>
    <dgm:pt modelId="{8C61058E-6590-49E5-AD7F-39DDA8FEB9BD}" type="pres">
      <dgm:prSet presAssocID="{022C3CB1-36EC-4252-9764-5EBB7C617349}" presName="vert1" presStyleCnt="0"/>
      <dgm:spPr/>
    </dgm:pt>
    <dgm:pt modelId="{1244889F-32B4-43E4-8C24-B41FEDAD62B4}" type="pres">
      <dgm:prSet presAssocID="{31FB5C5F-9CF8-4880-9F3D-3E3EBA2AB9A1}" presName="thickLine" presStyleLbl="alignNode1" presStyleIdx="5" presStyleCnt="9"/>
      <dgm:spPr/>
    </dgm:pt>
    <dgm:pt modelId="{F7621EFB-4923-44B1-86D5-627E6F7F1205}" type="pres">
      <dgm:prSet presAssocID="{31FB5C5F-9CF8-4880-9F3D-3E3EBA2AB9A1}" presName="horz1" presStyleCnt="0"/>
      <dgm:spPr/>
    </dgm:pt>
    <dgm:pt modelId="{4C7658EF-0EA3-40CA-AEBC-5659895617C1}" type="pres">
      <dgm:prSet presAssocID="{31FB5C5F-9CF8-4880-9F3D-3E3EBA2AB9A1}" presName="tx1" presStyleLbl="revTx" presStyleIdx="5" presStyleCnt="9"/>
      <dgm:spPr/>
    </dgm:pt>
    <dgm:pt modelId="{54D5547B-287F-4902-B96B-ECCBD22D4FB3}" type="pres">
      <dgm:prSet presAssocID="{31FB5C5F-9CF8-4880-9F3D-3E3EBA2AB9A1}" presName="vert1" presStyleCnt="0"/>
      <dgm:spPr/>
    </dgm:pt>
    <dgm:pt modelId="{8A2705C7-0A41-4A24-9610-9C16425EFC94}" type="pres">
      <dgm:prSet presAssocID="{38E1389A-0508-4D14-A8EB-D05A482F8E6C}" presName="thickLine" presStyleLbl="alignNode1" presStyleIdx="6" presStyleCnt="9"/>
      <dgm:spPr/>
    </dgm:pt>
    <dgm:pt modelId="{E2C32AA0-A2F0-43A4-9955-E8FB007ECA25}" type="pres">
      <dgm:prSet presAssocID="{38E1389A-0508-4D14-A8EB-D05A482F8E6C}" presName="horz1" presStyleCnt="0"/>
      <dgm:spPr/>
    </dgm:pt>
    <dgm:pt modelId="{D002B507-8A4D-484A-9DBE-84D90578CEDC}" type="pres">
      <dgm:prSet presAssocID="{38E1389A-0508-4D14-A8EB-D05A482F8E6C}" presName="tx1" presStyleLbl="revTx" presStyleIdx="6" presStyleCnt="9"/>
      <dgm:spPr/>
    </dgm:pt>
    <dgm:pt modelId="{10EE6A52-B1E2-4024-8127-F550D8374A54}" type="pres">
      <dgm:prSet presAssocID="{38E1389A-0508-4D14-A8EB-D05A482F8E6C}" presName="vert1" presStyleCnt="0"/>
      <dgm:spPr/>
    </dgm:pt>
    <dgm:pt modelId="{94ADFDE1-7DC4-4EB3-B352-CA83D811CFA1}" type="pres">
      <dgm:prSet presAssocID="{A076FC30-BEDE-4122-A26D-85B9C5199A8B}" presName="thickLine" presStyleLbl="alignNode1" presStyleIdx="7" presStyleCnt="9"/>
      <dgm:spPr/>
    </dgm:pt>
    <dgm:pt modelId="{7C64379D-F6CE-43D8-B183-DD647F98C733}" type="pres">
      <dgm:prSet presAssocID="{A076FC30-BEDE-4122-A26D-85B9C5199A8B}" presName="horz1" presStyleCnt="0"/>
      <dgm:spPr/>
    </dgm:pt>
    <dgm:pt modelId="{13637591-37B0-426E-83FF-2D61406A3F52}" type="pres">
      <dgm:prSet presAssocID="{A076FC30-BEDE-4122-A26D-85B9C5199A8B}" presName="tx1" presStyleLbl="revTx" presStyleIdx="7" presStyleCnt="9"/>
      <dgm:spPr/>
    </dgm:pt>
    <dgm:pt modelId="{4ADFC855-63C0-42F0-BAED-77BB3DBE93D5}" type="pres">
      <dgm:prSet presAssocID="{A076FC30-BEDE-4122-A26D-85B9C5199A8B}" presName="vert1" presStyleCnt="0"/>
      <dgm:spPr/>
    </dgm:pt>
    <dgm:pt modelId="{16C5B038-5E22-4095-8E4B-62A71B3B45E1}" type="pres">
      <dgm:prSet presAssocID="{C65146C8-0F93-4649-8283-62F3F5F4D27D}" presName="thickLine" presStyleLbl="alignNode1" presStyleIdx="8" presStyleCnt="9"/>
      <dgm:spPr/>
    </dgm:pt>
    <dgm:pt modelId="{39F7F3B6-D1DD-4DD1-96F5-DC64F1B14F1B}" type="pres">
      <dgm:prSet presAssocID="{C65146C8-0F93-4649-8283-62F3F5F4D27D}" presName="horz1" presStyleCnt="0"/>
      <dgm:spPr/>
    </dgm:pt>
    <dgm:pt modelId="{0DCA1A58-1298-45FD-973D-41D3A470B755}" type="pres">
      <dgm:prSet presAssocID="{C65146C8-0F93-4649-8283-62F3F5F4D27D}" presName="tx1" presStyleLbl="revTx" presStyleIdx="8" presStyleCnt="9"/>
      <dgm:spPr/>
    </dgm:pt>
    <dgm:pt modelId="{7EB92739-938E-45D3-AEA1-CF554C77A431}" type="pres">
      <dgm:prSet presAssocID="{C65146C8-0F93-4649-8283-62F3F5F4D27D}" presName="vert1" presStyleCnt="0"/>
      <dgm:spPr/>
    </dgm:pt>
  </dgm:ptLst>
  <dgm:cxnLst>
    <dgm:cxn modelId="{A9F69802-940D-4300-A3FE-FB71EB9B4226}" type="presOf" srcId="{C65146C8-0F93-4649-8283-62F3F5F4D27D}" destId="{0DCA1A58-1298-45FD-973D-41D3A470B755}" srcOrd="0" destOrd="0" presId="urn:microsoft.com/office/officeart/2008/layout/LinedList"/>
    <dgm:cxn modelId="{7C989138-A0D9-42B0-8A54-7A5812DA6DAA}" srcId="{872756E9-95D9-4245-A6AC-3DA2BA748A84}" destId="{38E1389A-0508-4D14-A8EB-D05A482F8E6C}" srcOrd="6" destOrd="0" parTransId="{922B037E-CB17-47E2-858C-047830E67CEA}" sibTransId="{BC2BD4C7-3E0E-4FE9-9A81-9FC3BC0B1F87}"/>
    <dgm:cxn modelId="{45F9D039-C52D-45A7-919B-44304E0AD885}" srcId="{872756E9-95D9-4245-A6AC-3DA2BA748A84}" destId="{F971E2B2-6BD3-44BD-83C2-E2CCCE2755B8}" srcOrd="2" destOrd="0" parTransId="{C735715B-B3CD-41CE-A707-667D7D5B4208}" sibTransId="{61737B7D-49FA-48DC-BC02-7F2579997921}"/>
    <dgm:cxn modelId="{EE9E0D5B-BD29-4BB4-9367-B93B0E3BF30D}" type="presOf" srcId="{022C3CB1-36EC-4252-9764-5EBB7C617349}" destId="{ED01427A-EF09-4C80-941E-F4782D6DC67D}" srcOrd="0" destOrd="0" presId="urn:microsoft.com/office/officeart/2008/layout/LinedList"/>
    <dgm:cxn modelId="{5A854142-6948-4898-90AC-326088C9B0D3}" srcId="{872756E9-95D9-4245-A6AC-3DA2BA748A84}" destId="{31FB5C5F-9CF8-4880-9F3D-3E3EBA2AB9A1}" srcOrd="5" destOrd="0" parTransId="{E00F956C-79CE-4160-ACE7-0683D4D9651B}" sibTransId="{A43D54F6-01ED-4F81-87AA-1A1A23E8A7B5}"/>
    <dgm:cxn modelId="{3FC1DC4D-970B-46A3-9C74-310BB25BFB91}" type="presOf" srcId="{872756E9-95D9-4245-A6AC-3DA2BA748A84}" destId="{29F55431-8239-490C-82D8-016DAF6B73AC}" srcOrd="0" destOrd="0" presId="urn:microsoft.com/office/officeart/2008/layout/LinedList"/>
    <dgm:cxn modelId="{0DF3DF4D-390C-459E-B38A-B551D333D316}" srcId="{872756E9-95D9-4245-A6AC-3DA2BA748A84}" destId="{022C3CB1-36EC-4252-9764-5EBB7C617349}" srcOrd="4" destOrd="0" parTransId="{D4FC3001-57FF-4CA6-8CD3-6C630DD240DB}" sibTransId="{9E7E5748-45C6-451D-961E-B98983F1256D}"/>
    <dgm:cxn modelId="{78B35D4E-6FAE-4D00-B837-744CB8AE51DD}" srcId="{872756E9-95D9-4245-A6AC-3DA2BA748A84}" destId="{36E2E2D1-96E3-49F9-8BE8-29327899AC0B}" srcOrd="3" destOrd="0" parTransId="{0AC3C0F5-9DF6-437C-A159-F48046EA42AC}" sibTransId="{CEC7E3D6-37F4-4B01-B847-C592AC9DE076}"/>
    <dgm:cxn modelId="{4CFDF54F-8664-4FBB-8948-60A6DCEA508E}" type="presOf" srcId="{F971E2B2-6BD3-44BD-83C2-E2CCCE2755B8}" destId="{A1529488-ED09-4F2A-BDF1-584C44B8A730}" srcOrd="0" destOrd="0" presId="urn:microsoft.com/office/officeart/2008/layout/LinedList"/>
    <dgm:cxn modelId="{E3743B52-97C6-433E-BBF2-1DB2FC68E057}" type="presOf" srcId="{31FB5C5F-9CF8-4880-9F3D-3E3EBA2AB9A1}" destId="{4C7658EF-0EA3-40CA-AEBC-5659895617C1}" srcOrd="0" destOrd="0" presId="urn:microsoft.com/office/officeart/2008/layout/LinedList"/>
    <dgm:cxn modelId="{C8D44157-533D-4EE2-BDE9-CABA2A17B009}" type="presOf" srcId="{FD20C4A0-B3ED-4F66-8224-073931D61B4F}" destId="{6BCA50AA-B348-4A6E-9173-704A8E2D8942}" srcOrd="0" destOrd="0" presId="urn:microsoft.com/office/officeart/2008/layout/LinedList"/>
    <dgm:cxn modelId="{C4DA1493-CEAF-43C0-8FDC-C0833ABBEC43}" type="presOf" srcId="{36E2E2D1-96E3-49F9-8BE8-29327899AC0B}" destId="{AC9379FD-A908-4FB6-8384-71874DE5EED2}" srcOrd="0" destOrd="0" presId="urn:microsoft.com/office/officeart/2008/layout/LinedList"/>
    <dgm:cxn modelId="{92C4669C-D088-436C-BA67-82C244C6F302}" type="presOf" srcId="{38E1389A-0508-4D14-A8EB-D05A482F8E6C}" destId="{D002B507-8A4D-484A-9DBE-84D90578CEDC}" srcOrd="0" destOrd="0" presId="urn:microsoft.com/office/officeart/2008/layout/LinedList"/>
    <dgm:cxn modelId="{8EC77A9F-B86E-4066-9268-7F0CABEC97DB}" srcId="{872756E9-95D9-4245-A6AC-3DA2BA748A84}" destId="{A076FC30-BEDE-4122-A26D-85B9C5199A8B}" srcOrd="7" destOrd="0" parTransId="{6F72A32B-A276-4309-8B04-87413598B462}" sibTransId="{09DB651E-8C74-414B-BA20-BE773E3DC227}"/>
    <dgm:cxn modelId="{30AC82AB-6C8A-4B75-89F8-E71EFEFC8E95}" type="presOf" srcId="{A3383F95-04EE-412D-A670-FDC3537F0ABB}" destId="{81E98603-20BF-4CAB-A900-DDB98F515A98}" srcOrd="0" destOrd="0" presId="urn:microsoft.com/office/officeart/2008/layout/LinedList"/>
    <dgm:cxn modelId="{46288BBB-C2CA-424C-B167-04AD507450E5}" type="presOf" srcId="{A076FC30-BEDE-4122-A26D-85B9C5199A8B}" destId="{13637591-37B0-426E-83FF-2D61406A3F52}" srcOrd="0" destOrd="0" presId="urn:microsoft.com/office/officeart/2008/layout/LinedList"/>
    <dgm:cxn modelId="{0222EFBF-4E60-4BCC-B6E0-4DC1372A6F79}" srcId="{872756E9-95D9-4245-A6AC-3DA2BA748A84}" destId="{A3383F95-04EE-412D-A670-FDC3537F0ABB}" srcOrd="1" destOrd="0" parTransId="{36396A50-F71F-4872-BA70-40F985FFB031}" sibTransId="{BB007CCE-2EAB-45D8-973F-CCBEE62B861D}"/>
    <dgm:cxn modelId="{9239B1CD-576E-48F0-8D8F-610EB4F75393}" srcId="{872756E9-95D9-4245-A6AC-3DA2BA748A84}" destId="{FD20C4A0-B3ED-4F66-8224-073931D61B4F}" srcOrd="0" destOrd="0" parTransId="{CB4F7B23-2BA5-4958-B281-08026C212472}" sibTransId="{29A0A245-4187-4BFA-A09B-CC19D61D7C6A}"/>
    <dgm:cxn modelId="{47FC18E7-E2DF-4E2F-ADC1-95209C69D71F}" srcId="{872756E9-95D9-4245-A6AC-3DA2BA748A84}" destId="{C65146C8-0F93-4649-8283-62F3F5F4D27D}" srcOrd="8" destOrd="0" parTransId="{EBE999BD-5387-4261-8D6A-2AA1005F4CB8}" sibTransId="{87C0E26D-AD36-4676-8896-D25CFCE9CAC1}"/>
    <dgm:cxn modelId="{56316549-20DD-4C97-9715-39ECD23C20DC}" type="presParOf" srcId="{29F55431-8239-490C-82D8-016DAF6B73AC}" destId="{3DF11DF5-FA53-4DEA-8162-D1CA18C4564F}" srcOrd="0" destOrd="0" presId="urn:microsoft.com/office/officeart/2008/layout/LinedList"/>
    <dgm:cxn modelId="{FB80077D-3765-4B54-BC2B-2AB10467FDAB}" type="presParOf" srcId="{29F55431-8239-490C-82D8-016DAF6B73AC}" destId="{F6AE235E-BB1C-418B-AB56-10BCDDD7E7E2}" srcOrd="1" destOrd="0" presId="urn:microsoft.com/office/officeart/2008/layout/LinedList"/>
    <dgm:cxn modelId="{3250D47F-DB73-4DE5-BB81-6FFEE4D396D8}" type="presParOf" srcId="{F6AE235E-BB1C-418B-AB56-10BCDDD7E7E2}" destId="{6BCA50AA-B348-4A6E-9173-704A8E2D8942}" srcOrd="0" destOrd="0" presId="urn:microsoft.com/office/officeart/2008/layout/LinedList"/>
    <dgm:cxn modelId="{431BF019-5DC7-4EFF-9876-715DE5139FEE}" type="presParOf" srcId="{F6AE235E-BB1C-418B-AB56-10BCDDD7E7E2}" destId="{7F830831-6058-44C9-913B-CF4628E3E077}" srcOrd="1" destOrd="0" presId="urn:microsoft.com/office/officeart/2008/layout/LinedList"/>
    <dgm:cxn modelId="{D611FD83-7D11-4A16-8164-BEA7B8D906C3}" type="presParOf" srcId="{29F55431-8239-490C-82D8-016DAF6B73AC}" destId="{49A9480C-39DF-4EBE-AD2F-7324948B7C9F}" srcOrd="2" destOrd="0" presId="urn:microsoft.com/office/officeart/2008/layout/LinedList"/>
    <dgm:cxn modelId="{CB884600-3A40-4AC9-80B2-566770EEC54A}" type="presParOf" srcId="{29F55431-8239-490C-82D8-016DAF6B73AC}" destId="{56EFE01E-3B9D-4FB2-AFFE-7E921F24CBE3}" srcOrd="3" destOrd="0" presId="urn:microsoft.com/office/officeart/2008/layout/LinedList"/>
    <dgm:cxn modelId="{3B66B51E-3C8D-4041-A227-A1DA352CD712}" type="presParOf" srcId="{56EFE01E-3B9D-4FB2-AFFE-7E921F24CBE3}" destId="{81E98603-20BF-4CAB-A900-DDB98F515A98}" srcOrd="0" destOrd="0" presId="urn:microsoft.com/office/officeart/2008/layout/LinedList"/>
    <dgm:cxn modelId="{F4D8065C-6B4E-4EE9-8D6B-7157ABDFD293}" type="presParOf" srcId="{56EFE01E-3B9D-4FB2-AFFE-7E921F24CBE3}" destId="{7C71BAD0-4EB4-40A3-A7F4-16DF47069A30}" srcOrd="1" destOrd="0" presId="urn:microsoft.com/office/officeart/2008/layout/LinedList"/>
    <dgm:cxn modelId="{F5502897-0CDF-4BFE-840B-3970E8AEF2B2}" type="presParOf" srcId="{29F55431-8239-490C-82D8-016DAF6B73AC}" destId="{9C8DCB3C-26F9-4068-B7EF-E552378367D3}" srcOrd="4" destOrd="0" presId="urn:microsoft.com/office/officeart/2008/layout/LinedList"/>
    <dgm:cxn modelId="{E6B1F31A-02D1-4053-AFDA-463953D585D7}" type="presParOf" srcId="{29F55431-8239-490C-82D8-016DAF6B73AC}" destId="{40820EBF-5935-4B16-9FB1-7ED31A3639B6}" srcOrd="5" destOrd="0" presId="urn:microsoft.com/office/officeart/2008/layout/LinedList"/>
    <dgm:cxn modelId="{689D2699-0B11-4765-8981-932C0A1B7501}" type="presParOf" srcId="{40820EBF-5935-4B16-9FB1-7ED31A3639B6}" destId="{A1529488-ED09-4F2A-BDF1-584C44B8A730}" srcOrd="0" destOrd="0" presId="urn:microsoft.com/office/officeart/2008/layout/LinedList"/>
    <dgm:cxn modelId="{E8E4CAD2-D5C2-4147-8A08-2BC2B929B82F}" type="presParOf" srcId="{40820EBF-5935-4B16-9FB1-7ED31A3639B6}" destId="{EDADC10A-F6C5-4477-8FBB-39E8F603A5C8}" srcOrd="1" destOrd="0" presId="urn:microsoft.com/office/officeart/2008/layout/LinedList"/>
    <dgm:cxn modelId="{0CF447B3-C19A-47AD-A3F8-74AB4426BD2F}" type="presParOf" srcId="{29F55431-8239-490C-82D8-016DAF6B73AC}" destId="{6A56BF56-9E0C-4FAC-AA91-567FE88BDF43}" srcOrd="6" destOrd="0" presId="urn:microsoft.com/office/officeart/2008/layout/LinedList"/>
    <dgm:cxn modelId="{DED83E32-73F5-4BBF-B10A-BE81BF58DC6A}" type="presParOf" srcId="{29F55431-8239-490C-82D8-016DAF6B73AC}" destId="{07A25C43-14CD-477A-9D59-8C470B125B2D}" srcOrd="7" destOrd="0" presId="urn:microsoft.com/office/officeart/2008/layout/LinedList"/>
    <dgm:cxn modelId="{0CDAE2C7-FB44-4CB6-AFAA-64204774C2C6}" type="presParOf" srcId="{07A25C43-14CD-477A-9D59-8C470B125B2D}" destId="{AC9379FD-A908-4FB6-8384-71874DE5EED2}" srcOrd="0" destOrd="0" presId="urn:microsoft.com/office/officeart/2008/layout/LinedList"/>
    <dgm:cxn modelId="{7EE383B6-6DC6-4308-A3F3-9A3C72DAA69E}" type="presParOf" srcId="{07A25C43-14CD-477A-9D59-8C470B125B2D}" destId="{273101CC-E407-4CDC-8D00-AAE8EA92C908}" srcOrd="1" destOrd="0" presId="urn:microsoft.com/office/officeart/2008/layout/LinedList"/>
    <dgm:cxn modelId="{B5FA76FE-E713-4AB1-B187-B9FC261E0DDE}" type="presParOf" srcId="{29F55431-8239-490C-82D8-016DAF6B73AC}" destId="{A5E9DFE6-A246-4B28-AC17-26F57A24944B}" srcOrd="8" destOrd="0" presId="urn:microsoft.com/office/officeart/2008/layout/LinedList"/>
    <dgm:cxn modelId="{503415A8-F7B2-4DC6-96C2-E7D90A3A1A55}" type="presParOf" srcId="{29F55431-8239-490C-82D8-016DAF6B73AC}" destId="{192AC713-0372-4494-B62B-49A56069D782}" srcOrd="9" destOrd="0" presId="urn:microsoft.com/office/officeart/2008/layout/LinedList"/>
    <dgm:cxn modelId="{6CA46255-07BE-4E99-B44F-5BF300C2B85F}" type="presParOf" srcId="{192AC713-0372-4494-B62B-49A56069D782}" destId="{ED01427A-EF09-4C80-941E-F4782D6DC67D}" srcOrd="0" destOrd="0" presId="urn:microsoft.com/office/officeart/2008/layout/LinedList"/>
    <dgm:cxn modelId="{63270345-E64C-4875-A96D-48B99FA3FB9F}" type="presParOf" srcId="{192AC713-0372-4494-B62B-49A56069D782}" destId="{8C61058E-6590-49E5-AD7F-39DDA8FEB9BD}" srcOrd="1" destOrd="0" presId="urn:microsoft.com/office/officeart/2008/layout/LinedList"/>
    <dgm:cxn modelId="{3CBF9B8C-2357-4CF8-ACFF-6BE6F24A5CA7}" type="presParOf" srcId="{29F55431-8239-490C-82D8-016DAF6B73AC}" destId="{1244889F-32B4-43E4-8C24-B41FEDAD62B4}" srcOrd="10" destOrd="0" presId="urn:microsoft.com/office/officeart/2008/layout/LinedList"/>
    <dgm:cxn modelId="{03746CB5-AFC9-40DE-9179-129C49FB3DEB}" type="presParOf" srcId="{29F55431-8239-490C-82D8-016DAF6B73AC}" destId="{F7621EFB-4923-44B1-86D5-627E6F7F1205}" srcOrd="11" destOrd="0" presId="urn:microsoft.com/office/officeart/2008/layout/LinedList"/>
    <dgm:cxn modelId="{1DC4B9C7-86FC-4D3E-BF2B-8D5741584426}" type="presParOf" srcId="{F7621EFB-4923-44B1-86D5-627E6F7F1205}" destId="{4C7658EF-0EA3-40CA-AEBC-5659895617C1}" srcOrd="0" destOrd="0" presId="urn:microsoft.com/office/officeart/2008/layout/LinedList"/>
    <dgm:cxn modelId="{D4B97C72-3439-499F-BFD0-05393E2E8704}" type="presParOf" srcId="{F7621EFB-4923-44B1-86D5-627E6F7F1205}" destId="{54D5547B-287F-4902-B96B-ECCBD22D4FB3}" srcOrd="1" destOrd="0" presId="urn:microsoft.com/office/officeart/2008/layout/LinedList"/>
    <dgm:cxn modelId="{9D66E520-E1C5-4114-BF0C-8ADDD3599530}" type="presParOf" srcId="{29F55431-8239-490C-82D8-016DAF6B73AC}" destId="{8A2705C7-0A41-4A24-9610-9C16425EFC94}" srcOrd="12" destOrd="0" presId="urn:microsoft.com/office/officeart/2008/layout/LinedList"/>
    <dgm:cxn modelId="{2A19C523-5B8A-4EFC-9D82-2FD3A3B64EFD}" type="presParOf" srcId="{29F55431-8239-490C-82D8-016DAF6B73AC}" destId="{E2C32AA0-A2F0-43A4-9955-E8FB007ECA25}" srcOrd="13" destOrd="0" presId="urn:microsoft.com/office/officeart/2008/layout/LinedList"/>
    <dgm:cxn modelId="{0DB6FEF0-F66F-4D16-9B93-28AD461EFAD6}" type="presParOf" srcId="{E2C32AA0-A2F0-43A4-9955-E8FB007ECA25}" destId="{D002B507-8A4D-484A-9DBE-84D90578CEDC}" srcOrd="0" destOrd="0" presId="urn:microsoft.com/office/officeart/2008/layout/LinedList"/>
    <dgm:cxn modelId="{84874A25-1CAC-4779-B985-3A31E2B06E37}" type="presParOf" srcId="{E2C32AA0-A2F0-43A4-9955-E8FB007ECA25}" destId="{10EE6A52-B1E2-4024-8127-F550D8374A54}" srcOrd="1" destOrd="0" presId="urn:microsoft.com/office/officeart/2008/layout/LinedList"/>
    <dgm:cxn modelId="{7F5CA296-5713-4827-BC9E-CC6BF9E6B4E1}" type="presParOf" srcId="{29F55431-8239-490C-82D8-016DAF6B73AC}" destId="{94ADFDE1-7DC4-4EB3-B352-CA83D811CFA1}" srcOrd="14" destOrd="0" presId="urn:microsoft.com/office/officeart/2008/layout/LinedList"/>
    <dgm:cxn modelId="{B4F10CAA-59F1-4D5D-A458-639124DA742D}" type="presParOf" srcId="{29F55431-8239-490C-82D8-016DAF6B73AC}" destId="{7C64379D-F6CE-43D8-B183-DD647F98C733}" srcOrd="15" destOrd="0" presId="urn:microsoft.com/office/officeart/2008/layout/LinedList"/>
    <dgm:cxn modelId="{E702B2C1-2729-4A0A-A089-EA65CFD0AA8B}" type="presParOf" srcId="{7C64379D-F6CE-43D8-B183-DD647F98C733}" destId="{13637591-37B0-426E-83FF-2D61406A3F52}" srcOrd="0" destOrd="0" presId="urn:microsoft.com/office/officeart/2008/layout/LinedList"/>
    <dgm:cxn modelId="{265A6DEF-009E-4089-ACE5-0FF97FC7D325}" type="presParOf" srcId="{7C64379D-F6CE-43D8-B183-DD647F98C733}" destId="{4ADFC855-63C0-42F0-BAED-77BB3DBE93D5}" srcOrd="1" destOrd="0" presId="urn:microsoft.com/office/officeart/2008/layout/LinedList"/>
    <dgm:cxn modelId="{EB437485-43F8-4508-B6B5-A2F52DA445EF}" type="presParOf" srcId="{29F55431-8239-490C-82D8-016DAF6B73AC}" destId="{16C5B038-5E22-4095-8E4B-62A71B3B45E1}" srcOrd="16" destOrd="0" presId="urn:microsoft.com/office/officeart/2008/layout/LinedList"/>
    <dgm:cxn modelId="{CA3CEA9C-DCAA-44EB-92D1-8D92675C7B88}" type="presParOf" srcId="{29F55431-8239-490C-82D8-016DAF6B73AC}" destId="{39F7F3B6-D1DD-4DD1-96F5-DC64F1B14F1B}" srcOrd="17" destOrd="0" presId="urn:microsoft.com/office/officeart/2008/layout/LinedList"/>
    <dgm:cxn modelId="{F65AEC7C-8C88-4766-837A-EF70FB91655A}" type="presParOf" srcId="{39F7F3B6-D1DD-4DD1-96F5-DC64F1B14F1B}" destId="{0DCA1A58-1298-45FD-973D-41D3A470B755}" srcOrd="0" destOrd="0" presId="urn:microsoft.com/office/officeart/2008/layout/LinedList"/>
    <dgm:cxn modelId="{DBADB71D-932B-4C2D-B647-1C8506A03C79}" type="presParOf" srcId="{39F7F3B6-D1DD-4DD1-96F5-DC64F1B14F1B}" destId="{7EB92739-938E-45D3-AEA1-CF554C77A4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11DF5-FA53-4DEA-8162-D1CA18C4564F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A50AA-B348-4A6E-9173-704A8E2D8942}">
      <dsp:nvSpPr>
        <dsp:cNvPr id="0" name=""/>
        <dsp:cNvSpPr/>
      </dsp:nvSpPr>
      <dsp:spPr>
        <a:xfrm>
          <a:off x="0" y="531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“Psychiatric” disorders – anxiety, depression, psychosis</a:t>
          </a:r>
        </a:p>
      </dsp:txBody>
      <dsp:txXfrm>
        <a:off x="0" y="531"/>
        <a:ext cx="10515600" cy="483363"/>
      </dsp:txXfrm>
    </dsp:sp>
    <dsp:sp modelId="{49A9480C-39DF-4EBE-AD2F-7324948B7C9F}">
      <dsp:nvSpPr>
        <dsp:cNvPr id="0" name=""/>
        <dsp:cNvSpPr/>
      </dsp:nvSpPr>
      <dsp:spPr>
        <a:xfrm>
          <a:off x="0" y="48389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98603-20BF-4CAB-A900-DDB98F515A98}">
      <dsp:nvSpPr>
        <dsp:cNvPr id="0" name=""/>
        <dsp:cNvSpPr/>
      </dsp:nvSpPr>
      <dsp:spPr>
        <a:xfrm>
          <a:off x="0" y="483895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Sensory processing changes – tinnitus, hearing loss, visual changes, anosmia, dysgeusia, hypersensitivities</a:t>
          </a:r>
        </a:p>
      </dsp:txBody>
      <dsp:txXfrm>
        <a:off x="0" y="483895"/>
        <a:ext cx="10515600" cy="483363"/>
      </dsp:txXfrm>
    </dsp:sp>
    <dsp:sp modelId="{9C8DCB3C-26F9-4068-B7EF-E552378367D3}">
      <dsp:nvSpPr>
        <dsp:cNvPr id="0" name=""/>
        <dsp:cNvSpPr/>
      </dsp:nvSpPr>
      <dsp:spPr>
        <a:xfrm>
          <a:off x="0" y="96725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29488-ED09-4F2A-BDF1-584C44B8A730}">
      <dsp:nvSpPr>
        <dsp:cNvPr id="0" name=""/>
        <dsp:cNvSpPr/>
      </dsp:nvSpPr>
      <dsp:spPr>
        <a:xfrm>
          <a:off x="0" y="967259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Motor – dystonia, tics, coordination difficulties</a:t>
          </a:r>
        </a:p>
      </dsp:txBody>
      <dsp:txXfrm>
        <a:off x="0" y="967259"/>
        <a:ext cx="10515600" cy="483363"/>
      </dsp:txXfrm>
    </dsp:sp>
    <dsp:sp modelId="{6A56BF56-9E0C-4FAC-AA91-567FE88BDF43}">
      <dsp:nvSpPr>
        <dsp:cNvPr id="0" name=""/>
        <dsp:cNvSpPr/>
      </dsp:nvSpPr>
      <dsp:spPr>
        <a:xfrm>
          <a:off x="0" y="145062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379FD-A908-4FB6-8384-71874DE5EED2}">
      <dsp:nvSpPr>
        <dsp:cNvPr id="0" name=""/>
        <dsp:cNvSpPr/>
      </dsp:nvSpPr>
      <dsp:spPr>
        <a:xfrm>
          <a:off x="0" y="1450623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Cognitive – attention, executive function, memory</a:t>
          </a:r>
        </a:p>
      </dsp:txBody>
      <dsp:txXfrm>
        <a:off x="0" y="1450623"/>
        <a:ext cx="10515600" cy="483363"/>
      </dsp:txXfrm>
    </dsp:sp>
    <dsp:sp modelId="{A5E9DFE6-A246-4B28-AC17-26F57A24944B}">
      <dsp:nvSpPr>
        <dsp:cNvPr id="0" name=""/>
        <dsp:cNvSpPr/>
      </dsp:nvSpPr>
      <dsp:spPr>
        <a:xfrm>
          <a:off x="0" y="193398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1427A-EF09-4C80-941E-F4782D6DC67D}">
      <dsp:nvSpPr>
        <dsp:cNvPr id="0" name=""/>
        <dsp:cNvSpPr/>
      </dsp:nvSpPr>
      <dsp:spPr>
        <a:xfrm>
          <a:off x="0" y="1933987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Fatigue – cognitive and bodily</a:t>
          </a:r>
        </a:p>
      </dsp:txBody>
      <dsp:txXfrm>
        <a:off x="0" y="1933987"/>
        <a:ext cx="10515600" cy="483363"/>
      </dsp:txXfrm>
    </dsp:sp>
    <dsp:sp modelId="{1244889F-32B4-43E4-8C24-B41FEDAD62B4}">
      <dsp:nvSpPr>
        <dsp:cNvPr id="0" name=""/>
        <dsp:cNvSpPr/>
      </dsp:nvSpPr>
      <dsp:spPr>
        <a:xfrm>
          <a:off x="0" y="241735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658EF-0EA3-40CA-AEBC-5659895617C1}">
      <dsp:nvSpPr>
        <dsp:cNvPr id="0" name=""/>
        <dsp:cNvSpPr/>
      </dsp:nvSpPr>
      <dsp:spPr>
        <a:xfrm>
          <a:off x="0" y="2417350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Encephalitic presentations with fluctuating symptoms</a:t>
          </a:r>
        </a:p>
      </dsp:txBody>
      <dsp:txXfrm>
        <a:off x="0" y="2417350"/>
        <a:ext cx="10515600" cy="483363"/>
      </dsp:txXfrm>
    </dsp:sp>
    <dsp:sp modelId="{8A2705C7-0A41-4A24-9610-9C16425EFC94}">
      <dsp:nvSpPr>
        <dsp:cNvPr id="0" name=""/>
        <dsp:cNvSpPr/>
      </dsp:nvSpPr>
      <dsp:spPr>
        <a:xfrm>
          <a:off x="0" y="290071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2B507-8A4D-484A-9DBE-84D90578CEDC}">
      <dsp:nvSpPr>
        <dsp:cNvPr id="0" name=""/>
        <dsp:cNvSpPr/>
      </dsp:nvSpPr>
      <dsp:spPr>
        <a:xfrm>
          <a:off x="0" y="2900714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Eating disorders – anorexia, ARFID, loss of appetite</a:t>
          </a:r>
        </a:p>
      </dsp:txBody>
      <dsp:txXfrm>
        <a:off x="0" y="2900714"/>
        <a:ext cx="10515600" cy="483363"/>
      </dsp:txXfrm>
    </dsp:sp>
    <dsp:sp modelId="{94ADFDE1-7DC4-4EB3-B352-CA83D811CFA1}">
      <dsp:nvSpPr>
        <dsp:cNvPr id="0" name=""/>
        <dsp:cNvSpPr/>
      </dsp:nvSpPr>
      <dsp:spPr>
        <a:xfrm>
          <a:off x="0" y="338407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37591-37B0-426E-83FF-2D61406A3F52}">
      <dsp:nvSpPr>
        <dsp:cNvPr id="0" name=""/>
        <dsp:cNvSpPr/>
      </dsp:nvSpPr>
      <dsp:spPr>
        <a:xfrm>
          <a:off x="0" y="3384078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Sleep disorders</a:t>
          </a:r>
        </a:p>
      </dsp:txBody>
      <dsp:txXfrm>
        <a:off x="0" y="3384078"/>
        <a:ext cx="10515600" cy="483363"/>
      </dsp:txXfrm>
    </dsp:sp>
    <dsp:sp modelId="{16C5B038-5E22-4095-8E4B-62A71B3B45E1}">
      <dsp:nvSpPr>
        <dsp:cNvPr id="0" name=""/>
        <dsp:cNvSpPr/>
      </dsp:nvSpPr>
      <dsp:spPr>
        <a:xfrm>
          <a:off x="0" y="386744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A1A58-1298-45FD-973D-41D3A470B755}">
      <dsp:nvSpPr>
        <dsp:cNvPr id="0" name=""/>
        <dsp:cNvSpPr/>
      </dsp:nvSpPr>
      <dsp:spPr>
        <a:xfrm>
          <a:off x="0" y="3867442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Possibly seizure disorders</a:t>
          </a:r>
        </a:p>
      </dsp:txBody>
      <dsp:txXfrm>
        <a:off x="0" y="3867442"/>
        <a:ext cx="10515600" cy="483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6:07:08.8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2833 2360 24575,'0'2'0,"0"1"0,0-1 0,-1 0 0,1 0 0,-1 1 0,0-1 0,0 0 0,0 0 0,0 0 0,0 0 0,0 0 0,0 0 0,-1 0 0,1 0 0,-1-1 0,1 1 0,-1 0 0,0-1 0,1 1 0,-1-1 0,0 0 0,0 1 0,0-1 0,0 0 0,0 0 0,-1-1 0,1 1 0,0 0 0,0-1 0,-1 1 0,-3-1 0,-10 3 0,0-1 0,0-1 0,-25-2 0,23 1 0,-136-15 0,96 7 0,33 7 0,1 1 0,-1 1 0,1 2 0,0 0 0,0 1 0,-25 9 0,15-5 0,1-1 0,-43 2 0,40-8 0,1 2 0,0 2 0,0 0 0,-48 16 0,54-13 0,0-2 0,0-1 0,-31 1 0,-28 5 0,-81 30 0,130-33 0,-1-1 0,0-2 0,0-2 0,0-1 0,-46-5 0,36 2 0,45 2 0,0-1 0,1 0 0,-1 0 0,0-1 0,0 0 0,1 1 0,-1-1 0,0-1 0,1 1 0,-1-1 0,1 0 0,0 0 0,-1 0 0,1 0 0,0-1 0,0 0 0,1 1 0,-1-2 0,0 1 0,1 0 0,0-1 0,0 1 0,0-1 0,0 0 0,1 0 0,-1 0 0,1 0 0,0-1 0,0 1 0,1-1 0,-1 1 0,1-1 0,0 1 0,-1-9 0,-3-24 0,1 0 0,2 0 0,5-68 0,0 56 0,-6-64 0,3 112 0,0-1 0,0 1 0,0-1 0,0 1 0,0-1 0,0 0 0,0 1 0,-1-1 0,1 1 0,-1 0 0,1-1 0,-1 1 0,0-1 0,1 1 0,-1 0 0,0-1 0,0 1 0,0 0 0,0 0 0,0 0 0,0 0 0,0 0 0,0 0 0,-1 0 0,1 0 0,0 0 0,-1 0 0,1 1 0,0-1 0,-1 0 0,1 1 0,-1 0 0,1-1 0,-1 1 0,1 0 0,-1-1 0,1 1 0,-1 0 0,1 0 0,-1 0 0,1 1 0,-1-1 0,1 0 0,-4 1 0,-5 3 0,-1 0 0,1 0 0,0 1 0,0 0 0,-9 7 0,12-8 0,-63 42 0,49-30 0,0-2 0,-1 0 0,-1-2 0,0 0 0,-1-2 0,0 0 0,-29 6 0,5-8 0,0-4 0,-1-1 0,0-2 0,-66-8 0,101 6 0,-1-2 0,1 0 0,0 0 0,-1-1 0,2-1 0,-1 0 0,0-1 0,1-1 0,0 0 0,1 0 0,0-2 0,0 1 0,0-2 0,1 1 0,1-1 0,0-1 0,0 0 0,1 0 0,0-1 0,1-1 0,0 1 0,1-1 0,-7-18 0,7 14 0,1 0 0,0 0 0,1 0 0,1-1 0,1 1 0,0-1 0,1 0 0,1-23 0,3-442 0,-2 477 0,0 0 0,1-1 0,-1 1 0,1 0 0,0-1 0,1 1 0,0 0 0,0 0 0,4-8 0,-4 10 0,1 0 0,-1 0 0,1 0 0,0 1 0,1-1 0,-1 1 0,0 0 0,1 0 0,0 0 0,0 1 0,0-1 0,0 1 0,6-3 0,35-16 0,-21 8 0,1 2 0,0 0 0,0 2 0,1 0 0,0 2 0,41-6 0,-56 12 0,1 0 0,0 0 0,0 1 0,-1 0 0,1 1 0,0 0 0,-1 1 0,1 1 0,-1 0 0,1 0 0,-1 1 0,0 0 0,-1 1 0,1 1 0,17 11 0,-26-15 0,0-1 0,1 1 0,-1-1 0,0 1 0,1-1 0,-1 0 0,1 0 0,-1 0 0,1 0 0,-1 0 0,1-1 0,0 1 0,-1-1 0,1 0 0,3 0 0,-4 0 0,0-1 0,0 1 0,-1-1 0,1 0 0,0 0 0,-1 0 0,1 0 0,0 0 0,-1 0 0,0 0 0,1 0 0,-1-1 0,0 1 0,1 0 0,-1-1 0,0 1 0,0-1 0,0 0 0,0 1 0,0-1 0,-1 0 0,1 1 0,0-4 0,8-19 0,18-49 0,3 0 0,67-115 0,9-1 0,-1-9 0,-82 142 0,-21 47 0,1 0 0,1 0 0,-1 0 0,2 0 0,-1 1 0,1-1 0,0 1 0,9-10 0,18-17 0,-26 26 0,1 1 0,0 0 0,1 0 0,0 1 0,0 0 0,13-8 0,1 4 0,0 0 0,0 1 0,45-13 0,75-9 0,-86 22 0,77-26 0,-88 19 0,2 2 0,-1 3 0,2 1 0,79-7 0,-41 14 0,131 9 0,-206-4 0,-1 1 0,-1 0 0,1 1 0,0 0 0,0 0 0,-1 1 0,0 1 0,0-1 0,0 1 0,0 1 0,-1 0 0,0 0 0,0 1 0,-1 0 0,0 0 0,0 0 0,0 1 0,-1 0 0,0 1 0,-1-1 0,8 17 0,-3-4 0,-1 1 0,-2-1 0,0 2 0,-1-1 0,-1 1 0,-2-1 0,0 1 0,0 36 0,-1-34 0,1 0 0,1 0 0,8 29 0,-11-50 0,-1-3 0,0 0 0,1 0 0,-1 0 0,0 0 0,1 1 0,-1-1 0,0 0 0,1 0 0,0 0 0,-1 0 0,1 0 0,0 0 0,-1 0 0,1 0 0,0 0 0,0 0 0,0-1 0,0 1 0,0 0 0,0 0 0,0-1 0,0 1 0,0-1 0,0 1 0,2 0 0,-1-1 0,0 0 0,0 0 0,-1 0 0,1 0 0,0-1 0,0 1 0,0-1 0,0 1 0,0-1 0,0 1 0,0-1 0,0 0 0,3-2 0,4-3 0,0-1 0,1 0 0,15-17 0,15-21 0,-18 21 0,0 1 0,1 1 0,28-20 0,-32 29 0,1 0 0,0 2 0,35-15 0,-9 5 0,45-29 0,-60 32 0,0 1 0,1 1 0,1 1 0,40-11 0,20-4 0,-70 21 0,0 1 0,0 1 0,0 1 0,1 1 0,38-2 0,-2 6 0,72 8 0,-104-3 0,0 1 0,0 1 0,0 2 0,46 18 0,140 73 0,-206-96 0,0 2 0,0-1 0,0 1 0,0 0 0,-1 1 0,0 0 0,0 0 0,0 1 0,-1-1 0,0 1 0,0 1 0,-1-1 0,0 1 0,0 0 0,-1 0 0,0 1 0,0-1 0,3 14 0,1 9 0,-1 1 0,-2-1 0,-1 1 0,0 56 0,-4-85 0,0 6 0,0 0 0,0-1 0,-1 1 0,-1 0 0,-2 10 0,3-15 0,-1-1 0,1 0 0,-1 0 0,0 0 0,0 0 0,0 0 0,0 0 0,-1-1 0,1 1 0,-1-1 0,0 1 0,1-1 0,-1 0 0,0 0 0,-7 3 0,-115 51 0,119-52 0,7-2 0,15-3 0,28-7 0,26-10 0,0 3 0,2 3 0,-1 3 0,74 1 0,-21 8 0,167 8 0,-241-4 0,-1 3 0,1 2 0,86 28 0,103 29 0,-115-34 0,-98-25 0,-1 2 0,1 1 0,-2 1 0,1 1 0,-2 1 0,1 1 0,-2 1 0,0 1 0,-1 1 0,-1 1 0,0 1 0,21 26 0,-32-33 0,0 0 0,-1 1 0,-1 1 0,11 24 0,-8-17 0,14 26 0,-17-34 0,1 1 0,-2 0 0,0 1 0,0-1 0,-2 1 0,0 0 0,3 21 0,-5-22 0,-2-1 0,1 0 0,-2 1 0,0-1 0,0 0 0,-1 1 0,-1-1 0,0 0 0,-1 0 0,0-1 0,-1 1 0,-1-1 0,0 0 0,0 0 0,-1-1 0,-1 0 0,0 0 0,0-1 0,-1 0 0,-1 0 0,1-1 0,-1 0 0,-1-1 0,0 0 0,0-1 0,0 0 0,-1 0 0,0-2 0,-26 10 0,-247 71 0,230-70 0,33-11 0,0 2 0,1 0 0,0 2 0,-36 19 0,44-21 0,-1 0 0,0 0 0,0-1 0,-1-1 0,-29 7 0,-80 6 0,109-17 0,-147 5 0,158-6 0,0 1 0,1 0 0,-1 0 0,0 0 0,1 0 0,-1 0 0,1 1 0,-1 0 0,1-1 0,0 1 0,-1 0 0,1 1 0,0-1 0,1 1 0,-1-1 0,0 1 0,1 0 0,-1 0 0,1 0 0,0 0 0,0 0 0,-2 4 0,-3 9 0,1 0 0,0 0 0,-6 31 0,-7 18 0,-1-20 0,-17 43 0,32-78 0,0-1 0,-1 0 0,0 0 0,0-1 0,-1 1 0,0-1 0,0-1 0,-1 1 0,0-1 0,-12 7 0,-23 25 0,5-4 0,-47 36 0,-3 1 0,80-66 0,0 1 0,0-2 0,-1 1 0,0-1 0,0 0 0,0-1 0,-1 0 0,1-1 0,-1 0 0,-18 3 0,9-3 0,-1-1 0,1-1 0,-1-1 0,-34-4 0,44 1 0,0 0 0,0-1 0,0 0 0,0 0 0,1-1 0,0-1 0,0 0 0,0 0 0,0 0 0,1-1 0,-8-8 0,-34-25 0,18 20 0,1-2 0,2-1 0,0-2 0,1 0 0,-31-38 0,54 56 0,-29-31 0,32 35 0,0 1 0,0 0 0,-1 0 0,1 0 0,-1 0 0,0 0 0,1 0 0,-1 1 0,0 0 0,0-1 0,0 1 0,-4-1 0,4 3 0,1-1 0,-1 1 0,1 0 0,-1-1 0,1 1 0,0 0 0,-1 1 0,1-1 0,0 0 0,0 1 0,0-1 0,0 1 0,0-1 0,0 1 0,0 0 0,1 0 0,-3 3 0,-28 40 0,31-43 0,-10 18 0,1 1 0,1 0 0,-9 31 0,6-16 0,6-17 0,1 0 0,-4 29 0,8-33 0,-2-1 0,0 0 0,0 1 0,-1-1 0,-1-1 0,-9 18 0,4-13 0,-1 0 0,0-1 0,-2-1 0,0 0 0,0 0 0,-2-1 0,-17 14 0,20-20 0,-1-1 0,1 0 0,-1 0 0,-1-1 0,0-1 0,0 0 0,0-1 0,0-1 0,-1 0 0,-21 3 0,12-4 0,-1-1 0,1-1 0,-34-2 0,48 0 0,1 0 0,-1-1 0,1 0 0,0-1 0,0 0 0,0 0 0,0-1 0,0 0 0,1 0 0,0-1 0,-13-10 0,6 4 0,1 0 0,1-2 0,0 0 0,0 0 0,1-1 0,1-1 0,1 0 0,0 0 0,1-1 0,-9-20 0,11 19-273,2-1 0,-1 0 0,2 0 0,-4-33 0,8 35-6553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6:10:17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24575,'7'1'0,"0"1"0,0-1 0,-1 1 0,1 1 0,-1-1 0,1 1 0,6 5 0,7 1 0,31 17 0,-33-17 0,-1 0 0,21 6 0,28 9 0,103 54 0,55 49 0,152 108 0,-349-217 0,-1 1 0,36 34 0,13 10 0,182 139 0,-231-182 0,2-1 0,46 24 0,-6-4 0,184 103 0,-177-101 0,-49-27 0,-1 0 0,-1 2 0,39 33 0,-17-8 0,2-2 0,66 41 0,226 131 0,-7 7 0,191 89 0,-27-17 0,-347-194 0,93 56 0,-114-75 0,239 137 0,32-8 0,174 134 0,-304-169 0,-47-28 0,235 197 0,-272-193 0,54 44 0,-161-129 0,31 29 0,-17-13 0,153 101 0,-101-79 0,-47-29-9,98 69-1347,-173-125-5470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6:10:20.7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6059 24398,'6139'-6059'0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3T11:25:18.478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3:03:21.09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38 140 24575,'12'-1'0,"-2"-1"0,1 0 0,0-1 0,-1 0 0,17-8 0,10-3 0,14 1 0,0 1 0,0 3 0,1 3 0,67 0 0,389 9 0,-489-3 0,33 8 0,6 1 0,-9-7 0,56-5 0,-81 1 0,0-2 0,0-1 0,-1-1 0,32-14 0,-36 12 0,2 0 0,-1 2 0,0 1 0,1 0 0,0 1 0,-1 3 0,1-1 0,0 1 0,0 2 0,0 1 0,0 1 0,0 0 0,-1 2 0,25 10 0,-26-10 0,0-1 0,0-1 0,1 0 0,-1-2 0,0-1 0,31-2 0,1-1 0,-34 3 0,-7 0 0,1 0 0,0 0 0,0 1 0,21 5 0,-29-5 0,-1 0 0,1 0 0,-1 0 0,1 0 0,-1 1 0,1 0 0,-1-1 0,0 1 0,1 0 0,-2-1 0,1 2 0,1-2 0,-2 2 0,0 0 0,2-1 0,-2 1 0,1-1 0,-2 1 0,2-1 0,-1 2 0,0-2 0,0 1 0,0 0 0,-1 0 0,2 3 0,0 14 0,0-1 0,0 0 0,-2 22 0,-1-31 0,0 0 0,1 1 0,-2-2 0,0 1 0,0 0 0,-1 0 0,-6 16 0,7-22 0,0-1 0,-1 1 0,0 0 0,0 0 0,0-1 0,0 1 0,-1-1 0,1 0 0,0-1 0,-1 2 0,0-2 0,0 0 0,-7 4 0,-7 0 0,2-1 0,-20 6 0,25-9 0,-12 1 0,0 1 0,-1-3 0,-45-3 0,37 0 0,-36 4 0,57 0 0,1 0 0,-1 1 0,-20 8 0,21-6 0,0 0 0,-2-2 0,-16 4 0,3-5 0,7 0 0,-2 1 0,1 0 0,-24 10 0,-39 10 0,25-8 0,30-5 0,0 0 0,1 3 0,-26 16 0,43-25 0,1-1 0,-1 1 0,-1-1 0,1 0 0,-19 1 0,19-3 0,0 0 0,0 2 0,0-1 0,0 1 0,0 0 0,-12 7 0,7 0 0,-1-2 0,-1 0 0,1-2 0,0 0 0,-2 0 0,-15 2 0,-26 9 0,49-12 0,-1-2 0,1-1 0,0 1 0,0-1 0,-1 0 0,1-1 0,-1 0 0,1-1 0,-1 0 0,-13-4 0,12 3 0,1-1 0,0 1 0,-1 1 0,1 0 0,-15 3 0,-6-1 0,23-3 0,1 1 0,-1-1 0,0-1 0,1 0 0,-1 0 0,1-1 0,0 0 0,0 0 0,-11-8 0,6 5 0,1 0 0,-21-7 0,2 6 0,9 2 0,-28-12 0,43 14 0,0 1 0,0-2 0,1 1 0,-1 0 0,1-2 0,0 1 0,-1-1 0,-8-9 0,10 10 0,1-1 0,-1 2 0,0-1 0,1 1 0,-2-1 0,1 2 0,-1-1 0,1 0 0,-1 1 0,0 0 0,-5-2 0,-5 0 0,1 1 0,-22-2 0,-11 0 0,21 0 0,-29 1 0,9 2 0,44 2 0,0-1 0,0 1 0,0 0 0,-1-1 0,1 0 0,0 1 0,0-1 0,0 0 0,0 1 0,0-2 0,0 1 0,0-1 0,0 1 0,0 0 0,1-1 0,-1 0 0,0 1 0,0-1 0,1 0 0,-1 1 0,2-2 0,-2 1 0,-1-3 0,1-1 0,0-1 0,1 1 0,0-1 0,0 1 0,0 0 0,1-1 0,0 1 0,0-7 0,0-14 0,0 2 0,1 1 0,5-40 0,-4 56 0,-1 1 0,2-2 0,-1 2 0,1 0 0,0-1 0,0 1 0,1 0 0,-1 0 0,2 1 0,-1-1 0,0 1 0,6-6 0,11-14 22,-15 19-300,0-1 1,0 1 0,0 1-1,8-7 1,-2 4-6549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3:03:27.50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247 184 24575,'9'-9'0,"-1"2"0,2-1 0,-1 1 0,1 1 0,11-7 0,22-14 0,-15 5 0,53-31 0,-71 48 0,1-1 0,0 2 0,0 0 0,1 0 0,-1 2 0,1-1 0,-1 2 0,22-1 0,49 3 0,68 2 0,-130 0 0,1 1 0,29 9 0,-31-7 0,0-1 0,37 5 0,-36-8 0,1 2 0,31 9 0,-32-7 0,1-1 0,34 3 0,34 4 0,-65-9 0,9 2 0,61-4 0,-3-1 0,-82 1 0,1 1 0,0 0 0,-1 1 0,16 8 0,-14-7 0,-1 0 0,1 0 0,12 2 0,62-1 0,-59-5 0,49 9 0,-58-6 0,1 1 0,30 10 0,-41-12 0,0 2 0,0 0 0,0-1 0,-1 2 0,1 0 0,-1 0 0,7 6 0,13 18 0,-17-18 0,1-1 0,12 10 0,-16-14 0,1 1 0,-1-1 0,0 1 0,0 0 0,0 1 0,-1-1 0,0 2 0,-1-2 0,1 2 0,6 17 0,-2 2 0,-2 1 0,7 36 0,9 34 0,-4-48 0,-13-37 0,0 1 0,-1-1 0,4 19 0,-3 16 0,-1 1 0,-3-1 0,-4 81 0,0-26 0,2-60 0,-2-1 0,-2 1 0,-13 66 0,14-88 0,-3 36 0,-2 15 0,-5-26 0,9-37 0,1 1 0,0-1 0,-3 22 0,3 1 0,2-17 0,1-1 0,-3 0 0,1 0 0,-9 29 0,-9 12 0,3 2 0,-13 76 0,21-92 0,-2-1 0,-21 55 0,15-46 0,10-26 0,-1-2 0,-1 0 0,-1 0 0,0 0 0,-16 23 0,22-40 0,0-1 0,-1 1 0,1-1 0,-1-1 0,1 2 0,-1-2 0,0 0 0,0 0 0,0-1 0,-1 1 0,1 0 0,0-2 0,-1 1 0,1 0 0,-7-1 0,-11 2 0,0-2 0,-36-3 0,-4 1 0,-18 10 0,-29 1 0,76-8 0,-33 7 0,-22 0 0,-20-11 0,-49 4 0,99 7 0,-17 0 0,-175-7 0,130-3 0,104-1 0,0 0 0,-1-1 0,1-1 0,1-1 0,-1-1 0,1 0 0,0-1 0,-26-18 0,17 9 0,-39-37 0,-11-8 0,60 51 0,0-2 0,-23-21 0,33 27 0,-1 0 0,1 1 0,1-2 0,-1 0 0,1 0 0,-1 0 0,1-1 0,-5-14 0,-2-8 0,2-1 0,0-1 0,1 0 0,2 0 0,-4-43 0,9-181 0,2 131 0,0 102 0,1 0 0,1 1 0,8-29 0,3-35 0,-11 35 0,-4 37 0,2 0 0,0 1 0,0-1 0,2 1 0,4-21 0,3-2 0,0-2 0,10-66 0,-10 4 0,0-135 0,-10 218 0,3 0 0,-1-1 0,1 1 0,7-24 0,1-4 0,-2 6 0,-5 24 0,-1-1 0,0 0 0,2-21 0,-4 24 0,1 1 0,1 0 0,0 0 0,0 0 0,2 0 0,-1 1 0,2 0 0,5-13 0,13-30 0,-17 37-1365,1 3-5461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3:03:33.7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106 140 24575,'5'0'0,"80"1"0,1-5 0,108-19 0,-148 17 0,-1 1 0,82 5 0,24-3 0,-139 1 0,-1 0 0,0-1 0,17-8 0,19-5 0,55-10 0,-66 15 0,1 1 0,0 3 0,66-5 0,-76 12 0,54 0 0,90 13 0,-136-7 0,0 3 0,66 24 0,-83-27 0,-9-2 0,0-1 0,15 10 0,-21-12 0,0 2 0,0-1 0,-1 0 0,1 1 0,-1-1 0,1 1 0,-1 0 0,0 0 0,0 0 0,0 0 0,2 6 0,7 13 0,24 36 0,-27-46 0,0 5 0,0 0 0,0 1 0,-1 0 0,7 28 0,-10-30 0,43 194 0,-42-174 0,-2 0 0,-1 1 0,-2 0 0,-4 38 0,-13 53 0,10-91 0,2 0 0,-2 54 0,5-69 0,0-1 0,-1 1 0,-2-1 0,-10 37 0,3-11 0,8-34 0,0 0 0,-1 0 0,0 0 0,-1-1 0,-10 17 0,-39 50 0,38-57 0,0 2 0,-21 41 0,29-47 0,0-1 0,-1 0 0,-1-1 0,-20 25 0,23-34 0,1 1 0,-2 0 0,2-2 0,-2 0 0,1 0 0,-1 0 0,0-1 0,0-1 0,-18 6 0,2 0 0,1 0 0,0 1 0,-24 16 0,-2 2 0,43-26 0,0 1 0,0-2 0,-1 1 0,1-2 0,-1 1 0,1-1 0,-1 1 0,0-2 0,1 0 0,-1 0 0,-12-3 0,-5-3 0,1 0 0,-29-14 0,-5 0 0,43 16 0,-1 1 0,-1 1 0,-20 0 0,-26-3 0,-4-3 0,-1 2 0,-77 7 0,50 1 0,88-2 0,-1 1 0,1 1 0,-1-2 0,1 3 0,-1-1 0,1 1 0,-9 5 0,-11 2 0,7-4 0,0-2 0,0-2 0,0 1 0,0-2 0,0-1 0,-23-4 0,-15 2 0,51 3 0,0-2 0,0 1 0,-1-1 0,2-1 0,-1 1 0,-9-4 0,11 3 0,1 0 0,1 0 0,-1-1 0,0 0 0,0 0 0,1 0 0,0-1 0,0 1 0,0 0 0,0-1 0,-4-7 0,-92-171 0,94 168 0,0 1 0,1-2 0,0 1 0,1 0 0,0 0 0,-1-20 0,-8-39 0,1 26 0,2-2 0,-6-68 0,14 89 0,0 0 0,2 0 0,0 0 0,2 0 0,10-46 0,4-3 0,-2 0 0,5-81 0,-18 124 0,-3 26 0,1-2 0,1 2 0,-1-1 0,1 1 0,1 0 0,-1-1 0,1 2 0,1-2 0,6-14 0,-4 11 0,0 0 0,-1-1 0,0 1 0,0-1 0,-1 0 0,0 0 0,1-15 0,-2-12 0,-2-43 0,0 46 0,0 36-39,-1-3-63,1-1 0,0 1 0,0 0 0,0 1 0,1-2 0,0 1 0,-1 0 0,1 1 0,0-2 0,0 2 0,1-1 0,2-5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04T13:03:39.9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2395 879 24521,'0'34'0,"-3"1"0,-2-1 0,-1 0 0,-3 0 0,0 0 0,-3-1 0,-2 1 0,-1-2 0,-3 0 0,0 0 0,-3-1 0,-1-1 0,-2-1 0,-1 1 0,-2-1 0,-1-3 0,-2 1 0,-1-1 0,-2-1 0,-1-1 0,-1-1 0,-1-1 0,-2-1 0,-1-2 0,0 0 0,-1-1 0,-2-2 0,-1-1 0,1-1 0,-2-2 0,-1 0 0,0-2 0,0-2 0,-2 0 0,1-2 0,0-1 0,-1-2 0,0-1 0,0-2 0,0 0 0,0-2 0,1-1 0,-1-2 0,0-1 0,2-2 0,-1 0 0,1-2 0,1-2 0,0 0 0,1-2 0,1-1 0,0-1 0,2-2 0,0-1 0,1 0 0,2-2 0,0-1 0,2-1 0,2-1 0,0-1 0,2-1 0,1-1 0,1 1 0,2-3 0,2-1 0,1 1 0,3-1 0,0-1 0,2-1 0,2 0 0,1 0 0,3-2 0,1 1 0,1-1 0,3 0 0,2 0 0,2 0 0,1-1 0,2 1 0,2-1 0,2 1 0,1-1 0,2 2 0,2-2 0,3 1 0,1 2 0,1-2 0,3 2 0,1-1 0,2 2 0,2 0 0,0 0 0,3 2 0,1 0 0,2 0 0,2 2 0,1 0 0,1 1 0,2 2 0,0-1 0,2 2 0,2 2 0,0-1 0,2 3 0,1 1 0,0 0 0,2 2 0,0 1 0,1 0 0,1 4 0,0-1 0,1 2 0,1 1 0,-1 2 0,2 1 0,0 1 0,-1 2 0,1 1 0,0 1 0,0 2 0,0 1 0,0 1 0,-1 2 0,0 1 0,1 1 0,-2 2 0,0 1 0,0 2 0,-1-1 0,-2 4 0,1 0 0,-1 1 0,-2 2 0,-1 0 0,0 1 0,-1 3 0,-2-1 0,-1 2 0,-1 2 0,-1-1 0,-2 2 0,-1 1 0,-2 0 0,-1 2 0,-2 0 0,-1 0 0,-2 2 0,-1 0 0,-3 0 0,0 2 0,-3-1 0,-1 2 0,-2-2 0,-3 2 0,0 1 0,-3-2 0,-1 2 0,-2-1 0,-3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B5522-3D3A-F92E-F702-0FCD4CA74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940C1-9426-7513-32DF-13301CF00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07295-E125-4CEA-FF7F-C9BAF1F8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587A3-8711-B1D2-D962-13065B0E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ADFCD-2D4B-08C3-024D-FD23EE9F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31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2B42B-0A74-7255-156A-CA19E4F5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101F0-4D66-0170-AA14-223DC4DB4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66EDA-DEEF-CADB-7406-FA8EEDA7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C13F7-F415-D490-F026-8BA106A6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9367D-0059-87E5-FEBB-6F8DFE8D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0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F86C9-CE04-F2DF-6C38-28FFED578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F641E-BF96-43F8-A866-EE8B6BD17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67B52-82A1-5B6C-697D-01A5020A4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76C5D-EAEB-6267-B243-315E2A6BC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00E6D-576A-6EFA-33D0-4B21CFD7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7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D01B5-7261-425D-7954-6EC9FC58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0D278-A208-2087-1683-BB501E5A4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CBDAC-BFAC-8996-18DA-27A70C473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7669-2A0F-FB83-9DE0-FCE3231D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ED1B8-8080-E90E-2FEB-39F6D08A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4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39E7-0C8F-7B62-31CB-1892F40E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1B892-3DCF-1D9B-FBE1-65C4117E7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94D9E-D572-ED62-FC59-8DE5C3C2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4BD07-A6D2-CFE7-61F6-3C8F7DFFD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472D1-480B-31F3-CD2A-9EFE5CA3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24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6F14-DFC0-FA7C-F92F-4B5972E3A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38766-1A58-1E1E-1710-A3DAE3A8D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D2DFC-D4F5-E63E-5A79-BF46F4F0D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1D28E-8BDE-7F27-354F-CE449AEFA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5B75A-1F56-5395-4972-AFF45BFE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B5903-4E66-FA95-A097-B4E81803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9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E710-CCD3-7E6E-918E-4FD53B2F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851-D3F0-1D08-7D7D-987DC25E2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0D955-03ED-D225-8601-7C7277EDE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96109-8571-386F-F29B-10A71E6CB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9E682-3C0F-E8FC-5FE0-23A2F6437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DF0B2-A460-A643-6E3E-38C51EE8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2075F-4E13-9ECD-2C13-CF5D68CE0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198D22-68EF-524E-695B-14590824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07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A58D-ED1A-D72C-7629-423C4F9B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DE6A34-DA16-7619-9F0D-9354AF9FE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32A13-093D-C4ED-D1D7-3AD4884E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EA10B-6EAA-7579-FBB7-D6E740F9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6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40EBB3-00FA-280A-1D5A-AE9A0426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A3B5A-2C52-A37B-A8D8-B6B2D29D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A2E4C-F45A-360A-05B6-E03A04C5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19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B04F9-9C07-29FA-6D25-E115093C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81D35-A70F-6401-D0A2-7C58F69AB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65C16-4F74-7B24-0C7A-BED862EBA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47535-82A8-3157-8052-FF44990C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A6C32-18C0-2905-DE90-7431A3FC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159E8-9526-205C-063B-8AB6F07C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61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2164-C087-5F48-4C0C-B09E07C8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1428BE-81AB-DD89-5059-CF7E94E38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CE16E-CA93-11E1-29F5-31CD7C356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F9DFF-D70B-497C-1C37-9E4D1C25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08046-D594-B9D0-AC22-2E79E6B7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94D22-0B1D-C860-C051-7172F007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3DBE22-EC30-E598-5E4D-6AEB10AA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6D72-20C9-FCCA-9543-094C7F3A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541DD-0EEF-8462-1962-90A19743A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FFFC8-9F6A-43EB-8340-78B2F56BA3A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8E179-F667-ACD1-FF7B-A9AA4B6DF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47944-4C19-05A7-4411-82025EE56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9A86C-7F1B-41F9-B101-72F3C00DDF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77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" Type="http://schemas.openxmlformats.org/officeDocument/2006/relationships/customXml" Target="../ink/ink4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" Type="http://schemas.openxmlformats.org/officeDocument/2006/relationships/image" Target="../media/image6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5.xml"/><Relationship Id="rId15" Type="http://schemas.openxmlformats.org/officeDocument/2006/relationships/customXml" Target="../ink/ink7.xml"/><Relationship Id="rId10" Type="http://schemas.openxmlformats.org/officeDocument/2006/relationships/image" Target="../media/image50.png"/><Relationship Id="rId19" Type="http://schemas.openxmlformats.org/officeDocument/2006/relationships/image" Target="../media/image11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AD6580-FAFE-E3F7-CAFE-8F59D368F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3820" y="1087309"/>
            <a:ext cx="7257692" cy="2387918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Long covid and the CNS: a very short introduction</a:t>
            </a:r>
            <a:endParaRPr lang="en-GB" sz="52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CD054-094C-DD0F-5A4D-EE3FFF1C3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8"/>
            <a:ext cx="5294394" cy="908516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chemeClr val="tx2"/>
                </a:solidFill>
              </a:rPr>
              <a:t>Emma Weisblatt</a:t>
            </a:r>
          </a:p>
          <a:p>
            <a:r>
              <a:rPr lang="en-GB" dirty="0">
                <a:solidFill>
                  <a:schemeClr val="tx2"/>
                </a:solidFill>
              </a:rPr>
              <a:t>Paediatric Neuropsychiatrist</a:t>
            </a:r>
          </a:p>
          <a:p>
            <a:r>
              <a:rPr lang="en-GB" dirty="0">
                <a:solidFill>
                  <a:schemeClr val="tx2"/>
                </a:solidFill>
              </a:rPr>
              <a:t>RCPCH Long Covid Webinar 6</a:t>
            </a:r>
            <a:r>
              <a:rPr lang="en-GB" baseline="30000" dirty="0">
                <a:solidFill>
                  <a:schemeClr val="tx2"/>
                </a:solidFill>
              </a:rPr>
              <a:t>th</a:t>
            </a:r>
            <a:r>
              <a:rPr lang="en-GB" dirty="0">
                <a:solidFill>
                  <a:schemeClr val="tx2"/>
                </a:solidFill>
              </a:rPr>
              <a:t> February 2026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9545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6350-0F11-C7CF-252F-8222238A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Neuroinvasion</a:t>
            </a:r>
            <a:r>
              <a:rPr lang="en-US" dirty="0"/>
              <a:t> – acute phase</a:t>
            </a:r>
            <a:br>
              <a:rPr lang="en-US" dirty="0"/>
            </a:br>
            <a:r>
              <a:rPr lang="en-US" sz="2800" dirty="0"/>
              <a:t>Images and figure courtesy of Danielle Beckmann</a:t>
            </a:r>
            <a:endParaRPr lang="en-GB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8690D-6E60-D69A-16F6-36DBB8795D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pic>
        <p:nvPicPr>
          <p:cNvPr id="6" name="Content Placeholder 3" descr="Infected neurons.jpg">
            <a:extLst>
              <a:ext uri="{FF2B5EF4-FFF2-40B4-BE49-F238E27FC236}">
                <a16:creationId xmlns:a16="http://schemas.microsoft.com/office/drawing/2014/main" id="{1EFC9362-E3C6-66D3-5E6F-1F510DA18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45302" r="3112" b="-2974"/>
          <a:stretch>
            <a:fillRect/>
          </a:stretch>
        </p:blipFill>
        <p:spPr>
          <a:xfrm>
            <a:off x="0" y="1879112"/>
            <a:ext cx="5888611" cy="28987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CF6615-CC22-3EBF-E964-5F6DC4A47B9D}"/>
              </a:ext>
            </a:extLst>
          </p:cNvPr>
          <p:cNvSpPr txBox="1"/>
          <p:nvPr/>
        </p:nvSpPr>
        <p:spPr>
          <a:xfrm>
            <a:off x="429408" y="5481012"/>
            <a:ext cx="460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Neurons are primary targets for </a:t>
            </a:r>
            <a:r>
              <a:rPr lang="en-US" dirty="0" err="1"/>
              <a:t>neuroinvasion</a:t>
            </a:r>
            <a:r>
              <a:rPr lang="en-US" dirty="0"/>
              <a:t> by covid-19. These are neurons of monkeys infected acutely with covid compared with uninfected.</a:t>
            </a:r>
            <a:endParaRPr lang="en-GB" dirty="0"/>
          </a:p>
        </p:txBody>
      </p:sp>
      <p:pic>
        <p:nvPicPr>
          <p:cNvPr id="5" name="Content Placeholder 4" descr="Why a Caronoviruses dangerous to the brain.jpg">
            <a:extLst>
              <a:ext uri="{FF2B5EF4-FFF2-40B4-BE49-F238E27FC236}">
                <a16:creationId xmlns:a16="http://schemas.microsoft.com/office/drawing/2014/main" id="{F7D4F09C-6461-5300-6B7A-F695C2375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21" y="1690688"/>
            <a:ext cx="6550897" cy="350736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256AB6-7A75-F201-7A30-BBA3E8E8E1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49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4FE4-CBD7-BD44-6B4A-5AE87F3F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372"/>
            <a:ext cx="10515600" cy="1325563"/>
          </a:xfrm>
        </p:spPr>
        <p:txBody>
          <a:bodyPr/>
          <a:lstStyle/>
          <a:p>
            <a:r>
              <a:rPr lang="en-US" sz="3200" b="1" dirty="0"/>
              <a:t>Acute phase cerebrovascular abnormalities and neuroinflammation</a:t>
            </a:r>
            <a:br>
              <a:rPr lang="en-US" b="1" dirty="0"/>
            </a:br>
            <a:r>
              <a:rPr lang="en-US" sz="2400" dirty="0"/>
              <a:t>Images courtesy of Danielle Beckmann</a:t>
            </a:r>
            <a:endParaRPr lang="en-GB" sz="3200" b="1" dirty="0"/>
          </a:p>
        </p:txBody>
      </p:sp>
      <p:pic>
        <p:nvPicPr>
          <p:cNvPr id="6" name="Content Placeholder 5" descr="Vasc damage in brain.jpg">
            <a:extLst>
              <a:ext uri="{FF2B5EF4-FFF2-40B4-BE49-F238E27FC236}">
                <a16:creationId xmlns:a16="http://schemas.microsoft.com/office/drawing/2014/main" id="{FC9E3967-4EAE-E218-8B39-DD2093E356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627" r="45543" b="-4554"/>
          <a:stretch>
            <a:fillRect/>
          </a:stretch>
        </p:blipFill>
        <p:spPr>
          <a:xfrm>
            <a:off x="594993" y="1489294"/>
            <a:ext cx="4469833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1CA9F9-2E6A-FD79-E6B3-CDED5F96D467}"/>
              </a:ext>
            </a:extLst>
          </p:cNvPr>
          <p:cNvSpPr txBox="1"/>
          <p:nvPr/>
        </p:nvSpPr>
        <p:spPr>
          <a:xfrm>
            <a:off x="594992" y="5657671"/>
            <a:ext cx="3986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Section of cerebral artery in a monkey 7 days post-infection with covid-19. Cerebral </a:t>
            </a:r>
            <a:r>
              <a:rPr lang="en-US" dirty="0" err="1"/>
              <a:t>microhaemorrhages</a:t>
            </a:r>
            <a:r>
              <a:rPr lang="en-US" dirty="0"/>
              <a:t> can be widespread</a:t>
            </a:r>
            <a:endParaRPr lang="en-GB" dirty="0"/>
          </a:p>
        </p:txBody>
      </p:sp>
      <p:pic>
        <p:nvPicPr>
          <p:cNvPr id="13" name="Content Placeholder 7" descr="Neuroinflammation.jpg">
            <a:extLst>
              <a:ext uri="{FF2B5EF4-FFF2-40B4-BE49-F238E27FC236}">
                <a16:creationId xmlns:a16="http://schemas.microsoft.com/office/drawing/2014/main" id="{A57A8F14-3EF3-2543-A85B-88EBCFD868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t="25806" r="29461" b="-73"/>
          <a:stretch>
            <a:fillRect/>
          </a:stretch>
        </p:blipFill>
        <p:spPr>
          <a:xfrm>
            <a:off x="5943600" y="2127016"/>
            <a:ext cx="5181600" cy="30758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87613C-D67D-60B6-2024-9DE2226C51F3}"/>
              </a:ext>
            </a:extLst>
          </p:cNvPr>
          <p:cNvSpPr txBox="1"/>
          <p:nvPr/>
        </p:nvSpPr>
        <p:spPr>
          <a:xfrm>
            <a:off x="5558672" y="5809283"/>
            <a:ext cx="6401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Microglia are activated (not usually invaded) by covid-19 infection </a:t>
            </a:r>
          </a:p>
          <a:p>
            <a:r>
              <a:rPr lang="en-US" dirty="0"/>
              <a:t>and are dysfunctional as part of an inflammatory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4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nt">
            <a:extLst>
              <a:ext uri="{FF2B5EF4-FFF2-40B4-BE49-F238E27FC236}">
                <a16:creationId xmlns:a16="http://schemas.microsoft.com/office/drawing/2014/main" id="{BC84AE2F-44F4-4DB9-AA52-F1DF1D835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D38F80-A0D0-4062-8B61-16440AC9D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0B6B893-A22E-3404-0752-819EE7049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F8739-070E-DAA0-B116-6DE65C14C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12347"/>
            <a:ext cx="10591989" cy="1089805"/>
          </a:xfrm>
        </p:spPr>
        <p:txBody>
          <a:bodyPr>
            <a:normAutofit/>
          </a:bodyPr>
          <a:lstStyle/>
          <a:p>
            <a:r>
              <a:rPr lang="en-US" sz="3400" b="1"/>
              <a:t>BBB disruption in LC and clinical implications</a:t>
            </a:r>
            <a:br>
              <a:rPr lang="en-US" sz="3400"/>
            </a:br>
            <a:endParaRPr lang="en-GB" sz="3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DFC2B4-8801-C8A0-5F8B-73973CC45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11" y="5016678"/>
            <a:ext cx="4975945" cy="1517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9A6782-1D2D-F9D1-E718-CD9B2176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33" y="1282020"/>
            <a:ext cx="3767328" cy="3183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B4C307-F0FC-908D-491C-212629E0E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476" y="5467931"/>
            <a:ext cx="4510465" cy="10248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B3F1995-BA01-9CEB-2378-C638996F6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576" y="1296364"/>
            <a:ext cx="5248663" cy="4543666"/>
          </a:xfrm>
        </p:spPr>
        <p:txBody>
          <a:bodyPr anchor="ctr">
            <a:normAutofit/>
          </a:bodyPr>
          <a:lstStyle/>
          <a:p>
            <a:r>
              <a:rPr lang="en-US" sz="1400" dirty="0"/>
              <a:t>Greene et al used </a:t>
            </a:r>
            <a:r>
              <a:rPr lang="en-US" sz="1400" b="1" dirty="0"/>
              <a:t>dynamic contrast-enhanced MRI</a:t>
            </a:r>
            <a:r>
              <a:rPr lang="en-US" sz="1400" dirty="0"/>
              <a:t> to measure vascular integrity and density and thus estimate BBB disruption</a:t>
            </a:r>
          </a:p>
          <a:p>
            <a:r>
              <a:rPr lang="en-US" sz="1400" dirty="0"/>
              <a:t>They found increased BBB alterations in those with LC and “brain fog” compared with LC and no brain fog</a:t>
            </a:r>
          </a:p>
          <a:p>
            <a:endParaRPr lang="en-US" sz="1400" dirty="0"/>
          </a:p>
          <a:p>
            <a:r>
              <a:rPr lang="en-US" sz="1400" dirty="0"/>
              <a:t>Patterns </a:t>
            </a:r>
            <a:r>
              <a:rPr lang="en-US" sz="1400" b="1" dirty="0"/>
              <a:t>of volume and thickness loss in cortex </a:t>
            </a:r>
            <a:r>
              <a:rPr lang="en-US" sz="1400" dirty="0"/>
              <a:t>were different in clinically recovered, LC with no brain fog and LC with brain fog but all showed changes compared with controls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b="1" dirty="0"/>
              <a:t>Superior and middle temporal gyrus volume loss were seen only in the LC patients who had “brain fog”</a:t>
            </a:r>
          </a:p>
          <a:p>
            <a:pPr marL="0" indent="0">
              <a:buNone/>
            </a:pPr>
            <a:endParaRPr lang="en-US" sz="1400" dirty="0"/>
          </a:p>
          <a:p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05EE2-77EB-7995-214C-647D395F0A00}"/>
              </a:ext>
            </a:extLst>
          </p:cNvPr>
          <p:cNvSpPr txBox="1"/>
          <p:nvPr/>
        </p:nvSpPr>
        <p:spPr>
          <a:xfrm>
            <a:off x="1345324" y="4204138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A56DC8-BBF1-3655-ECD3-B4CBB37F2AD8}"/>
              </a:ext>
            </a:extLst>
          </p:cNvPr>
          <p:cNvCxnSpPr>
            <a:cxnSpLocks/>
          </p:cNvCxnSpPr>
          <p:nvPr/>
        </p:nvCxnSpPr>
        <p:spPr>
          <a:xfrm flipH="1">
            <a:off x="5293737" y="2072705"/>
            <a:ext cx="1482055" cy="595077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99A08F-5080-943B-E05F-69B0E6AE13E8}"/>
              </a:ext>
            </a:extLst>
          </p:cNvPr>
          <p:cNvCxnSpPr>
            <a:cxnSpLocks/>
          </p:cNvCxnSpPr>
          <p:nvPr/>
        </p:nvCxnSpPr>
        <p:spPr>
          <a:xfrm flipH="1">
            <a:off x="5650993" y="3803903"/>
            <a:ext cx="1029583" cy="1298449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9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3C742-D589-21D1-8D56-85EB8D71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Examples of LC clinical and therapeutic implications</a:t>
            </a:r>
            <a:endParaRPr lang="en-GB" sz="3600" b="1" dirty="0">
              <a:solidFill>
                <a:schemeClr val="tx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39C2-C9D2-64A7-7920-62D74C776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941" y="99812"/>
            <a:ext cx="4842987" cy="5971049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Autoimmune and vascular disorders can cause </a:t>
            </a:r>
            <a:r>
              <a:rPr lang="en-US" sz="2000" b="1" dirty="0">
                <a:solidFill>
                  <a:schemeClr val="tx2"/>
                </a:solidFill>
              </a:rPr>
              <a:t>encephalitis/very severe headaches/movement disorders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</a:rPr>
              <a:t>Network disruption of </a:t>
            </a:r>
            <a:r>
              <a:rPr lang="en-US" sz="2000" b="1" dirty="0" err="1">
                <a:solidFill>
                  <a:schemeClr val="tx2"/>
                </a:solidFill>
              </a:rPr>
              <a:t>eg</a:t>
            </a:r>
            <a:r>
              <a:rPr lang="en-US" sz="2000" b="1" dirty="0">
                <a:solidFill>
                  <a:schemeClr val="tx2"/>
                </a:solidFill>
              </a:rPr>
              <a:t> serotonin networks- </a:t>
            </a:r>
            <a:r>
              <a:rPr lang="en-US" sz="2000" dirty="0">
                <a:solidFill>
                  <a:schemeClr val="tx2"/>
                </a:solidFill>
              </a:rPr>
              <a:t>may benefit from antihistamines as well as antidepressants/anxiolytics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Significant proportion of </a:t>
            </a:r>
            <a:r>
              <a:rPr lang="en-US" sz="2000" b="1" dirty="0">
                <a:solidFill>
                  <a:schemeClr val="tx2"/>
                </a:solidFill>
              </a:rPr>
              <a:t>depressive disorders in adults are now known to be driven by inflammation </a:t>
            </a:r>
            <a:r>
              <a:rPr lang="en-US" sz="2000" dirty="0">
                <a:solidFill>
                  <a:schemeClr val="tx2"/>
                </a:solidFill>
              </a:rPr>
              <a:t>and treated by anti-inflammatories alongside antidepressants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b="1" dirty="0" err="1">
                <a:solidFill>
                  <a:schemeClr val="tx2"/>
                </a:solidFill>
              </a:rPr>
              <a:t>Microhaemorrhages</a:t>
            </a:r>
            <a:r>
              <a:rPr lang="en-US" sz="2000" b="1" dirty="0">
                <a:solidFill>
                  <a:schemeClr val="tx2"/>
                </a:solidFill>
              </a:rPr>
              <a:t> and clotting abnormalities </a:t>
            </a:r>
            <a:r>
              <a:rPr lang="en-US" sz="2000" dirty="0">
                <a:solidFill>
                  <a:schemeClr val="tx2"/>
                </a:solidFill>
              </a:rPr>
              <a:t>can occur anywhere in the brain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</a:rPr>
              <a:t>Neuronal loss </a:t>
            </a:r>
            <a:r>
              <a:rPr lang="en-US" sz="2000" dirty="0">
                <a:solidFill>
                  <a:schemeClr val="tx2"/>
                </a:solidFill>
              </a:rPr>
              <a:t>in brain areas relevant to executive function, memory and emotional processing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</a:rPr>
              <a:t>Lack of perfusion/dysautonomia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r>
              <a:rPr lang="en-GB" sz="2000" b="1" dirty="0">
                <a:solidFill>
                  <a:schemeClr val="tx2"/>
                </a:solidFill>
              </a:rPr>
              <a:t>Prenatal infection associated with developmental disorders at age 3 </a:t>
            </a:r>
          </a:p>
        </p:txBody>
      </p:sp>
    </p:spTree>
    <p:extLst>
      <p:ext uri="{BB962C8B-B14F-4D97-AF65-F5344CB8AC3E}">
        <p14:creationId xmlns:p14="http://schemas.microsoft.com/office/powerpoint/2010/main" val="219873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3D8AD-3A30-7484-7AC8-CC8594CD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CNS manifestations of Long Covid to look for in clinical settings – next session</a:t>
            </a:r>
            <a:endParaRPr lang="en-GB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F9C074-D74C-C77F-982B-1D7C514581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1891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419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F010-0FEA-1DAA-3839-4CF582E2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Paediatric</a:t>
            </a:r>
            <a:r>
              <a:rPr lang="en-US" b="1" dirty="0"/>
              <a:t> liaison psychiatry – the usual model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63888-541A-E2B4-06AA-72ED71D8F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80" y="1507900"/>
            <a:ext cx="10582275" cy="51148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/>
              <a:t>Long-term “physical” illness in children is known to be statistically associated with “mental health”, neurological and developmental symptoms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/>
              <a:t>Liaison psychiatry covers A, B and C – </a:t>
            </a:r>
            <a:r>
              <a:rPr lang="en-US" sz="2200" dirty="0" err="1"/>
              <a:t>eg</a:t>
            </a:r>
            <a:r>
              <a:rPr lang="en-US" sz="2200" dirty="0"/>
              <a:t> cancer, epilepsy, brain injury. Much covid research does this. But the clinical discourse mostly does not.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542CF0-7DE9-6A41-BD33-3C88C7A8249D}"/>
              </a:ext>
            </a:extLst>
          </p:cNvPr>
          <p:cNvSpPr/>
          <p:nvPr/>
        </p:nvSpPr>
        <p:spPr>
          <a:xfrm>
            <a:off x="1202267" y="2565400"/>
            <a:ext cx="1634066" cy="863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Illness and treatment</a:t>
            </a:r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BA63D8-23E0-D844-52E6-8605F2963C6C}"/>
              </a:ext>
            </a:extLst>
          </p:cNvPr>
          <p:cNvCxnSpPr>
            <a:cxnSpLocks/>
          </p:cNvCxnSpPr>
          <p:nvPr/>
        </p:nvCxnSpPr>
        <p:spPr>
          <a:xfrm>
            <a:off x="3141133" y="2997200"/>
            <a:ext cx="2048934" cy="16933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2D23ABB-82C3-F01D-F393-96B17693440F}"/>
              </a:ext>
            </a:extLst>
          </p:cNvPr>
          <p:cNvSpPr/>
          <p:nvPr/>
        </p:nvSpPr>
        <p:spPr>
          <a:xfrm>
            <a:off x="5461000" y="2651125"/>
            <a:ext cx="1634066" cy="863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CNS and psychiatric symptoms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F7AAEE-7065-851E-57D0-17D99C34AB12}"/>
              </a:ext>
            </a:extLst>
          </p:cNvPr>
          <p:cNvCxnSpPr>
            <a:cxnSpLocks/>
          </p:cNvCxnSpPr>
          <p:nvPr/>
        </p:nvCxnSpPr>
        <p:spPr>
          <a:xfrm>
            <a:off x="1855258" y="3598201"/>
            <a:ext cx="1621367" cy="1175013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D1088-48B5-841D-39CD-72B381797155}"/>
              </a:ext>
            </a:extLst>
          </p:cNvPr>
          <p:cNvSpPr/>
          <p:nvPr/>
        </p:nvSpPr>
        <p:spPr>
          <a:xfrm>
            <a:off x="3556001" y="4185707"/>
            <a:ext cx="1634066" cy="863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Stress, isolation loss (Life Events)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7920D5-8BF0-BAD5-CB5D-4FB6DF5D7D5A}"/>
              </a:ext>
            </a:extLst>
          </p:cNvPr>
          <p:cNvCxnSpPr>
            <a:cxnSpLocks/>
          </p:cNvCxnSpPr>
          <p:nvPr/>
        </p:nvCxnSpPr>
        <p:spPr>
          <a:xfrm flipV="1">
            <a:off x="5286377" y="3649662"/>
            <a:ext cx="1325032" cy="112355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82D58DD-5A33-0584-3DCF-A21C08E11DB2}"/>
              </a:ext>
            </a:extLst>
          </p:cNvPr>
          <p:cNvSpPr txBox="1"/>
          <p:nvPr/>
        </p:nvSpPr>
        <p:spPr>
          <a:xfrm>
            <a:off x="3776134" y="2198946"/>
            <a:ext cx="62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  <a:endParaRPr lang="en-GB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981333-345D-E79A-B2B6-E66F383C5F1B}"/>
              </a:ext>
            </a:extLst>
          </p:cNvPr>
          <p:cNvSpPr txBox="1"/>
          <p:nvPr/>
        </p:nvSpPr>
        <p:spPr>
          <a:xfrm>
            <a:off x="2041525" y="4168775"/>
            <a:ext cx="62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endParaRPr lang="en-GB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E423BC-6C89-17E6-5365-D6CE5788E589}"/>
              </a:ext>
            </a:extLst>
          </p:cNvPr>
          <p:cNvSpPr txBox="1"/>
          <p:nvPr/>
        </p:nvSpPr>
        <p:spPr>
          <a:xfrm>
            <a:off x="5996518" y="4065328"/>
            <a:ext cx="62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644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A226F-8EFB-D83F-30B2-1F9FEB74A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703B-2B28-43F1-D54D-FFF9E58C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Great (Clinical) Silence on Covid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B450-5DFE-57BA-5825-DB57CCF0D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55" y="1628279"/>
            <a:ext cx="10582275" cy="51148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D69E9E-FF25-D6C8-A849-5B74F09710C4}"/>
              </a:ext>
            </a:extLst>
          </p:cNvPr>
          <p:cNvSpPr/>
          <p:nvPr/>
        </p:nvSpPr>
        <p:spPr>
          <a:xfrm>
            <a:off x="1202267" y="2565400"/>
            <a:ext cx="1634066" cy="863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Covid infection and LC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A7D4F2-A8C5-09AD-8947-6A186D44DAE1}"/>
              </a:ext>
            </a:extLst>
          </p:cNvPr>
          <p:cNvSpPr/>
          <p:nvPr/>
        </p:nvSpPr>
        <p:spPr>
          <a:xfrm>
            <a:off x="6221148" y="2627064"/>
            <a:ext cx="1634066" cy="863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Neuropsych</a:t>
            </a:r>
            <a:r>
              <a:rPr lang="en-US" dirty="0"/>
              <a:t> symptoms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864ABC-F33F-11D9-F0C2-ADD10520783B}"/>
              </a:ext>
            </a:extLst>
          </p:cNvPr>
          <p:cNvCxnSpPr>
            <a:cxnSpLocks/>
          </p:cNvCxnSpPr>
          <p:nvPr/>
        </p:nvCxnSpPr>
        <p:spPr>
          <a:xfrm>
            <a:off x="1855258" y="3598201"/>
            <a:ext cx="1621367" cy="117501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E6BF1DA-FAA4-3831-D51D-9D0F8DD7A3FE}"/>
              </a:ext>
            </a:extLst>
          </p:cNvPr>
          <p:cNvSpPr/>
          <p:nvPr/>
        </p:nvSpPr>
        <p:spPr>
          <a:xfrm>
            <a:off x="3556001" y="4185707"/>
            <a:ext cx="1634066" cy="863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Stress, isolation loss (Life Events)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450188-5EF9-0C47-638A-1233FD7D4606}"/>
              </a:ext>
            </a:extLst>
          </p:cNvPr>
          <p:cNvCxnSpPr>
            <a:cxnSpLocks/>
          </p:cNvCxnSpPr>
          <p:nvPr/>
        </p:nvCxnSpPr>
        <p:spPr>
          <a:xfrm flipV="1">
            <a:off x="5286377" y="3649662"/>
            <a:ext cx="1325032" cy="1123552"/>
          </a:xfrm>
          <a:prstGeom prst="straightConnector1">
            <a:avLst/>
          </a:prstGeom>
          <a:ln w="193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7224CB1-4DD2-13E3-6EF7-307A369DF5A7}"/>
              </a:ext>
            </a:extLst>
          </p:cNvPr>
          <p:cNvSpPr txBox="1"/>
          <p:nvPr/>
        </p:nvSpPr>
        <p:spPr>
          <a:xfrm>
            <a:off x="2041525" y="4168775"/>
            <a:ext cx="62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0B26EF-80A1-3A59-FA07-A23507A9518D}"/>
              </a:ext>
            </a:extLst>
          </p:cNvPr>
          <p:cNvSpPr txBox="1"/>
          <p:nvPr/>
        </p:nvSpPr>
        <p:spPr>
          <a:xfrm>
            <a:off x="6189398" y="4122241"/>
            <a:ext cx="62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C</a:t>
            </a:r>
            <a:endParaRPr lang="en-GB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983DB-6F18-6B1F-460A-12A797BB3E4A}"/>
              </a:ext>
            </a:extLst>
          </p:cNvPr>
          <p:cNvSpPr txBox="1"/>
          <p:nvPr/>
        </p:nvSpPr>
        <p:spPr>
          <a:xfrm>
            <a:off x="7940" y="5800811"/>
            <a:ext cx="12426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political, economic, epistemic, cognitive and professional underpinnings for this are beyond the scope of this talk.</a:t>
            </a:r>
          </a:p>
          <a:p>
            <a:r>
              <a:rPr lang="en-US" sz="2000" dirty="0"/>
              <a:t> Today I aim to redress the balance and put the brain effects of covid itself back into the picture.</a:t>
            </a:r>
            <a:endParaRPr lang="en-GB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0D3AA4-A574-B6AD-7965-D5E01DC1DC9A}"/>
              </a:ext>
            </a:extLst>
          </p:cNvPr>
          <p:cNvSpPr txBox="1"/>
          <p:nvPr/>
        </p:nvSpPr>
        <p:spPr>
          <a:xfrm>
            <a:off x="9436614" y="2505399"/>
            <a:ext cx="131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“all anxiety”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81DD5F5-A7C0-8783-1E31-4095369D80C7}"/>
                  </a:ext>
                </a:extLst>
              </p14:cNvPr>
              <p14:cNvContentPartPr/>
              <p14:nvPr/>
            </p14:nvContentPartPr>
            <p14:xfrm>
              <a:off x="9111969" y="2230274"/>
              <a:ext cx="2173320" cy="1031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81DD5F5-A7C0-8783-1E31-4095369D80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93969" y="2212634"/>
                <a:ext cx="2208960" cy="10674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Graphic 21" descr="Head with gears outline">
            <a:extLst>
              <a:ext uri="{FF2B5EF4-FFF2-40B4-BE49-F238E27FC236}">
                <a16:creationId xmlns:a16="http://schemas.microsoft.com/office/drawing/2014/main" id="{C563B835-D42C-331A-70C3-EC64ED1A7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1490" y="3207841"/>
            <a:ext cx="914400" cy="9144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8A8C865-D036-4078-A883-B23811154B04}"/>
              </a:ext>
            </a:extLst>
          </p:cNvPr>
          <p:cNvCxnSpPr>
            <a:cxnSpLocks/>
          </p:cNvCxnSpPr>
          <p:nvPr/>
        </p:nvCxnSpPr>
        <p:spPr>
          <a:xfrm flipH="1">
            <a:off x="8026119" y="2769997"/>
            <a:ext cx="1019705" cy="13244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A0AF0D-6C6E-4FF1-93C7-A29E2B138A1F}"/>
                  </a:ext>
                </a:extLst>
              </p14:cNvPr>
              <p14:cNvContentPartPr/>
              <p14:nvPr/>
            </p14:nvContentPartPr>
            <p14:xfrm>
              <a:off x="8172105" y="2095380"/>
              <a:ext cx="2981160" cy="1910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A0AF0D-6C6E-4FF1-93C7-A29E2B138A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54465" y="2077740"/>
                <a:ext cx="3016800" cy="19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4303D29-153E-A01B-30CE-625A3746CC94}"/>
                  </a:ext>
                </a:extLst>
              </p14:cNvPr>
              <p14:cNvContentPartPr/>
              <p14:nvPr/>
            </p14:nvContentPartPr>
            <p14:xfrm>
              <a:off x="8743425" y="1809900"/>
              <a:ext cx="2210400" cy="218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4303D29-153E-A01B-30CE-625A3746CC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25785" y="1791900"/>
                <a:ext cx="2246040" cy="2216880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1FF265-8A17-D47A-D989-9428BB47EFAC}"/>
              </a:ext>
            </a:extLst>
          </p:cNvPr>
          <p:cNvCxnSpPr>
            <a:cxnSpLocks/>
          </p:cNvCxnSpPr>
          <p:nvPr/>
        </p:nvCxnSpPr>
        <p:spPr>
          <a:xfrm flipV="1">
            <a:off x="3380845" y="3075294"/>
            <a:ext cx="2554098" cy="4007"/>
          </a:xfrm>
          <a:prstGeom prst="straightConnector1">
            <a:avLst/>
          </a:prstGeom>
          <a:ln w="1143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ACB3351-6D9E-DBD2-72A9-40485B98FC36}"/>
              </a:ext>
            </a:extLst>
          </p:cNvPr>
          <p:cNvSpPr txBox="1"/>
          <p:nvPr/>
        </p:nvSpPr>
        <p:spPr>
          <a:xfrm>
            <a:off x="4216532" y="2258656"/>
            <a:ext cx="62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A</a:t>
            </a:r>
            <a:endParaRPr lang="en-GB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3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C1271-A37D-AA76-AAB0-AFF0E471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19" y="144078"/>
            <a:ext cx="4080362" cy="1708242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/>
              <a:t>Covid and the brain: clinical symptoms in children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D8262-4CD6-FB8A-2AFF-80ED904E7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99" y="1539056"/>
            <a:ext cx="3953015" cy="6148678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Basaca</a:t>
            </a:r>
            <a:r>
              <a:rPr lang="en-US" sz="2000" dirty="0"/>
              <a:t> et al 2025 review of commonest clinical symptoms (out of 200+) consistently seen in children (Fig 2) - split across “systems”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Koterba et al 2023 review have found greatest cognitive impact </a:t>
            </a:r>
            <a:r>
              <a:rPr lang="en-US" sz="2000" b="1" dirty="0"/>
              <a:t>in sustained attention, executive function, processing speed and working memory symptoms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Gonzales-</a:t>
            </a:r>
            <a:r>
              <a:rPr lang="en-US" sz="2000" dirty="0" err="1"/>
              <a:t>Aumatell</a:t>
            </a:r>
            <a:r>
              <a:rPr lang="en-US" sz="2000" dirty="0"/>
              <a:t> et al 2022 found</a:t>
            </a:r>
            <a:r>
              <a:rPr lang="en-US" sz="2000" b="1" dirty="0"/>
              <a:t> attention and executive function impairments </a:t>
            </a:r>
            <a:r>
              <a:rPr lang="en-US" sz="2000" dirty="0"/>
              <a:t>in majority of children tested in a long covid clinic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Gross et al 2024 from the RECOVER study identified </a:t>
            </a:r>
            <a:r>
              <a:rPr lang="en-US" sz="2000" b="1" dirty="0"/>
              <a:t>symptom clusters in children and adolescents including cognitive and sensory symptoms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Many studies document an increase in relevant </a:t>
            </a:r>
            <a:r>
              <a:rPr lang="en-US" sz="2000" b="1" dirty="0"/>
              <a:t>symptoms </a:t>
            </a:r>
            <a:r>
              <a:rPr lang="en-US" sz="2000" dirty="0"/>
              <a:t>in children (such as tics, anxiety or depression) but consider them exclusively stress-related or pandemic life-event related.</a:t>
            </a:r>
          </a:p>
          <a:p>
            <a:pPr marL="0" indent="0">
              <a:buNone/>
            </a:pPr>
            <a:r>
              <a:rPr lang="en-US" sz="2000" dirty="0"/>
              <a:t>Lack of studies of brain function, biomarkers and objective cognition in children rather than over 18s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1E2AA-83C4-3D5C-F69B-4423A2C9E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181" y="401459"/>
            <a:ext cx="5067016" cy="30275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53700E0-C3A0-8B0C-573A-6DAB1CC504A3}"/>
                  </a:ext>
                </a:extLst>
              </p14:cNvPr>
              <p14:cNvContentPartPr/>
              <p14:nvPr/>
            </p14:nvContentPartPr>
            <p14:xfrm>
              <a:off x="-279733" y="279067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53700E0-C3A0-8B0C-573A-6DAB1CC504A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85853" y="27294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24B705E-34B6-D6A7-5FD5-943EEFF45640}"/>
                  </a:ext>
                </a:extLst>
              </p14:cNvPr>
              <p14:cNvContentPartPr/>
              <p14:nvPr/>
            </p14:nvContentPartPr>
            <p14:xfrm>
              <a:off x="6874010" y="1673729"/>
              <a:ext cx="761270" cy="2415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24B705E-34B6-D6A7-5FD5-943EEFF4564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56013" y="1655760"/>
                <a:ext cx="796904" cy="277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CD36418-C4AB-A17C-1542-1A65E2E11D94}"/>
                  </a:ext>
                </a:extLst>
              </p14:cNvPr>
              <p14:cNvContentPartPr/>
              <p14:nvPr/>
            </p14:nvContentPartPr>
            <p14:xfrm>
              <a:off x="7667348" y="2279815"/>
              <a:ext cx="798071" cy="899943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CD36418-C4AB-A17C-1542-1A65E2E11D9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49349" y="2261816"/>
                <a:ext cx="833709" cy="935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1D454B-263D-9637-CB5F-3E67F672972C}"/>
                  </a:ext>
                </a:extLst>
              </p14:cNvPr>
              <p14:cNvContentPartPr/>
              <p14:nvPr/>
            </p14:nvContentPartPr>
            <p14:xfrm>
              <a:off x="9713935" y="1210289"/>
              <a:ext cx="709426" cy="657534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1D454B-263D-9637-CB5F-3E67F672972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95938" y="1192294"/>
                <a:ext cx="745059" cy="693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4D4F482-12EF-7AA1-C3AB-02AD1CAA3CCB}"/>
                  </a:ext>
                </a:extLst>
              </p14:cNvPr>
              <p14:cNvContentPartPr/>
              <p14:nvPr/>
            </p14:nvContentPartPr>
            <p14:xfrm>
              <a:off x="10449124" y="2413291"/>
              <a:ext cx="862540" cy="63299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4D4F482-12EF-7AA1-C3AB-02AD1CAA3CC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431117" y="2395288"/>
                <a:ext cx="898194" cy="668636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AD10D89-9FF7-53FE-C07A-EF624B3F8E55}"/>
              </a:ext>
            </a:extLst>
          </p:cNvPr>
          <p:cNvCxnSpPr>
            <a:cxnSpLocks/>
          </p:cNvCxnSpPr>
          <p:nvPr/>
        </p:nvCxnSpPr>
        <p:spPr>
          <a:xfrm>
            <a:off x="4051283" y="2302933"/>
            <a:ext cx="2451117" cy="0"/>
          </a:xfrm>
          <a:prstGeom prst="straightConnector1">
            <a:avLst/>
          </a:prstGeom>
          <a:ln w="825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ildren 09 01677 g002">
            <a:extLst>
              <a:ext uri="{FF2B5EF4-FFF2-40B4-BE49-F238E27FC236}">
                <a16:creationId xmlns:a16="http://schemas.microsoft.com/office/drawing/2014/main" id="{4809F364-5D68-0FE5-21FE-B2065A9C1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830459"/>
            <a:ext cx="3146139" cy="187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EA3539-4796-21FD-1F9D-E49E6D6F77F8}"/>
              </a:ext>
            </a:extLst>
          </p:cNvPr>
          <p:cNvCxnSpPr>
            <a:cxnSpLocks/>
          </p:cNvCxnSpPr>
          <p:nvPr/>
        </p:nvCxnSpPr>
        <p:spPr>
          <a:xfrm>
            <a:off x="4051283" y="4108203"/>
            <a:ext cx="2265604" cy="349243"/>
          </a:xfrm>
          <a:prstGeom prst="straightConnector1">
            <a:avLst/>
          </a:prstGeom>
          <a:ln w="825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51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E487-5D84-E188-6BE3-0947469C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4408" cy="1325563"/>
          </a:xfrm>
        </p:spPr>
        <p:txBody>
          <a:bodyPr/>
          <a:lstStyle/>
          <a:p>
            <a:r>
              <a:rPr lang="en-US" dirty="0"/>
              <a:t>A child has ONE experience of symptoms not 4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58CB1-B71C-6B5E-495C-1F3D8084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9734" y="1261532"/>
            <a:ext cx="3115734" cy="147796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63449C-86FE-7863-CB65-666D9096988C}"/>
              </a:ext>
            </a:extLst>
          </p:cNvPr>
          <p:cNvSpPr/>
          <p:nvPr/>
        </p:nvSpPr>
        <p:spPr>
          <a:xfrm>
            <a:off x="1430866" y="2490261"/>
            <a:ext cx="1693333" cy="10826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COGNITIVE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86D6C-E9B5-161F-EADE-4433A3332936}"/>
              </a:ext>
            </a:extLst>
          </p:cNvPr>
          <p:cNvSpPr/>
          <p:nvPr/>
        </p:nvSpPr>
        <p:spPr>
          <a:xfrm>
            <a:off x="3437468" y="2872580"/>
            <a:ext cx="1837265" cy="1168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MENTAL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77655A-7A23-DD0F-CE7A-04EF6BF3755E}"/>
              </a:ext>
            </a:extLst>
          </p:cNvPr>
          <p:cNvSpPr/>
          <p:nvPr/>
        </p:nvSpPr>
        <p:spPr>
          <a:xfrm>
            <a:off x="5410201" y="2958840"/>
            <a:ext cx="1837266" cy="10826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NEUROLOGICAL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6986FB-3064-97DC-36C5-92C6C924EAC1}"/>
              </a:ext>
            </a:extLst>
          </p:cNvPr>
          <p:cNvSpPr/>
          <p:nvPr/>
        </p:nvSpPr>
        <p:spPr>
          <a:xfrm>
            <a:off x="6485468" y="1772974"/>
            <a:ext cx="1837266" cy="10826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SYSTEMIC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1EB2A-44CA-87F1-AC4D-6850FFC08BFE}"/>
              </a:ext>
            </a:extLst>
          </p:cNvPr>
          <p:cNvSpPr txBox="1"/>
          <p:nvPr/>
        </p:nvSpPr>
        <p:spPr>
          <a:xfrm>
            <a:off x="956733" y="5384800"/>
            <a:ext cx="5019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So, what is the impact of SARS-2 itself on the brain?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31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0B46F-D9C6-8CA0-C653-5471FE0C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82" y="446444"/>
            <a:ext cx="5981278" cy="16846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UK Biobank study 2022: a natural experiment (adults)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2FB2F7-FCB0-673A-8688-808D68083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224" y="2376158"/>
            <a:ext cx="5808132" cy="4236765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600" dirty="0"/>
              <a:t>Longitudinal study with scans pre- and post- Covid infection up to 3 years apart compared with control group who had not had covid</a:t>
            </a:r>
          </a:p>
          <a:p>
            <a:pPr marL="0"/>
            <a:endParaRPr lang="en-US" sz="1600" dirty="0"/>
          </a:p>
          <a:p>
            <a:pPr marL="0"/>
            <a:r>
              <a:rPr lang="en-US" sz="1600" dirty="0"/>
              <a:t>Grey matter </a:t>
            </a:r>
            <a:r>
              <a:rPr lang="en-US" sz="1600" b="1" dirty="0"/>
              <a:t>reduction in volume or contrast</a:t>
            </a:r>
            <a:r>
              <a:rPr lang="en-US" sz="1600" dirty="0"/>
              <a:t>, over time, is greater for covid patients relative to non-covid patients</a:t>
            </a:r>
          </a:p>
          <a:p>
            <a:pPr marL="0"/>
            <a:endParaRPr lang="en-US" sz="1600" dirty="0"/>
          </a:p>
          <a:p>
            <a:pPr marL="0"/>
            <a:r>
              <a:rPr lang="en-US" sz="1600" dirty="0"/>
              <a:t>R and L </a:t>
            </a:r>
            <a:r>
              <a:rPr lang="en-US" sz="1600" dirty="0" err="1"/>
              <a:t>parahippocampal</a:t>
            </a:r>
            <a:r>
              <a:rPr lang="en-US" sz="1600" dirty="0"/>
              <a:t> gyrus, anterior cingulate, temporal poles, L orbitofrontal cortex and insula</a:t>
            </a:r>
          </a:p>
          <a:p>
            <a:pPr marL="0"/>
            <a:endParaRPr lang="en-US" sz="1600" dirty="0"/>
          </a:p>
          <a:p>
            <a:pPr marL="0"/>
            <a:r>
              <a:rPr lang="en-US" sz="1600" b="1" dirty="0"/>
              <a:t>Emotion processing/memory/executive function networks</a:t>
            </a:r>
          </a:p>
          <a:p>
            <a:pPr marL="0" indent="0">
              <a:buNone/>
            </a:pPr>
            <a:endParaRPr lang="en-US" sz="1600" dirty="0"/>
          </a:p>
          <a:p>
            <a:pPr marL="0"/>
            <a:r>
              <a:rPr lang="en-US" sz="1600" dirty="0"/>
              <a:t>Brain stem changes also found (adults) Rua et al 2024</a:t>
            </a:r>
          </a:p>
          <a:p>
            <a:pPr marL="0"/>
            <a:r>
              <a:rPr lang="en-US" sz="1600" dirty="0"/>
              <a:t>Many studies since with wide range of findings</a:t>
            </a:r>
          </a:p>
          <a:p>
            <a:pPr marL="0"/>
            <a:endParaRPr lang="en-US" sz="1600" b="1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334BF60-E228-09B2-8580-E39B75F9DE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87524" y="697090"/>
            <a:ext cx="4810874" cy="1575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97D70A-68F0-5B97-4131-6D537CE67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375" y="2536924"/>
            <a:ext cx="4198079" cy="21585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9F2AA4-BE5F-80FE-12C8-02FC17089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757" y="5550087"/>
            <a:ext cx="3081871" cy="1062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50759D-E771-8749-618C-783B5D0F9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409" y="5392259"/>
            <a:ext cx="2772989" cy="124296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56EBF59-F4AE-33C3-9493-75ABC0431B5D}"/>
              </a:ext>
            </a:extLst>
          </p:cNvPr>
          <p:cNvCxnSpPr>
            <a:cxnSpLocks/>
          </p:cNvCxnSpPr>
          <p:nvPr/>
        </p:nvCxnSpPr>
        <p:spPr>
          <a:xfrm flipV="1">
            <a:off x="5771343" y="1840115"/>
            <a:ext cx="1275032" cy="1560289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797521-289E-98F4-B11C-7E49731609D5}"/>
              </a:ext>
            </a:extLst>
          </p:cNvPr>
          <p:cNvCxnSpPr>
            <a:cxnSpLocks/>
          </p:cNvCxnSpPr>
          <p:nvPr/>
        </p:nvCxnSpPr>
        <p:spPr>
          <a:xfrm>
            <a:off x="5970332" y="4151273"/>
            <a:ext cx="1206913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7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9489F-AFD1-5785-625F-42D8F8EB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significance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6F876-9236-4761-6807-D39454BD7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901" y="1566333"/>
            <a:ext cx="5568099" cy="5447209"/>
          </a:xfrm>
        </p:spPr>
        <p:txBody>
          <a:bodyPr>
            <a:normAutofit/>
          </a:bodyPr>
          <a:lstStyle/>
          <a:p>
            <a:r>
              <a:rPr lang="en-US" sz="1800" dirty="0"/>
              <a:t>Pre- and post- cognitive test using Trail A -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dirty="0"/>
              <a:t>- and Trail B (alternating numbers with letters)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Tests of visual attention, response inhibition, processing speed, motor coordination, EF</a:t>
            </a:r>
          </a:p>
          <a:p>
            <a:r>
              <a:rPr lang="en-US" sz="1800" dirty="0"/>
              <a:t>Covid patients </a:t>
            </a:r>
            <a:r>
              <a:rPr lang="en-US" sz="1800" b="1" dirty="0"/>
              <a:t>slowed significantly more </a:t>
            </a:r>
            <a:r>
              <a:rPr lang="en-US" sz="1800" dirty="0"/>
              <a:t>between time points, even when the 15/401 hospitalized patients removed from analysis</a:t>
            </a:r>
          </a:p>
          <a:p>
            <a:r>
              <a:rPr lang="en-US" sz="1800" dirty="0"/>
              <a:t>A control group was still available in 2021</a:t>
            </a:r>
          </a:p>
          <a:p>
            <a:r>
              <a:rPr lang="en-US" sz="1800" dirty="0"/>
              <a:t>Cognitive and EF deficits in adults confirmed by many other studies </a:t>
            </a:r>
            <a:r>
              <a:rPr lang="en-US" sz="1800" dirty="0" err="1"/>
              <a:t>eg</a:t>
            </a:r>
            <a:r>
              <a:rPr lang="en-US" sz="1800" dirty="0"/>
              <a:t> reviewed by Wood et al 2024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DAC834-8C8D-2E59-6F63-60655564F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728" y="1478202"/>
            <a:ext cx="5946272" cy="326462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A47DF82-D162-8117-FD98-373632D98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6699" y="1566333"/>
            <a:ext cx="5064369" cy="521630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026" name="Picture 2" descr="Trail Making Test (TMT)">
            <a:extLst>
              <a:ext uri="{FF2B5EF4-FFF2-40B4-BE49-F238E27FC236}">
                <a16:creationId xmlns:a16="http://schemas.microsoft.com/office/drawing/2014/main" id="{A8125915-6556-4142-2412-DE67ABF6E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78168"/>
            <a:ext cx="2472267" cy="128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rain1.jpg">
            <a:extLst>
              <a:ext uri="{FF2B5EF4-FFF2-40B4-BE49-F238E27FC236}">
                <a16:creationId xmlns:a16="http://schemas.microsoft.com/office/drawing/2014/main" id="{E0091B67-C5D8-0C3A-458E-3AF31426B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499" y="5203016"/>
            <a:ext cx="2666161" cy="14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6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5D24-EEC0-1958-7548-44269880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brain changes (adults)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5542BA-8B96-C784-7ADB-F613FDF199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825" y="1778149"/>
            <a:ext cx="6764388" cy="13255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FEAC7-9E0E-77F4-5126-2342AFB00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620" y="1825625"/>
            <a:ext cx="5181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F29EE-F15F-1C1C-8019-35B9C3176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7599"/>
            <a:ext cx="7418917" cy="1119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6602FE-DFA2-16AD-DE08-EC5F31CD5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119" y="4217597"/>
            <a:ext cx="4049042" cy="11655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C15F3-5648-22DB-B708-E9B1723E7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7861" y="489481"/>
            <a:ext cx="3283005" cy="3221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60298C-F60D-B941-E573-385F3FC29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2588" y="4074547"/>
            <a:ext cx="3684058" cy="261729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E3296B-6EE9-DBAD-BD97-F1C5E41D2D7C}"/>
              </a:ext>
            </a:extLst>
          </p:cNvPr>
          <p:cNvCxnSpPr>
            <a:cxnSpLocks/>
          </p:cNvCxnSpPr>
          <p:nvPr/>
        </p:nvCxnSpPr>
        <p:spPr>
          <a:xfrm flipV="1">
            <a:off x="6968327" y="2324364"/>
            <a:ext cx="1352869" cy="116566"/>
          </a:xfrm>
          <a:prstGeom prst="straightConnector1">
            <a:avLst/>
          </a:prstGeom>
          <a:ln w="825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532DD2-E389-8607-A145-24D5CB7A1AAA}"/>
              </a:ext>
            </a:extLst>
          </p:cNvPr>
          <p:cNvCxnSpPr>
            <a:cxnSpLocks/>
          </p:cNvCxnSpPr>
          <p:nvPr/>
        </p:nvCxnSpPr>
        <p:spPr>
          <a:xfrm>
            <a:off x="6000750" y="5244023"/>
            <a:ext cx="1601838" cy="291023"/>
          </a:xfrm>
          <a:prstGeom prst="straightConnector1">
            <a:avLst/>
          </a:prstGeom>
          <a:ln w="825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58E2C8C-9155-AFC5-AAC7-960CFC3A6B05}"/>
              </a:ext>
            </a:extLst>
          </p:cNvPr>
          <p:cNvSpPr txBox="1"/>
          <p:nvPr/>
        </p:nvSpPr>
        <p:spPr>
          <a:xfrm>
            <a:off x="1442301" y="5957740"/>
            <a:ext cx="5335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fMRI, PET and EEG changes even with normal cognitive</a:t>
            </a:r>
          </a:p>
          <a:p>
            <a:r>
              <a:rPr lang="en-US" dirty="0"/>
              <a:t>performance – compensation occurring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33233D-CCA1-41A4-55CC-D43D440161F3}"/>
              </a:ext>
            </a:extLst>
          </p:cNvPr>
          <p:cNvCxnSpPr>
            <a:cxnSpLocks/>
          </p:cNvCxnSpPr>
          <p:nvPr/>
        </p:nvCxnSpPr>
        <p:spPr>
          <a:xfrm>
            <a:off x="3198419" y="5514905"/>
            <a:ext cx="0" cy="536063"/>
          </a:xfrm>
          <a:prstGeom prst="straightConnector1">
            <a:avLst/>
          </a:prstGeom>
          <a:ln w="825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3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1942232-83D0-49E2-AF9B-1F97E3C1E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E70D72-6E23-4015-A4A6-85C120C1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386EA-2378-7E59-97AA-22F3ED6A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810" y="707802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Mechanisms of </a:t>
            </a:r>
            <a:r>
              <a:rPr lang="en-US" sz="3600" b="1" dirty="0" err="1">
                <a:solidFill>
                  <a:schemeClr val="tx2"/>
                </a:solidFill>
              </a:rPr>
              <a:t>neurocovid</a:t>
            </a:r>
            <a:r>
              <a:rPr lang="en-US" sz="3600" b="1" dirty="0">
                <a:solidFill>
                  <a:schemeClr val="tx2"/>
                </a:solidFill>
              </a:rPr>
              <a:t>  – a work in progress worldwide</a:t>
            </a:r>
            <a:endParaRPr lang="en-GB" sz="3600" b="1" dirty="0">
              <a:solidFill>
                <a:schemeClr val="tx2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8A977F-B603-4D81-B0FC-C8DE048A7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83CE8C-E039-4B2F-A36E-5FD5CD5D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EB77281-FAB4-40D0-B3F3-264EC4AB2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15E59F3-75FC-494F-8737-5F00A4964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3ADDCFA-B066-4D79-AB71-062E66E58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356C35-53E9-3AA8-BBE2-0A94AFE27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0" y="2141126"/>
            <a:ext cx="6358129" cy="4061554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556DFFF-2141-7E6D-0852-8096C7E4B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9902" y="2327699"/>
            <a:ext cx="4539555" cy="142167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78D9229-E61D-4FEE-8321-2F8B64A8C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DD3CCB-26A3-4D79-AEB6-7A60CF980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9AC4470-5113-4709-B29F-CDB937F25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E0D146C-9DAB-421E-AE88-5F854BF3F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2EB32A5-4408-4F6C-84B2-F9A908237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BCD2BF5-50D5-D9A6-502F-AE8BFA7299A9}"/>
              </a:ext>
            </a:extLst>
          </p:cNvPr>
          <p:cNvSpPr txBox="1"/>
          <p:nvPr/>
        </p:nvSpPr>
        <p:spPr>
          <a:xfrm>
            <a:off x="7187577" y="4657355"/>
            <a:ext cx="50719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already know many viruses affect the brain </a:t>
            </a:r>
            <a:r>
              <a:rPr lang="en-US" dirty="0" err="1"/>
              <a:t>eg</a:t>
            </a:r>
            <a:r>
              <a:rPr lang="en-US" dirty="0"/>
              <a:t> </a:t>
            </a:r>
          </a:p>
          <a:p>
            <a:r>
              <a:rPr lang="en-US" dirty="0"/>
              <a:t>rabies, HIV, H1N1, CMV, EBV, measles</a:t>
            </a:r>
          </a:p>
          <a:p>
            <a:endParaRPr lang="en-US" dirty="0"/>
          </a:p>
          <a:p>
            <a:r>
              <a:rPr lang="en-US" dirty="0"/>
              <a:t>Acute neurological findings in children</a:t>
            </a:r>
          </a:p>
          <a:p>
            <a:r>
              <a:rPr lang="en-US" dirty="0"/>
              <a:t>are well-documented but LC studies still lacking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699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540729B6ACE469E537B5835EDE040" ma:contentTypeVersion="21" ma:contentTypeDescription="Create a new document." ma:contentTypeScope="" ma:versionID="45f946cec5003dcb4dea15e44890ecfb">
  <xsd:schema xmlns:xsd="http://www.w3.org/2001/XMLSchema" xmlns:xs="http://www.w3.org/2001/XMLSchema" xmlns:p="http://schemas.microsoft.com/office/2006/metadata/properties" xmlns:ns1="http://schemas.microsoft.com/sharepoint/v3" xmlns:ns2="eccdfd81-4748-4cc6-84ac-087ae09b286b" xmlns:ns3="ed2cd372-6206-4a83-9eba-87c15c86a23b" targetNamespace="http://schemas.microsoft.com/office/2006/metadata/properties" ma:root="true" ma:fieldsID="ccef0eb3de60d920c28b4fdf2ccbdd52" ns1:_="" ns2:_="" ns3:_="">
    <xsd:import namespace="http://schemas.microsoft.com/sharepoint/v3"/>
    <xsd:import namespace="eccdfd81-4748-4cc6-84ac-087ae09b286b"/>
    <xsd:import namespace="ed2cd372-6206-4a83-9eba-87c15c86a2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dfd81-4748-4cc6-84ac-087ae09b2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2c748ba-2422-442a-8da0-8c3a113931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cd372-6206-4a83-9eba-87c15c86a2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096bd24-a5c0-4183-a427-c0efeae19edf}" ma:internalName="TaxCatchAll" ma:showField="CatchAllData" ma:web="ed2cd372-6206-4a83-9eba-87c15c86a2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eccdfd81-4748-4cc6-84ac-087ae09b286b">
      <Terms xmlns="http://schemas.microsoft.com/office/infopath/2007/PartnerControls"/>
    </lcf76f155ced4ddcb4097134ff3c332f>
    <TaxCatchAll xmlns="ed2cd372-6206-4a83-9eba-87c15c86a23b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34F131A-36E9-4FE9-8843-C23D8B99203E}"/>
</file>

<file path=customXml/itemProps2.xml><?xml version="1.0" encoding="utf-8"?>
<ds:datastoreItem xmlns:ds="http://schemas.openxmlformats.org/officeDocument/2006/customXml" ds:itemID="{988FAF45-8324-4666-BCA7-176B8503C3F3}"/>
</file>

<file path=customXml/itemProps3.xml><?xml version="1.0" encoding="utf-8"?>
<ds:datastoreItem xmlns:ds="http://schemas.openxmlformats.org/officeDocument/2006/customXml" ds:itemID="{4877F398-719D-44BD-8BC8-9702EC1FE2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Application>Microsoft Office PowerPoint</Application>
  <PresentationFormat>Widescreen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Long covid and the CNS: a very short introduction</vt:lpstr>
      <vt:lpstr>Paediatric liaison psychiatry – the usual model</vt:lpstr>
      <vt:lpstr>The Great (Clinical) Silence on Covid</vt:lpstr>
      <vt:lpstr>Covid and the brain: clinical symptoms in children</vt:lpstr>
      <vt:lpstr>A child has ONE experience of symptoms not 4</vt:lpstr>
      <vt:lpstr>UK Biobank study 2022: a natural experiment (adults)</vt:lpstr>
      <vt:lpstr>Functional significance</vt:lpstr>
      <vt:lpstr>Other brain changes (adults)</vt:lpstr>
      <vt:lpstr>Mechanisms of neurocovid  – a work in progress worldwide</vt:lpstr>
      <vt:lpstr>Neuroinvasion – acute phase Images and figure courtesy of Danielle Beckmann</vt:lpstr>
      <vt:lpstr>Acute phase cerebrovascular abnormalities and neuroinflammation Images courtesy of Danielle Beckmann</vt:lpstr>
      <vt:lpstr>BBB disruption in LC and clinical implications </vt:lpstr>
      <vt:lpstr>Examples of LC clinical and therapeutic implications</vt:lpstr>
      <vt:lpstr>CNS manifestations of Long Covid to look for in clinical settings – next session</vt:lpstr>
    </vt:vector>
  </TitlesOfParts>
  <Company>Cambridgeshire and Peterborough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Dimensional formulation</dc:title>
  <dc:creator>Emma Weisblatt</dc:creator>
  <cp:lastModifiedBy>Emma Weisblatt</cp:lastModifiedBy>
  <cp:revision>71</cp:revision>
  <dcterms:created xsi:type="dcterms:W3CDTF">2024-04-24T12:58:17Z</dcterms:created>
  <dcterms:modified xsi:type="dcterms:W3CDTF">2026-02-06T10:55:55Z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276786-cf20-4f9d-b5c6-e06f7f4594c5_Enabled">
    <vt:lpwstr>true</vt:lpwstr>
  </property>
  <property fmtid="{D5CDD505-2E9C-101B-9397-08002B2CF9AE}" pid="3" name="MSIP_Label_fb276786-cf20-4f9d-b5c6-e06f7f4594c5_SetDate">
    <vt:lpwstr>2024-04-24T13:17:45Z</vt:lpwstr>
  </property>
  <property fmtid="{D5CDD505-2E9C-101B-9397-08002B2CF9AE}" pid="4" name="MSIP_Label_fb276786-cf20-4f9d-b5c6-e06f7f4594c5_Method">
    <vt:lpwstr>Standard</vt:lpwstr>
  </property>
  <property fmtid="{D5CDD505-2E9C-101B-9397-08002B2CF9AE}" pid="5" name="MSIP_Label_fb276786-cf20-4f9d-b5c6-e06f7f4594c5_Name">
    <vt:lpwstr>defa4170-0d19-0005-0004-bc88714345d2</vt:lpwstr>
  </property>
  <property fmtid="{D5CDD505-2E9C-101B-9397-08002B2CF9AE}" pid="6" name="MSIP_Label_fb276786-cf20-4f9d-b5c6-e06f7f4594c5_SiteId">
    <vt:lpwstr>d884ae64-32b1-4130-a449-4aa655c9a330</vt:lpwstr>
  </property>
  <property fmtid="{D5CDD505-2E9C-101B-9397-08002B2CF9AE}" pid="7" name="MSIP_Label_fb276786-cf20-4f9d-b5c6-e06f7f4594c5_ActionId">
    <vt:lpwstr>9725c86a-5dda-43f7-b960-1f6039aa31b5</vt:lpwstr>
  </property>
  <property fmtid="{D5CDD505-2E9C-101B-9397-08002B2CF9AE}" pid="8" name="MSIP_Label_fb276786-cf20-4f9d-b5c6-e06f7f4594c5_ContentBits">
    <vt:lpwstr>0</vt:lpwstr>
  </property>
  <property fmtid="{D5CDD505-2E9C-101B-9397-08002B2CF9AE}" pid="9" name="ContentTypeId">
    <vt:lpwstr>0x010100986540729B6ACE469E537B5835EDE040</vt:lpwstr>
  </property>
</Properties>
</file>