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notesMasterIdLst>
    <p:notesMasterId r:id="rId18"/>
  </p:notesMasterIdLst>
  <p:sldIdLst>
    <p:sldId id="258" r:id="rId2"/>
    <p:sldId id="275" r:id="rId3"/>
    <p:sldId id="276" r:id="rId4"/>
    <p:sldId id="256" r:id="rId5"/>
    <p:sldId id="260" r:id="rId6"/>
    <p:sldId id="273" r:id="rId7"/>
    <p:sldId id="263" r:id="rId8"/>
    <p:sldId id="261" r:id="rId9"/>
    <p:sldId id="262" r:id="rId10"/>
    <p:sldId id="264" r:id="rId11"/>
    <p:sldId id="267" r:id="rId12"/>
    <p:sldId id="268" r:id="rId13"/>
    <p:sldId id="269" r:id="rId14"/>
    <p:sldId id="271" r:id="rId15"/>
    <p:sldId id="277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4324AE-8E2F-487A-BBF3-5F266F51752D}" v="5" dt="2026-02-04T09:29:12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mudathir Abdelrahman" userId="51432e0f98fe28c1" providerId="LiveId" clId="{114F45DF-5CBA-4E0F-A6CE-9BDC99C8D7FE}"/>
    <pc:docChg chg="modSld">
      <pc:chgData name="Elmudathir Abdelrahman" userId="51432e0f98fe28c1" providerId="LiveId" clId="{114F45DF-5CBA-4E0F-A6CE-9BDC99C8D7FE}" dt="2026-02-04T09:36:10.070" v="0" actId="114"/>
      <pc:docMkLst>
        <pc:docMk/>
      </pc:docMkLst>
      <pc:sldChg chg="modSp mod">
        <pc:chgData name="Elmudathir Abdelrahman" userId="51432e0f98fe28c1" providerId="LiveId" clId="{114F45DF-5CBA-4E0F-A6CE-9BDC99C8D7FE}" dt="2026-02-04T09:36:10.070" v="0" actId="114"/>
        <pc:sldMkLst>
          <pc:docMk/>
          <pc:sldMk cId="1304236537" sldId="263"/>
        </pc:sldMkLst>
        <pc:spChg chg="mod">
          <ac:chgData name="Elmudathir Abdelrahman" userId="51432e0f98fe28c1" providerId="LiveId" clId="{114F45DF-5CBA-4E0F-A6CE-9BDC99C8D7FE}" dt="2026-02-04T09:36:10.070" v="0" actId="114"/>
          <ac:spMkLst>
            <pc:docMk/>
            <pc:sldMk cId="1304236537" sldId="263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0AF8A-7D56-48A6-A3E9-265C60063596}" type="datetimeFigureOut">
              <a:rPr lang="en-GB" smtClean="0"/>
              <a:t>04/02/2026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53E7D-F6AF-474A-869E-E1C4C64FD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10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There’s a clear imbalance in the Long COVID literature — children are simply under-studied.</a:t>
            </a:r>
            <a:br>
              <a:rPr lang="en-GB" dirty="0"/>
            </a:br>
            <a:r>
              <a:rPr lang="en-GB" dirty="0"/>
              <a:t>Most studies are adult-focused, and paediatric data remain limited, so findings cannot be directly extrapolated to children.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405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NASA Lean testing and transcranial Doppler are used to assess autonomic dysfunction by monitoring </a:t>
            </a:r>
            <a:r>
              <a:rPr lang="en-GB" dirty="0" err="1"/>
              <a:t>haemodynamics</a:t>
            </a:r>
            <a:r>
              <a:rPr lang="en-GB" dirty="0"/>
              <a:t> and postural cerebral blood-flow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520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EndoPAT™ provides a non-invasive assessment of endothelial function, alongside coagulation, cardiometabolic profiling, and echocardiographic evaluation of cardiac </a:t>
            </a:r>
            <a:r>
              <a:rPr lang="en-GB" dirty="0" err="1"/>
              <a:t>haemodynamics</a:t>
            </a:r>
            <a:r>
              <a:rPr lang="en-GB" dirty="0"/>
              <a:t> in post-COVID dysautonomia.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14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First, we’re asking whether COVID is associated with overt or silent multi-organ dysfunction in children, and what the true prevalence is.”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489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Second, we aim to identify and validate blood biomarkers that define phenotypes and support diagnosis and monitoring.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13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Finally, sincere thanks to our collaborators and sponsors whose support makes this work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2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Before presenting our study, it’s worth highlighting what the largest paediatric cohorts have taught us.</a:t>
            </a:r>
            <a:br>
              <a:rPr lang="en-GB" dirty="0"/>
            </a:br>
            <a:r>
              <a:rPr lang="en-GB" dirty="0" err="1"/>
              <a:t>CLoCK</a:t>
            </a:r>
            <a:r>
              <a:rPr lang="en-GB" dirty="0"/>
              <a:t> defined prevalence and symptom patterns, while RECOVER provides scale and longitudinal </a:t>
            </a:r>
            <a:r>
              <a:rPr lang="en-GB" dirty="0" err="1"/>
              <a:t>biosampling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Together, they form the foundation of paediatric Long COVID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31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remains less well understood is the underlying biology driving these persistent symptoms in children.</a:t>
            </a:r>
            <a:br>
              <a:rPr lang="en-GB" dirty="0"/>
            </a:br>
            <a:r>
              <a:rPr lang="en-GB" dirty="0"/>
              <a:t> In particular, we still lack biomarker-led, mechanistic phenotyping that links symptoms to biological pathways. That gap is where COVID-KIDS is positioned.”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COVID-KIDS is a nationally sponsored, charity-supported study led at Newcastle, with dedicated funding and integrated patient and public </a:t>
            </a:r>
            <a:r>
              <a:rPr lang="en-GB" dirty="0" err="1"/>
              <a:t>involvement.It</a:t>
            </a:r>
            <a:r>
              <a:rPr lang="en-GB" dirty="0"/>
              <a:t> brings together clinical recruitment within the NHS and specialist laboratory partners across the UK, Europe, the US, and Australia to enable deep biological and mechanistic investigation of paediatric Long COVID.”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27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protocol was developed collaboratively by a multidisciplinary team spanning paediatric cardiology, infectious diseases, immunology, neuroscience, respiratory medicine, and physiology, with national and international partners experienced in managing children with Long COVID.”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4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Long COVID in children appears to affect multiple organ systems, most prominently the nervous, immune, and cardiovascular </a:t>
            </a:r>
            <a:r>
              <a:rPr lang="en-GB" dirty="0" err="1"/>
              <a:t>systems.COVID</a:t>
            </a:r>
            <a:r>
              <a:rPr lang="en-GB" dirty="0"/>
              <a:t>-KIDS is designed to interrogate these systems in parallel and identify biological signatures that distinguish different paediatric Long COVID phenotypes.”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71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COVID-KIDS is a controlled comparison </a:t>
            </a:r>
            <a:r>
              <a:rPr lang="en-GB" dirty="0" err="1"/>
              <a:t>study.We</a:t>
            </a:r>
            <a:r>
              <a:rPr lang="en-GB" dirty="0"/>
              <a:t> include children with Long COVID, children with prior infection and full recovery, and COVID-naïve </a:t>
            </a:r>
            <a:r>
              <a:rPr lang="en-GB" dirty="0" err="1"/>
              <a:t>controls.Screening</a:t>
            </a:r>
            <a:r>
              <a:rPr lang="en-GB" dirty="0"/>
              <a:t> is performed virtually, followed by targeted blood sampling and in-person cardiovascular and autonomic assessments.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78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Assessments span multiple clinical domains to capture the breadth of symptoms and functional </a:t>
            </a:r>
            <a:r>
              <a:rPr lang="en-GB" dirty="0" err="1"/>
              <a:t>impairment.This</a:t>
            </a:r>
            <a:r>
              <a:rPr lang="en-GB" dirty="0"/>
              <a:t> ensures a structured, system-wide evaluation of affected children.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assess neurological involvement through cognitive, neuropsychiatric, autonomic, and biomarker testing.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3E7D-F6AF-474A-869E-E1C4C64FDC6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47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31C90E9-0C07-044C-AFED-56F9B47EE863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114BB79-5293-614D-BDD3-8B50FC16A0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jpg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5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6.jpeg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sp photo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54" y="299900"/>
            <a:ext cx="3978347" cy="2526533"/>
          </a:xfrm>
          <a:prstGeom prst="rect">
            <a:avLst/>
          </a:prstGeom>
        </p:spPr>
      </p:pic>
      <p:pic>
        <p:nvPicPr>
          <p:cNvPr id="3" name="Picture 2" descr="Hospiral photo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0" y="4445573"/>
            <a:ext cx="3310312" cy="2116939"/>
          </a:xfrm>
          <a:prstGeom prst="rect">
            <a:avLst/>
          </a:prstGeom>
        </p:spPr>
      </p:pic>
      <p:pic>
        <p:nvPicPr>
          <p:cNvPr id="4" name="Picture 3" descr="Hopsital photo 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38" y="2826433"/>
            <a:ext cx="4979343" cy="161914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225"/>
            <a:ext cx="5104954" cy="13157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89771" y="4695944"/>
            <a:ext cx="33778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 err="1"/>
              <a:t>Covid</a:t>
            </a:r>
            <a:r>
              <a:rPr lang="en-US" sz="2400" b="1" dirty="0"/>
              <a:t>-Kids Study</a:t>
            </a:r>
          </a:p>
          <a:p>
            <a:r>
              <a:rPr lang="en-US" sz="2400" b="1" dirty="0"/>
              <a:t>        Overview</a:t>
            </a:r>
          </a:p>
          <a:p>
            <a:endParaRPr lang="en-US" dirty="0"/>
          </a:p>
          <a:p>
            <a:r>
              <a:rPr lang="en-US" dirty="0" err="1"/>
              <a:t>Dr</a:t>
            </a:r>
            <a:r>
              <a:rPr lang="en-US" dirty="0"/>
              <a:t> </a:t>
            </a:r>
            <a:r>
              <a:rPr lang="en-US" dirty="0" err="1"/>
              <a:t>Elmudathir</a:t>
            </a:r>
            <a:r>
              <a:rPr lang="en-US" dirty="0"/>
              <a:t> </a:t>
            </a:r>
            <a:r>
              <a:rPr lang="en-US" dirty="0" err="1"/>
              <a:t>Abdelrahman</a:t>
            </a:r>
            <a:endParaRPr lang="en-US" dirty="0"/>
          </a:p>
          <a:p>
            <a:r>
              <a:rPr lang="en-US" dirty="0" err="1"/>
              <a:t>Dr</a:t>
            </a:r>
            <a:r>
              <a:rPr lang="en-US" dirty="0"/>
              <a:t> Rae Duncan</a:t>
            </a:r>
          </a:p>
          <a:p>
            <a:r>
              <a:rPr lang="en-US" dirty="0"/>
              <a:t>Prof </a:t>
            </a:r>
            <a:r>
              <a:rPr lang="en-US" dirty="0" err="1"/>
              <a:t>Ioakim</a:t>
            </a:r>
            <a:r>
              <a:rPr lang="en-US" dirty="0"/>
              <a:t> </a:t>
            </a:r>
            <a:r>
              <a:rPr lang="en-US" dirty="0" err="1"/>
              <a:t>Spyridopoulos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4" y="1922945"/>
            <a:ext cx="2317314" cy="903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74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0390" y="9702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    </a:t>
            </a:r>
            <a:r>
              <a:rPr lang="en-US" sz="4000" u="sng" dirty="0"/>
              <a:t>Neurological: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231"/>
            <a:ext cx="8686800" cy="5207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1.Neurocognitive: </a:t>
            </a:r>
          </a:p>
          <a:p>
            <a:pPr marL="0" indent="0">
              <a:buNone/>
            </a:pPr>
            <a:r>
              <a:rPr lang="en-US" dirty="0"/>
              <a:t>Assessments of neurocognitive, executive functioning and IQ</a:t>
            </a:r>
          </a:p>
          <a:p>
            <a:pPr marL="0" indent="0">
              <a:buNone/>
            </a:pPr>
            <a:r>
              <a:rPr lang="en-US" sz="2400" u="sng" dirty="0"/>
              <a:t>2. Neuropsychiatric:</a:t>
            </a:r>
          </a:p>
          <a:p>
            <a:pPr marL="0" indent="0">
              <a:buNone/>
            </a:pPr>
            <a:r>
              <a:rPr lang="en-US" dirty="0"/>
              <a:t>Screening</a:t>
            </a:r>
            <a:r>
              <a:rPr lang="en-US" sz="2400" dirty="0"/>
              <a:t> for PANS, tics, MH, other</a:t>
            </a:r>
          </a:p>
          <a:p>
            <a:pPr marL="0" indent="0">
              <a:buNone/>
            </a:pPr>
            <a:r>
              <a:rPr lang="en-US" u="sng" dirty="0"/>
              <a:t>3. Potential neurological biomarkers:</a:t>
            </a:r>
          </a:p>
          <a:p>
            <a:pPr marL="0" indent="0">
              <a:buNone/>
            </a:pPr>
            <a:r>
              <a:rPr lang="en-US" dirty="0"/>
              <a:t>O-link proteomics and ELISA</a:t>
            </a:r>
          </a:p>
          <a:p>
            <a:pPr marL="0" indent="0">
              <a:buNone/>
            </a:pPr>
            <a:r>
              <a:rPr lang="en-US" sz="2400" u="sng" dirty="0"/>
              <a:t>4. Autonomic Nervous System</a:t>
            </a:r>
          </a:p>
          <a:p>
            <a:pPr marL="0" indent="0">
              <a:buNone/>
            </a:pPr>
            <a:r>
              <a:rPr lang="en-US" dirty="0"/>
              <a:t>NASA lean test &amp; Transcranial Doppler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26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8291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599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4030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        </a:t>
            </a:r>
            <a:r>
              <a:rPr lang="en-US" sz="4000" u="sng" dirty="0"/>
              <a:t>Neurological: ANS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5" y="0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7" y="1002693"/>
            <a:ext cx="4094236" cy="3058212"/>
          </a:xfrm>
          <a:prstGeom prst="rect">
            <a:avLst/>
          </a:prstGeom>
        </p:spPr>
      </p:pic>
      <p:pic>
        <p:nvPicPr>
          <p:cNvPr id="6" name="Picture 5" descr="Fig 1 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43" y="3643117"/>
            <a:ext cx="4530944" cy="2924519"/>
          </a:xfrm>
          <a:prstGeom prst="rect">
            <a:avLst/>
          </a:prstGeom>
        </p:spPr>
      </p:pic>
      <p:pic>
        <p:nvPicPr>
          <p:cNvPr id="7" name="Picture 6" descr="TCD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85" y="5150488"/>
            <a:ext cx="2726902" cy="1417148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987" y="41958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55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25" y="34006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u="sng" dirty="0"/>
              <a:t>Immunological &amp; Inflammatory: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1260"/>
            <a:ext cx="8686800" cy="5207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1.Cyokine &amp; chemokine panels:</a:t>
            </a:r>
          </a:p>
          <a:p>
            <a:pPr marL="0" indent="0">
              <a:buNone/>
            </a:pPr>
            <a:r>
              <a:rPr lang="en-US" dirty="0"/>
              <a:t>O-link</a:t>
            </a:r>
            <a:r>
              <a:rPr lang="en-US" sz="2400" u="sng" dirty="0"/>
              <a:t> </a:t>
            </a:r>
          </a:p>
          <a:p>
            <a:pPr marL="0" indent="0">
              <a:buNone/>
            </a:pPr>
            <a:r>
              <a:rPr lang="en-US" sz="2400" u="sng" dirty="0"/>
              <a:t>2. Peripheral Blood Mononuclear Cells analysis:</a:t>
            </a:r>
          </a:p>
          <a:p>
            <a:pPr marL="0" indent="0">
              <a:buNone/>
            </a:pPr>
            <a:r>
              <a:rPr lang="en-US" dirty="0"/>
              <a:t>Specialist labs</a:t>
            </a:r>
          </a:p>
          <a:p>
            <a:pPr marL="0" indent="0">
              <a:buNone/>
            </a:pPr>
            <a:r>
              <a:rPr lang="en-US" sz="2400" u="sng" dirty="0"/>
              <a:t>3. Complement:</a:t>
            </a:r>
          </a:p>
          <a:p>
            <a:pPr marL="0" indent="0">
              <a:buNone/>
            </a:pPr>
            <a:r>
              <a:rPr lang="en-US" dirty="0"/>
              <a:t>Specialist labs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5" y="111467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21" y="92099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659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0390" y="-4744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        </a:t>
            </a:r>
            <a:r>
              <a:rPr lang="en-US" sz="3600" u="sng" dirty="0"/>
              <a:t>Cardiovascular: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819" y="668526"/>
            <a:ext cx="8686800" cy="65174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u="sng" dirty="0"/>
              <a:t>1.Vascular:</a:t>
            </a:r>
          </a:p>
          <a:p>
            <a:pPr marL="0" indent="0">
              <a:buNone/>
            </a:pPr>
            <a:r>
              <a:rPr lang="en-US" dirty="0" err="1"/>
              <a:t>EndoPAT</a:t>
            </a:r>
            <a:r>
              <a:rPr lang="en-US" dirty="0"/>
              <a:t> &amp;</a:t>
            </a:r>
            <a:r>
              <a:rPr lang="en-US" sz="2400" dirty="0"/>
              <a:t>Endothelial blood biomarkers</a:t>
            </a:r>
          </a:p>
          <a:p>
            <a:pPr marL="0" indent="0">
              <a:buNone/>
            </a:pPr>
            <a:r>
              <a:rPr lang="en-US" dirty="0"/>
              <a:t>Clinical: BP, HR, </a:t>
            </a:r>
            <a:r>
              <a:rPr lang="en-US" sz="2400" dirty="0"/>
              <a:t>“</a:t>
            </a:r>
            <a:r>
              <a:rPr lang="en-US" sz="2400" dirty="0" err="1"/>
              <a:t>Covid</a:t>
            </a:r>
            <a:r>
              <a:rPr lang="en-US" sz="2400" dirty="0"/>
              <a:t> toes”, </a:t>
            </a:r>
            <a:r>
              <a:rPr lang="en-US" sz="2400" dirty="0" err="1"/>
              <a:t>acrocyanosis</a:t>
            </a:r>
            <a:endParaRPr lang="en-US" sz="2400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sz="2400" u="sng" dirty="0"/>
              <a:t> 2. </a:t>
            </a:r>
            <a:r>
              <a:rPr lang="en-US" u="sng" dirty="0"/>
              <a:t>Coagulation:</a:t>
            </a:r>
          </a:p>
          <a:p>
            <a:pPr marL="0" indent="0">
              <a:buNone/>
            </a:pPr>
            <a:r>
              <a:rPr lang="en-US" u="sng" dirty="0" err="1"/>
              <a:t>Fibrinaloid</a:t>
            </a:r>
            <a:r>
              <a:rPr lang="en-US" u="sng" dirty="0"/>
              <a:t> </a:t>
            </a:r>
            <a:r>
              <a:rPr lang="en-US" u="sng" dirty="0" err="1"/>
              <a:t>microclot</a:t>
            </a:r>
            <a:r>
              <a:rPr lang="en-US" u="sng" dirty="0"/>
              <a:t> testing (specialist labs)</a:t>
            </a:r>
          </a:p>
          <a:p>
            <a:pPr marL="0" indent="0">
              <a:buNone/>
            </a:pPr>
            <a:r>
              <a:rPr lang="en-US" u="sng" dirty="0"/>
              <a:t>Blood markers of coagulation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u="sng" dirty="0"/>
              <a:t>3. Lipoproteins &amp; </a:t>
            </a:r>
            <a:r>
              <a:rPr lang="en-US" u="sng" dirty="0" err="1"/>
              <a:t>Cardiometabolic</a:t>
            </a:r>
            <a:r>
              <a:rPr lang="en-US" u="sng" dirty="0"/>
              <a:t> profiling: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u="sng" dirty="0"/>
              <a:t>4. </a:t>
            </a:r>
            <a:r>
              <a:rPr lang="en-US" u="sng" dirty="0"/>
              <a:t>Heart function </a:t>
            </a:r>
          </a:p>
          <a:p>
            <a:pPr marL="0" indent="0">
              <a:buNone/>
            </a:pPr>
            <a:r>
              <a:rPr lang="en-US" dirty="0"/>
              <a:t>Myocardial deformation imaging</a:t>
            </a:r>
            <a:endParaRPr lang="en-US" sz="2400" dirty="0"/>
          </a:p>
          <a:p>
            <a:pPr marL="0" indent="0">
              <a:buNone/>
            </a:pPr>
            <a:r>
              <a:rPr lang="en-US" sz="2400" u="sng" dirty="0"/>
              <a:t> 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56223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EndoPAT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86" y="554226"/>
            <a:ext cx="1640087" cy="1615729"/>
          </a:xfrm>
          <a:prstGeom prst="rect">
            <a:avLst/>
          </a:prstGeom>
        </p:spPr>
      </p:pic>
      <p:pic>
        <p:nvPicPr>
          <p:cNvPr id="6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5486" y="2169955"/>
            <a:ext cx="1640087" cy="1353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353" y="5667817"/>
            <a:ext cx="2287538" cy="1190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2443" y="3724129"/>
            <a:ext cx="1976767" cy="177716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41" y="41958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118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9186" y="-71174"/>
            <a:ext cx="8042276" cy="1336956"/>
          </a:xfrm>
        </p:spPr>
        <p:txBody>
          <a:bodyPr/>
          <a:lstStyle/>
          <a:p>
            <a:r>
              <a:rPr lang="en-US" sz="3200" u="sng" dirty="0"/>
              <a:t>Questions we hope to Answer: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8639" y="1265782"/>
            <a:ext cx="8707511" cy="5572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Key Clinical Questions</a:t>
            </a:r>
          </a:p>
          <a:p>
            <a:r>
              <a:rPr lang="en-GB" sz="2000" dirty="0"/>
              <a:t>Is Covid causing organ damage/dysfunction (cardiac, vascular, metabolic, immunologic, neurocognitive, autonomic) in children with Long Covid symptoms, and what is the prevalence?</a:t>
            </a:r>
          </a:p>
          <a:p>
            <a:r>
              <a:rPr lang="en-GB" sz="2000" dirty="0"/>
              <a:t>Is similar organ damage/dysfunction occurring silently in previously infected children without symptoms, and what is the prevalence?</a:t>
            </a:r>
          </a:p>
          <a:p>
            <a:endParaRPr lang="en-US" sz="2000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3" y="97026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650" y="58670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40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2553A-B869-81E7-49C8-DE640072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600" u="sng" dirty="0"/>
              <a:t>Questions we hope to Answer: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A4CD-5F6F-872D-B8FF-4F5A2878A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Biomarker Questions</a:t>
            </a:r>
          </a:p>
          <a:p>
            <a:r>
              <a:rPr lang="en-GB" dirty="0"/>
              <a:t>Can we identify and validate blood biomarkers to diagnose these changes?</a:t>
            </a:r>
          </a:p>
          <a:p>
            <a:r>
              <a:rPr lang="en-GB" dirty="0"/>
              <a:t>Do specific biomarkers correlate with phenotypes or symptom clusters?</a:t>
            </a:r>
          </a:p>
          <a:p>
            <a:r>
              <a:rPr lang="en-GB" dirty="0"/>
              <a:t>Can these biomarkers support diagnosis and monitor treatment response in research &amp; future treatment trials?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976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4154" y="0"/>
            <a:ext cx="8042276" cy="1336956"/>
          </a:xfrm>
        </p:spPr>
        <p:txBody>
          <a:bodyPr/>
          <a:lstStyle/>
          <a:p>
            <a:r>
              <a:rPr lang="en-US" sz="3600" u="sng" dirty="0"/>
              <a:t>Our Collaborative Partners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4169" y="1405929"/>
            <a:ext cx="8623966" cy="5452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u="sng" dirty="0"/>
              <a:t>PPI Partner:</a:t>
            </a:r>
          </a:p>
          <a:p>
            <a:pPr marL="0" indent="0">
              <a:buNone/>
            </a:pPr>
            <a:r>
              <a:rPr lang="en-US" sz="1900" dirty="0"/>
              <a:t>The Long </a:t>
            </a:r>
            <a:r>
              <a:rPr lang="en-US" sz="1900" dirty="0" err="1"/>
              <a:t>Covid</a:t>
            </a:r>
            <a:r>
              <a:rPr lang="en-US" sz="1900" dirty="0"/>
              <a:t> Kids Charity</a:t>
            </a:r>
          </a:p>
          <a:p>
            <a:pPr marL="0" indent="0">
              <a:buNone/>
            </a:pPr>
            <a:r>
              <a:rPr lang="en-US" sz="1900" b="1" u="sng" dirty="0"/>
              <a:t>Laboratory Partners:</a:t>
            </a:r>
            <a:endParaRPr lang="en-US" sz="1900" dirty="0"/>
          </a:p>
          <a:p>
            <a:pPr marL="0" indent="0">
              <a:buNone/>
            </a:pPr>
            <a:r>
              <a:rPr lang="en-US" sz="1900" dirty="0" err="1"/>
              <a:t>Dr</a:t>
            </a:r>
            <a:r>
              <a:rPr lang="en-US" sz="1900" dirty="0"/>
              <a:t> Caroline Dalton Lab, Sheffield </a:t>
            </a:r>
            <a:r>
              <a:rPr lang="en-US" sz="1900" dirty="0" err="1"/>
              <a:t>Hallum</a:t>
            </a:r>
            <a:r>
              <a:rPr lang="en-US" sz="1900" dirty="0"/>
              <a:t> University</a:t>
            </a:r>
          </a:p>
          <a:p>
            <a:pPr marL="0" indent="0">
              <a:buNone/>
            </a:pPr>
            <a:r>
              <a:rPr lang="en-US" sz="1900" dirty="0"/>
              <a:t>Prof David Price Lab, Cardiff University</a:t>
            </a:r>
          </a:p>
          <a:p>
            <a:pPr marL="0" indent="0">
              <a:buNone/>
            </a:pPr>
            <a:r>
              <a:rPr lang="en-US" sz="1900" dirty="0"/>
              <a:t>Prof </a:t>
            </a:r>
            <a:r>
              <a:rPr lang="en-US" sz="1900" dirty="0" err="1"/>
              <a:t>Resia</a:t>
            </a:r>
            <a:r>
              <a:rPr lang="en-US" sz="1900" dirty="0"/>
              <a:t> Pretorius Lab, Stellenbosch University</a:t>
            </a:r>
          </a:p>
          <a:p>
            <a:pPr marL="0" indent="0">
              <a:buNone/>
            </a:pPr>
            <a:r>
              <a:rPr lang="en-US" sz="1900" dirty="0"/>
              <a:t>Profs </a:t>
            </a:r>
            <a:r>
              <a:rPr lang="en-US" sz="1900" dirty="0" err="1"/>
              <a:t>Julien</a:t>
            </a:r>
            <a:r>
              <a:rPr lang="en-US" sz="1900" dirty="0"/>
              <a:t> </a:t>
            </a:r>
            <a:r>
              <a:rPr lang="en-US" sz="1900" dirty="0" err="1"/>
              <a:t>Wist</a:t>
            </a:r>
            <a:r>
              <a:rPr lang="en-US" sz="1900" dirty="0"/>
              <a:t> &amp; Jeremy Nicholson, NPC</a:t>
            </a:r>
          </a:p>
          <a:p>
            <a:pPr marL="0" indent="0">
              <a:buNone/>
            </a:pPr>
            <a:r>
              <a:rPr lang="en-US" sz="1900" dirty="0"/>
              <a:t>Prof Akiko Iwasaki Lab, Yale University School of Medicine</a:t>
            </a:r>
          </a:p>
          <a:p>
            <a:pPr marL="0" indent="0">
              <a:buNone/>
            </a:pPr>
            <a:r>
              <a:rPr lang="en-US" sz="1900" b="1" dirty="0"/>
              <a:t>Thank you to </a:t>
            </a:r>
            <a:r>
              <a:rPr lang="en-US" sz="1900" b="1" dirty="0" err="1"/>
              <a:t>Balvi</a:t>
            </a:r>
            <a:r>
              <a:rPr lang="en-US" sz="1900" b="1" dirty="0"/>
              <a:t>/</a:t>
            </a:r>
            <a:r>
              <a:rPr lang="en-US" sz="1900" b="1" dirty="0" err="1"/>
              <a:t>Kanro</a:t>
            </a:r>
            <a:r>
              <a:rPr lang="en-US" sz="1900" b="1" dirty="0"/>
              <a:t> and Eleanor Hamilton Foundation                for enabling this Research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5" y="110494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ng Covid kid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68" y="554226"/>
            <a:ext cx="935704" cy="103771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591944"/>
            <a:ext cx="2057400" cy="657414"/>
          </a:xfrm>
          <a:prstGeom prst="rect">
            <a:avLst/>
          </a:prstGeom>
        </p:spPr>
      </p:pic>
      <p:pic>
        <p:nvPicPr>
          <p:cNvPr id="10" name="Picture 9" descr="Logo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536" y="4625672"/>
            <a:ext cx="1068496" cy="1029679"/>
          </a:xfrm>
          <a:prstGeom prst="rect">
            <a:avLst/>
          </a:prstGeom>
        </p:spPr>
      </p:pic>
      <p:pic>
        <p:nvPicPr>
          <p:cNvPr id="11" name="Picture 10" descr="Logo 3 Cardiff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68" y="2249357"/>
            <a:ext cx="1140185" cy="1094086"/>
          </a:xfrm>
          <a:prstGeom prst="rect">
            <a:avLst/>
          </a:prstGeom>
        </p:spPr>
      </p:pic>
      <p:pic>
        <p:nvPicPr>
          <p:cNvPr id="12" name="Picture 11" descr="Logo 4 SA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39" y="3343443"/>
            <a:ext cx="934139" cy="1282229"/>
          </a:xfrm>
          <a:prstGeom prst="rect">
            <a:avLst/>
          </a:prstGeom>
        </p:spPr>
      </p:pic>
      <p:pic>
        <p:nvPicPr>
          <p:cNvPr id="13" name="Picture 12" descr="Logo2 Yale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751" y="5655351"/>
            <a:ext cx="964028" cy="1202649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8291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44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B1BB-ACEA-3BEF-90FB-1EAC2853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Long COVID Literature: Limited Paediatric Studies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036B05-5F68-DB98-CAA9-680FAF3C4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Growing small single-centre studies suggest possible subclinical cardiac, pulmonary, and vascular changes even after mild infection</a:t>
            </a:r>
          </a:p>
        </p:txBody>
      </p:sp>
    </p:spTree>
    <p:extLst>
      <p:ext uri="{BB962C8B-B14F-4D97-AF65-F5344CB8AC3E}">
        <p14:creationId xmlns:p14="http://schemas.microsoft.com/office/powerpoint/2010/main" val="34386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EB424-21C1-8EBE-7E05-E0D72DEB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02" y="-178104"/>
            <a:ext cx="8042276" cy="1336956"/>
          </a:xfrm>
        </p:spPr>
        <p:txBody>
          <a:bodyPr/>
          <a:lstStyle/>
          <a:p>
            <a:r>
              <a:rPr lang="en-GB" sz="2800" dirty="0"/>
              <a:t>What large paediatric cohorts have taught us about Long COVID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2671A5-AFD6-63C5-56BD-5CC1B69B3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302" y="1444532"/>
            <a:ext cx="3377123" cy="18487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772B41-FB32-E592-6C2E-550772C49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178" y="1414341"/>
            <a:ext cx="4222699" cy="1848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C4B05B-C5B8-5E78-0491-759B8CD803A0}"/>
              </a:ext>
            </a:extLst>
          </p:cNvPr>
          <p:cNvSpPr txBox="1"/>
          <p:nvPr/>
        </p:nvSpPr>
        <p:spPr>
          <a:xfrm>
            <a:off x="1440425" y="32924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CLoCK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06C6E6-85AA-4897-B759-EFB4E7D60D23}"/>
              </a:ext>
            </a:extLst>
          </p:cNvPr>
          <p:cNvSpPr txBox="1"/>
          <p:nvPr/>
        </p:nvSpPr>
        <p:spPr>
          <a:xfrm>
            <a:off x="4173794" y="3718679"/>
            <a:ext cx="49702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Largest multi-site paediatric observational cohort</a:t>
            </a:r>
            <a:r>
              <a:rPr lang="en-GB" dirty="0"/>
              <a:t>, targeting ~15,100 participants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Longitudinal, multi-system clinical phenotyping</a:t>
            </a:r>
            <a:r>
              <a:rPr lang="en-GB" dirty="0"/>
              <a:t> across childhood and young adulthood</a:t>
            </a: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b="1" dirty="0"/>
              <a:t>Systematic biospecimen collection</a:t>
            </a:r>
            <a:r>
              <a:rPr lang="en-GB" dirty="0"/>
              <a:t>, including cardiovascular assessments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4BC7C-C90A-6C26-8F81-C731AB1D6CF9}"/>
              </a:ext>
            </a:extLst>
          </p:cNvPr>
          <p:cNvSpPr txBox="1"/>
          <p:nvPr/>
        </p:nvSpPr>
        <p:spPr>
          <a:xfrm>
            <a:off x="0" y="3661799"/>
            <a:ext cx="40115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Largest national matched </a:t>
            </a:r>
            <a:r>
              <a:rPr lang="en-GB" dirty="0"/>
              <a:t>longitudinal cohort of CYP (11–17 years), England</a:t>
            </a:r>
            <a:br>
              <a:rPr lang="en-GB" dirty="0"/>
            </a:br>
            <a:br>
              <a:rPr lang="en-GB" dirty="0"/>
            </a:br>
            <a:r>
              <a:rPr lang="en-US" altLang="en-US" b="1" dirty="0">
                <a:latin typeface="Arial" panose="020B0604020202020204" pitchFamily="34" charset="0"/>
              </a:rPr>
              <a:t>Defined prevalence and symptom trajectories</a:t>
            </a:r>
            <a:r>
              <a:rPr lang="en-US" altLang="en-US" dirty="0">
                <a:latin typeface="Arial" panose="020B0604020202020204" pitchFamily="34" charset="0"/>
              </a:rPr>
              <a:t> of </a:t>
            </a:r>
            <a:r>
              <a:rPr lang="en-US" altLang="en-US" dirty="0" err="1">
                <a:latin typeface="Arial" panose="020B0604020202020204" pitchFamily="34" charset="0"/>
              </a:rPr>
              <a:t>paediatric</a:t>
            </a:r>
            <a:r>
              <a:rPr lang="en-US" altLang="en-US" dirty="0">
                <a:latin typeface="Arial" panose="020B0604020202020204" pitchFamily="34" charset="0"/>
              </a:rPr>
              <a:t> Long COVID</a:t>
            </a:r>
            <a:br>
              <a:rPr lang="en-US" altLang="en-US" dirty="0">
                <a:latin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</a:rPr>
              <a:t>Established a population-based working definition</a:t>
            </a:r>
            <a:r>
              <a:rPr lang="en-US" altLang="en-US" dirty="0">
                <a:latin typeface="Arial" panose="020B0604020202020204" pitchFamily="34" charset="0"/>
              </a:rPr>
              <a:t> of </a:t>
            </a:r>
            <a:r>
              <a:rPr lang="en-US" altLang="en-US" dirty="0" err="1">
                <a:latin typeface="Arial" panose="020B0604020202020204" pitchFamily="34" charset="0"/>
              </a:rPr>
              <a:t>paediatric</a:t>
            </a:r>
            <a:r>
              <a:rPr lang="en-US" altLang="en-US" dirty="0">
                <a:latin typeface="Arial" panose="020B0604020202020204" pitchFamily="34" charset="0"/>
              </a:rPr>
              <a:t> Long COVID</a:t>
            </a:r>
          </a:p>
          <a:p>
            <a:br>
              <a:rPr lang="en-US" altLang="en-US" dirty="0">
                <a:latin typeface="Arial" panose="020B0604020202020204" pitchFamily="34" charset="0"/>
              </a:rPr>
            </a:br>
            <a:endParaRPr lang="en-US" altLang="en-US" dirty="0">
              <a:latin typeface="Arial" panose="020B0604020202020204" pitchFamily="34" charset="0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59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63" y="1408944"/>
            <a:ext cx="5250611" cy="52705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129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24" y="242497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908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1898"/>
            <a:ext cx="8229600" cy="1143000"/>
          </a:xfrm>
        </p:spPr>
        <p:txBody>
          <a:bodyPr/>
          <a:lstStyle/>
          <a:p>
            <a:br>
              <a:rPr lang="en-US" u="sng" dirty="0"/>
            </a:br>
            <a:r>
              <a:rPr lang="en-US" u="sng" dirty="0"/>
              <a:t>The </a:t>
            </a:r>
            <a:r>
              <a:rPr lang="en-US" u="sng" dirty="0" err="1"/>
              <a:t>Covid</a:t>
            </a:r>
            <a:r>
              <a:rPr lang="en-US" u="sng" dirty="0"/>
              <a:t>-Kids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4683"/>
            <a:ext cx="9144000" cy="5561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Funder</a:t>
            </a:r>
            <a:r>
              <a:rPr lang="en-US" dirty="0"/>
              <a:t>: </a:t>
            </a:r>
            <a:r>
              <a:rPr lang="en-US" dirty="0" err="1"/>
              <a:t>Balvi</a:t>
            </a:r>
            <a:r>
              <a:rPr lang="en-US" dirty="0"/>
              <a:t>/</a:t>
            </a:r>
            <a:r>
              <a:rPr lang="en-US" dirty="0" err="1"/>
              <a:t>Kanro</a:t>
            </a:r>
            <a:r>
              <a:rPr lang="en-US" dirty="0"/>
              <a:t> £2.1M</a:t>
            </a:r>
          </a:p>
          <a:p>
            <a:pPr marL="0" indent="0">
              <a:buNone/>
            </a:pPr>
            <a:r>
              <a:rPr lang="en-US" b="1" dirty="0"/>
              <a:t>Sponsor</a:t>
            </a:r>
            <a:r>
              <a:rPr lang="en-US" dirty="0"/>
              <a:t>: Newcastle JRO</a:t>
            </a:r>
          </a:p>
          <a:p>
            <a:pPr marL="0" indent="0">
              <a:buNone/>
            </a:pPr>
            <a:r>
              <a:rPr lang="en-US" b="1" dirty="0"/>
              <a:t>Recruitment Site</a:t>
            </a:r>
            <a:r>
              <a:rPr lang="en-US" dirty="0"/>
              <a:t>: Newcastle Hospitals NHS Foundation Trust</a:t>
            </a:r>
          </a:p>
          <a:p>
            <a:pPr marL="0" indent="0">
              <a:buNone/>
            </a:pPr>
            <a:r>
              <a:rPr lang="en-US" b="1" dirty="0"/>
              <a:t>PPI Partners</a:t>
            </a:r>
            <a:r>
              <a:rPr lang="en-US" dirty="0"/>
              <a:t>: Long </a:t>
            </a:r>
            <a:r>
              <a:rPr lang="en-US" dirty="0" err="1"/>
              <a:t>Covid</a:t>
            </a:r>
            <a:r>
              <a:rPr lang="en-US" dirty="0"/>
              <a:t> Kids Charity</a:t>
            </a:r>
          </a:p>
          <a:p>
            <a:pPr marL="0" indent="0">
              <a:buNone/>
            </a:pPr>
            <a:r>
              <a:rPr lang="en-US" b="1" dirty="0"/>
              <a:t>Specialist Laboratory Partners:</a:t>
            </a:r>
          </a:p>
          <a:p>
            <a:pPr marL="0" indent="0">
              <a:buNone/>
            </a:pPr>
            <a:r>
              <a:rPr lang="en-US" dirty="0"/>
              <a:t>Newcastle University, Sheffield </a:t>
            </a:r>
            <a:r>
              <a:rPr lang="en-US" dirty="0" err="1"/>
              <a:t>Hallum</a:t>
            </a:r>
            <a:r>
              <a:rPr lang="en-US" dirty="0"/>
              <a:t> University, Cardiff University, Stellenbosch University SA, Yale School of Medicine USA, National </a:t>
            </a:r>
            <a:r>
              <a:rPr lang="en-US" dirty="0" err="1"/>
              <a:t>Phenome</a:t>
            </a:r>
            <a:r>
              <a:rPr lang="en-US" dirty="0"/>
              <a:t> Centre Australia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87" y="34698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4" y="76656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094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" y="-220009"/>
            <a:ext cx="8042276" cy="1336956"/>
          </a:xfrm>
        </p:spPr>
        <p:txBody>
          <a:bodyPr/>
          <a:lstStyle/>
          <a:p>
            <a:r>
              <a:rPr lang="en-US" sz="3000" u="sng" dirty="0"/>
              <a:t>Our Protocol Development Group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4053" y="1185173"/>
            <a:ext cx="4105702" cy="56728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b="1" dirty="0"/>
              <a:t>CHIEF INVESTIGATOR</a:t>
            </a:r>
            <a:r>
              <a:rPr lang="en-US" sz="2300" dirty="0"/>
              <a:t>: Prof </a:t>
            </a:r>
            <a:r>
              <a:rPr lang="en-US" sz="2300" dirty="0" err="1"/>
              <a:t>Ioakim</a:t>
            </a:r>
            <a:r>
              <a:rPr lang="en-US" sz="2300" dirty="0"/>
              <a:t> </a:t>
            </a:r>
            <a:r>
              <a:rPr lang="en-US" sz="2300" dirty="0" err="1"/>
              <a:t>Spyridopolous</a:t>
            </a:r>
            <a:r>
              <a:rPr lang="en-US" sz="2300" dirty="0"/>
              <a:t>, Chair </a:t>
            </a:r>
            <a:r>
              <a:rPr lang="en-US" sz="2300" dirty="0" err="1"/>
              <a:t>Cardiogerentology</a:t>
            </a:r>
            <a:r>
              <a:rPr lang="en-US" sz="2300" dirty="0"/>
              <a:t>, Newcastle University, Newcastle, UK</a:t>
            </a:r>
          </a:p>
          <a:p>
            <a:pPr marL="0" indent="0">
              <a:buNone/>
            </a:pPr>
            <a:r>
              <a:rPr lang="en-US" sz="2300" b="1" dirty="0"/>
              <a:t>PRINCIPLE INVESTIGATOR: </a:t>
            </a:r>
            <a:r>
              <a:rPr lang="en-US" sz="2300" dirty="0" err="1"/>
              <a:t>Dr</a:t>
            </a:r>
            <a:r>
              <a:rPr lang="en-US" sz="2300" dirty="0"/>
              <a:t> Rae Duncan, Consultant Cardiologist, Newcastle, UK</a:t>
            </a:r>
          </a:p>
          <a:p>
            <a:pPr marL="0" indent="0">
              <a:buNone/>
            </a:pPr>
            <a:r>
              <a:rPr lang="en-US" sz="2300" b="1" dirty="0"/>
              <a:t>RESEARCH FELLOW: </a:t>
            </a:r>
            <a:r>
              <a:rPr lang="en-US" sz="2300" dirty="0" err="1"/>
              <a:t>Dr</a:t>
            </a:r>
            <a:r>
              <a:rPr lang="en-US" sz="2300" dirty="0"/>
              <a:t> </a:t>
            </a:r>
            <a:r>
              <a:rPr lang="en-US" sz="2300" dirty="0" err="1"/>
              <a:t>Elmudathir</a:t>
            </a:r>
            <a:r>
              <a:rPr lang="en-US" sz="2300" dirty="0"/>
              <a:t> </a:t>
            </a:r>
            <a:r>
              <a:rPr lang="en-US" sz="2300" dirty="0" err="1"/>
              <a:t>Abdelrahman</a:t>
            </a:r>
            <a:r>
              <a:rPr lang="en-US" sz="2300" dirty="0"/>
              <a:t>, Consultant </a:t>
            </a:r>
            <a:r>
              <a:rPr lang="en-US" sz="2300" dirty="0" err="1"/>
              <a:t>Paediatrician</a:t>
            </a:r>
            <a:r>
              <a:rPr lang="en-US" sz="2300" dirty="0"/>
              <a:t>, Newcastle, UK</a:t>
            </a:r>
          </a:p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Abbas </a:t>
            </a:r>
            <a:r>
              <a:rPr lang="en-US" sz="2300" dirty="0" err="1"/>
              <a:t>Khushnood</a:t>
            </a:r>
            <a:r>
              <a:rPr lang="en-US" sz="2300" dirty="0"/>
              <a:t>, Consultant </a:t>
            </a:r>
            <a:r>
              <a:rPr lang="en-US" sz="2300" dirty="0" err="1"/>
              <a:t>Paediatric</a:t>
            </a:r>
            <a:r>
              <a:rPr lang="en-US" sz="2300" dirty="0"/>
              <a:t> Cardiologist, Newcastle, UK</a:t>
            </a:r>
          </a:p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Emma </a:t>
            </a:r>
            <a:r>
              <a:rPr lang="en-US" sz="2300" dirty="0" err="1"/>
              <a:t>Weisblatt</a:t>
            </a:r>
            <a:r>
              <a:rPr lang="en-US" sz="2300" dirty="0"/>
              <a:t>, Consultant </a:t>
            </a:r>
            <a:r>
              <a:rPr lang="en-US" sz="2300" dirty="0" err="1"/>
              <a:t>Paediatric</a:t>
            </a:r>
            <a:r>
              <a:rPr lang="en-US" sz="2300" dirty="0"/>
              <a:t> Neurodevelopmental Psychiatrist, Cambridge, UK</a:t>
            </a:r>
          </a:p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Caroline Dalton, Immunology &amp; Neuroscience, Sheffield, UK</a:t>
            </a:r>
          </a:p>
          <a:p>
            <a:pPr marL="0" indent="0">
              <a:buNone/>
            </a:pPr>
            <a:r>
              <a:rPr lang="en-US" sz="2300" dirty="0"/>
              <a:t>Prof David Price, Immunology, Cardiff, UK</a:t>
            </a:r>
          </a:p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</a:t>
            </a:r>
            <a:r>
              <a:rPr lang="en-US" sz="2300" dirty="0" err="1"/>
              <a:t>Binita</a:t>
            </a:r>
            <a:r>
              <a:rPr lang="en-US" sz="2300" dirty="0"/>
              <a:t> Kane, Consultant Respiratory Physician, TLCC, UK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51071" y="1185172"/>
            <a:ext cx="3840480" cy="56728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Elle </a:t>
            </a:r>
            <a:r>
              <a:rPr lang="en-US" sz="2300" dirty="0" err="1"/>
              <a:t>Balmer</a:t>
            </a:r>
            <a:r>
              <a:rPr lang="en-US" sz="2300" dirty="0"/>
              <a:t>, Consultant </a:t>
            </a:r>
            <a:r>
              <a:rPr lang="en-US" sz="2300" dirty="0" err="1"/>
              <a:t>Paediatrician</a:t>
            </a:r>
            <a:r>
              <a:rPr lang="en-US" sz="2300" dirty="0"/>
              <a:t>, Manchester, UK</a:t>
            </a:r>
          </a:p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Kelly </a:t>
            </a:r>
            <a:r>
              <a:rPr lang="en-US" sz="2300" dirty="0" err="1"/>
              <a:t>Fearnley</a:t>
            </a:r>
            <a:r>
              <a:rPr lang="en-US" sz="2300" dirty="0"/>
              <a:t>, Hull, UK</a:t>
            </a:r>
          </a:p>
          <a:p>
            <a:pPr marL="0" indent="0">
              <a:buNone/>
            </a:pPr>
            <a:r>
              <a:rPr lang="en-US" sz="2300" dirty="0"/>
              <a:t>Prof </a:t>
            </a:r>
            <a:r>
              <a:rPr lang="en-US" sz="2300" dirty="0" err="1"/>
              <a:t>Danilo</a:t>
            </a:r>
            <a:r>
              <a:rPr lang="en-US" sz="2300" dirty="0"/>
              <a:t> </a:t>
            </a:r>
            <a:r>
              <a:rPr lang="en-US" sz="2300" dirty="0" err="1"/>
              <a:t>Bounsenso</a:t>
            </a:r>
            <a:r>
              <a:rPr lang="en-US" sz="2300" dirty="0"/>
              <a:t>, Consultant </a:t>
            </a:r>
            <a:r>
              <a:rPr lang="en-US" sz="2300" dirty="0" err="1">
                <a:solidFill>
                  <a:schemeClr val="tx1"/>
                </a:solidFill>
              </a:rPr>
              <a:t>Paediatrician</a:t>
            </a:r>
            <a:r>
              <a:rPr lang="en-US" sz="2300" dirty="0"/>
              <a:t> in Infectious Diseases, Rome, Italy</a:t>
            </a:r>
          </a:p>
          <a:p>
            <a:pPr marL="0" indent="0">
              <a:buNone/>
            </a:pPr>
            <a:r>
              <a:rPr lang="en-US" sz="2300" dirty="0"/>
              <a:t>Prof </a:t>
            </a:r>
            <a:r>
              <a:rPr lang="en-US" sz="2300" dirty="0" err="1"/>
              <a:t>Resia</a:t>
            </a:r>
            <a:r>
              <a:rPr lang="en-US" sz="2300" dirty="0"/>
              <a:t> Pretorius, Physiological Sciences, Stellenbosch, South Africa</a:t>
            </a:r>
          </a:p>
          <a:p>
            <a:pPr marL="0" indent="0">
              <a:buNone/>
            </a:pPr>
            <a:r>
              <a:rPr lang="en-US" sz="2300" dirty="0"/>
              <a:t>Prof David </a:t>
            </a:r>
            <a:r>
              <a:rPr lang="en-US" sz="2300" dirty="0" err="1"/>
              <a:t>Putrino</a:t>
            </a:r>
            <a:r>
              <a:rPr lang="en-US" sz="2300" dirty="0"/>
              <a:t>, Neuroscientist &amp; </a:t>
            </a:r>
            <a:r>
              <a:rPr lang="en-US" sz="2300" dirty="0" err="1"/>
              <a:t>Rehabiliation</a:t>
            </a:r>
            <a:r>
              <a:rPr lang="en-US" sz="2300" dirty="0"/>
              <a:t> Medicine, NY, UK</a:t>
            </a:r>
          </a:p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Danielle Beckman, Neuroscience, California, UK</a:t>
            </a:r>
          </a:p>
          <a:p>
            <a:pPr marL="0" indent="0">
              <a:buNone/>
            </a:pPr>
            <a:r>
              <a:rPr lang="en-US" sz="2300" dirty="0" err="1"/>
              <a:t>Dr</a:t>
            </a:r>
            <a:r>
              <a:rPr lang="en-US" sz="2300" dirty="0"/>
              <a:t> </a:t>
            </a:r>
            <a:r>
              <a:rPr lang="en-US" sz="2300" dirty="0" err="1"/>
              <a:t>Asad</a:t>
            </a:r>
            <a:r>
              <a:rPr lang="en-US" sz="2300" dirty="0"/>
              <a:t> Khan, Consultant, Respiratory Physician (</a:t>
            </a:r>
            <a:r>
              <a:rPr lang="en-US" sz="2300" dirty="0" err="1"/>
              <a:t>Rtd</a:t>
            </a:r>
            <a:r>
              <a:rPr lang="en-US" sz="2300" dirty="0"/>
              <a:t>), Manchester, UK</a:t>
            </a:r>
          </a:p>
          <a:p>
            <a:pPr marL="0" indent="0">
              <a:buNone/>
            </a:pPr>
            <a:r>
              <a:rPr lang="en-US" sz="2300" dirty="0" err="1"/>
              <a:t>Mrs</a:t>
            </a:r>
            <a:r>
              <a:rPr lang="en-US" sz="2300" dirty="0"/>
              <a:t> Sammie McFarland, Long </a:t>
            </a:r>
            <a:r>
              <a:rPr lang="en-US" sz="2300" dirty="0" err="1"/>
              <a:t>Covid</a:t>
            </a:r>
            <a:r>
              <a:rPr lang="en-US" sz="2300" dirty="0"/>
              <a:t> Kids Charity, </a:t>
            </a:r>
            <a:r>
              <a:rPr lang="en-US" sz="2300" dirty="0" err="1"/>
              <a:t>Uk</a:t>
            </a:r>
            <a:endParaRPr lang="en-US" sz="2300" dirty="0"/>
          </a:p>
          <a:p>
            <a:pPr marL="0" indent="0">
              <a:buNone/>
            </a:pPr>
            <a:r>
              <a:rPr lang="en-US" sz="2300" dirty="0" err="1"/>
              <a:t>Mrs</a:t>
            </a:r>
            <a:r>
              <a:rPr lang="en-US" sz="2300" dirty="0"/>
              <a:t> Helen Goss, Long </a:t>
            </a:r>
            <a:r>
              <a:rPr lang="en-US" sz="2300" dirty="0" err="1"/>
              <a:t>Covid</a:t>
            </a:r>
            <a:r>
              <a:rPr lang="en-US" sz="2300" dirty="0"/>
              <a:t> Kids Charity</a:t>
            </a:r>
          </a:p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" y="97026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463" y="58291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628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75" y="-1143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u="sng" dirty="0"/>
              <a:t>The COVID-Kids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39" y="1065070"/>
            <a:ext cx="8943461" cy="6144902"/>
          </a:xfrm>
        </p:spPr>
        <p:txBody>
          <a:bodyPr>
            <a:noAutofit/>
          </a:bodyPr>
          <a:lstStyle/>
          <a:p>
            <a:r>
              <a:rPr lang="en-GB" b="1" u="sng" dirty="0"/>
              <a:t>Repeated infections and rising prevalence increase concern for cumulative organ effects</a:t>
            </a:r>
            <a:endParaRPr lang="en-US" b="1" u="sng" dirty="0"/>
          </a:p>
          <a:p>
            <a:r>
              <a:rPr lang="en-US" b="1" dirty="0"/>
              <a:t>Neurological:</a:t>
            </a:r>
          </a:p>
          <a:p>
            <a:pPr marL="0" indent="0">
              <a:buNone/>
            </a:pPr>
            <a:r>
              <a:rPr lang="en-US" i="1" dirty="0"/>
              <a:t>Neurocognitive, neuropsychiatric, ANS</a:t>
            </a:r>
          </a:p>
          <a:p>
            <a:r>
              <a:rPr lang="en-US" b="1" dirty="0"/>
              <a:t>Immunological:</a:t>
            </a:r>
          </a:p>
          <a:p>
            <a:pPr marL="0" indent="0">
              <a:buNone/>
            </a:pPr>
            <a:r>
              <a:rPr lang="en-US" i="1" dirty="0"/>
              <a:t>Innate and Adaptive, chronic inflammation</a:t>
            </a:r>
          </a:p>
          <a:p>
            <a:r>
              <a:rPr lang="en-US" b="1" dirty="0"/>
              <a:t>Cardiovascular</a:t>
            </a:r>
          </a:p>
          <a:p>
            <a:pPr marL="0" indent="0">
              <a:buNone/>
            </a:pPr>
            <a:r>
              <a:rPr lang="en-US" sz="2000" dirty="0"/>
              <a:t>Endothelial function, Coagulation, Cardiac contractility, </a:t>
            </a:r>
            <a:r>
              <a:rPr lang="en-US" sz="2000" dirty="0" err="1"/>
              <a:t>Cardiometabolic</a:t>
            </a:r>
            <a:r>
              <a:rPr lang="en-US" sz="2000" dirty="0"/>
              <a:t> function</a:t>
            </a:r>
          </a:p>
          <a:p>
            <a:pPr marL="0" indent="0">
              <a:buNone/>
            </a:pPr>
            <a:r>
              <a:rPr lang="en-US" sz="2000" dirty="0"/>
              <a:t>Establishing biomarkers for different Long Covid phenotypes in children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57" y="8535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423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14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The COVID-Kids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6146"/>
            <a:ext cx="8686800" cy="568864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u="sng" dirty="0"/>
              <a:t>Comparison study:</a:t>
            </a:r>
          </a:p>
          <a:p>
            <a:pPr marL="0" indent="0">
              <a:buNone/>
            </a:pPr>
            <a:r>
              <a:rPr lang="en-US" sz="2000" dirty="0"/>
              <a:t>Children with previous SARS2 infection &amp; Long </a:t>
            </a:r>
            <a:r>
              <a:rPr lang="en-US" sz="2000" dirty="0" err="1"/>
              <a:t>Covid</a:t>
            </a:r>
            <a:r>
              <a:rPr lang="en-US" sz="2000" dirty="0"/>
              <a:t> (LC)</a:t>
            </a:r>
          </a:p>
          <a:p>
            <a:pPr marL="0" indent="0">
              <a:buNone/>
            </a:pPr>
            <a:r>
              <a:rPr lang="en-US" sz="2000" dirty="0"/>
              <a:t>Children with previous SARS infection &amp; no Long </a:t>
            </a:r>
            <a:r>
              <a:rPr lang="en-US" sz="2000" dirty="0" err="1"/>
              <a:t>Covid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Covid</a:t>
            </a:r>
            <a:r>
              <a:rPr lang="en-US" sz="2000" dirty="0"/>
              <a:t> Naïve Pre-pandemic plasma samples</a:t>
            </a:r>
            <a:endParaRPr lang="en-US" dirty="0"/>
          </a:p>
          <a:p>
            <a:pPr marL="0" indent="0">
              <a:buNone/>
            </a:pPr>
            <a:r>
              <a:rPr lang="en-US" sz="2400" u="sng" dirty="0"/>
              <a:t>Children will undergo:</a:t>
            </a:r>
          </a:p>
          <a:p>
            <a:r>
              <a:rPr lang="en-US" sz="2000" dirty="0"/>
              <a:t>PROMS (virtually)</a:t>
            </a:r>
          </a:p>
          <a:p>
            <a:r>
              <a:rPr lang="en-US" sz="2000" dirty="0"/>
              <a:t>Neurocognitive &amp; MH assessments (virtually)</a:t>
            </a:r>
          </a:p>
          <a:p>
            <a:r>
              <a:rPr lang="en-US" sz="2000" dirty="0"/>
              <a:t>NASA lean test with TCD (subgroup)</a:t>
            </a:r>
          </a:p>
          <a:p>
            <a:r>
              <a:rPr lang="en-US" sz="2000" dirty="0" err="1"/>
              <a:t>EndoPAT</a:t>
            </a:r>
            <a:endParaRPr lang="en-US" sz="2000" dirty="0"/>
          </a:p>
          <a:p>
            <a:r>
              <a:rPr lang="en-US" sz="2000" dirty="0"/>
              <a:t>Myocardial deformation imaging echocardiogram</a:t>
            </a:r>
          </a:p>
          <a:p>
            <a:r>
              <a:rPr lang="en-US" sz="2000" dirty="0"/>
              <a:t>Blood Test: O-link proteomic &gt;5000 potential biomarkers PLUS specialist lab studies – results compared with </a:t>
            </a:r>
            <a:r>
              <a:rPr lang="en-US" sz="2000" dirty="0" err="1"/>
              <a:t>Covid</a:t>
            </a:r>
            <a:r>
              <a:rPr lang="en-US" sz="2000" dirty="0"/>
              <a:t> naïve </a:t>
            </a:r>
            <a:r>
              <a:rPr lang="en-US" sz="2000" dirty="0" err="1"/>
              <a:t>childrens</a:t>
            </a:r>
            <a:r>
              <a:rPr lang="en-US" sz="2000" dirty="0"/>
              <a:t> samples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48" y="63146"/>
            <a:ext cx="171450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4748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7237" y="-47447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    </a:t>
            </a:r>
            <a:r>
              <a:rPr lang="en-US" sz="3600" u="sng" dirty="0"/>
              <a:t>The COVID-Kids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97" y="675026"/>
            <a:ext cx="8686800" cy="5207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Establishing Baseline Symptoms across the 7 PCOS Domains + one additional domain: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7026"/>
            <a:ext cx="2743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ROM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5" y="1596139"/>
            <a:ext cx="7023275" cy="50667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91"/>
            <a:ext cx="1503810" cy="495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913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6540729B6ACE469E537B5835EDE040" ma:contentTypeVersion="20" ma:contentTypeDescription="Create a new document." ma:contentTypeScope="" ma:versionID="fe254c63a2bd1fe48118712599482d5c">
  <xsd:schema xmlns:xsd="http://www.w3.org/2001/XMLSchema" xmlns:xs="http://www.w3.org/2001/XMLSchema" xmlns:p="http://schemas.microsoft.com/office/2006/metadata/properties" xmlns:ns1="http://schemas.microsoft.com/sharepoint/v3" xmlns:ns2="eccdfd81-4748-4cc6-84ac-087ae09b286b" xmlns:ns3="ed2cd372-6206-4a83-9eba-87c15c86a23b" targetNamespace="http://schemas.microsoft.com/office/2006/metadata/properties" ma:root="true" ma:fieldsID="6f4934153faaee8bd8cce4696314e3c7" ns1:_="" ns2:_="" ns3:_="">
    <xsd:import namespace="http://schemas.microsoft.com/sharepoint/v3"/>
    <xsd:import namespace="eccdfd81-4748-4cc6-84ac-087ae09b286b"/>
    <xsd:import namespace="ed2cd372-6206-4a83-9eba-87c15c86a2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cdfd81-4748-4cc6-84ac-087ae09b2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c748ba-2422-442a-8da0-8c3a113931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2cd372-6206-4a83-9eba-87c15c86a2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096bd24-a5c0-4183-a427-c0efeae19edf}" ma:internalName="TaxCatchAll" ma:showField="CatchAllData" ma:web="ed2cd372-6206-4a83-9eba-87c15c86a2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eccdfd81-4748-4cc6-84ac-087ae09b286b">
      <Terms xmlns="http://schemas.microsoft.com/office/infopath/2007/PartnerControls"/>
    </lcf76f155ced4ddcb4097134ff3c332f>
    <TaxCatchAll xmlns="ed2cd372-6206-4a83-9eba-87c15c86a23b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D7A2249-FD88-45E3-B759-9A80803F4337}"/>
</file>

<file path=customXml/itemProps2.xml><?xml version="1.0" encoding="utf-8"?>
<ds:datastoreItem xmlns:ds="http://schemas.openxmlformats.org/officeDocument/2006/customXml" ds:itemID="{0640BE85-ED23-4C32-8433-B380B546BF8F}"/>
</file>

<file path=customXml/itemProps3.xml><?xml version="1.0" encoding="utf-8"?>
<ds:datastoreItem xmlns:ds="http://schemas.openxmlformats.org/officeDocument/2006/customXml" ds:itemID="{A427B4B1-F86A-4BBF-BA30-003DD4D4AB95}"/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638</TotalTime>
  <Words>1304</Words>
  <Application>Microsoft Office PowerPoint</Application>
  <PresentationFormat>On-screen Show (4:3)</PresentationFormat>
  <Paragraphs>148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News Gothic MT</vt:lpstr>
      <vt:lpstr>Wingdings 2</vt:lpstr>
      <vt:lpstr>Breeze</vt:lpstr>
      <vt:lpstr>PowerPoint Presentation</vt:lpstr>
      <vt:lpstr>Long COVID Literature: Limited Paediatric Studies</vt:lpstr>
      <vt:lpstr>What large paediatric cohorts have taught us about Long COVID</vt:lpstr>
      <vt:lpstr>PowerPoint Presentation</vt:lpstr>
      <vt:lpstr> The Covid-Kids Study</vt:lpstr>
      <vt:lpstr>Our Protocol Development Group</vt:lpstr>
      <vt:lpstr>The COVID-Kids Study</vt:lpstr>
      <vt:lpstr>The COVID-Kids Study</vt:lpstr>
      <vt:lpstr>    The COVID-Kids Study</vt:lpstr>
      <vt:lpstr>    Neurological:</vt:lpstr>
      <vt:lpstr>        Neurological: ANS</vt:lpstr>
      <vt:lpstr>Immunological &amp; Inflammatory:</vt:lpstr>
      <vt:lpstr>        Cardiovascular:</vt:lpstr>
      <vt:lpstr>Questions we hope to Answer:</vt:lpstr>
      <vt:lpstr>Questions we hope to Answer:</vt:lpstr>
      <vt:lpstr>Our Collaborative Partners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 Duncan</dc:creator>
  <cp:lastModifiedBy>Elmudathir Abdelrahman</cp:lastModifiedBy>
  <cp:revision>39</cp:revision>
  <dcterms:created xsi:type="dcterms:W3CDTF">2024-11-14T17:06:29Z</dcterms:created>
  <dcterms:modified xsi:type="dcterms:W3CDTF">2026-02-04T09:36:20Z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0x010100986540729B6ACE469E537B5835EDE040</vt:lpwstr>
  </property>
</Properties>
</file>